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4"/>
  </p:notesMasterIdLst>
  <p:handoutMasterIdLst>
    <p:handoutMasterId r:id="rId5"/>
  </p:handoutMasterIdLst>
  <p:sldIdLst>
    <p:sldId id="11684" r:id="rId2"/>
    <p:sldId id="11685" r:id="rId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3456" userDrawn="1">
          <p15:clr>
            <a:srgbClr val="A4A3A4"/>
          </p15:clr>
        </p15:guide>
        <p15:guide id="4" orient="horz" pos="3120" userDrawn="1">
          <p15:clr>
            <a:srgbClr val="A4A3A4"/>
          </p15:clr>
        </p15:guide>
        <p15:guide id="5" orient="horz" pos="22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e consulting" initials="tc" lastIdx="1" clrIdx="0">
    <p:extLst>
      <p:ext uri="{19B8F6BF-5375-455C-9EA6-DF929625EA0E}">
        <p15:presenceInfo xmlns:p15="http://schemas.microsoft.com/office/powerpoint/2012/main" userId="6ad285592fe44cb0" providerId="Windows Live"/>
      </p:ext>
    </p:extLst>
  </p:cmAuthor>
  <p:cmAuthor id="2" name="TIME Consulting 04" initials="TC0" lastIdx="1" clrIdx="1">
    <p:extLst>
      <p:ext uri="{19B8F6BF-5375-455C-9EA6-DF929625EA0E}">
        <p15:presenceInfo xmlns:p15="http://schemas.microsoft.com/office/powerpoint/2012/main" userId="S::timeconsulting@timeconsulting04.onmicrosoft.com::7d59d494-d138-4b42-afee-8ef6308001b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B24"/>
    <a:srgbClr val="08236A"/>
    <a:srgbClr val="ED7318"/>
    <a:srgbClr val="E6E6E6"/>
    <a:srgbClr val="638BF0"/>
    <a:srgbClr val="228DDD"/>
    <a:srgbClr val="00B0F0"/>
    <a:srgbClr val="CBD8FA"/>
    <a:srgbClr val="F2F2F2"/>
    <a:srgbClr val="97C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20" autoAdjust="0"/>
    <p:restoredTop sz="94291" autoAdjust="0"/>
  </p:normalViewPr>
  <p:slideViewPr>
    <p:cSldViewPr snapToGrid="0">
      <p:cViewPr varScale="1">
        <p:scale>
          <a:sx n="56" d="100"/>
          <a:sy n="56" d="100"/>
        </p:scale>
        <p:origin x="1136" y="48"/>
      </p:cViewPr>
      <p:guideLst>
        <p:guide orient="horz" pos="3456"/>
        <p:guide orient="horz" pos="3120"/>
        <p:guide orient="horz" pos="22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116"/>
    </p:cViewPr>
  </p:sorterViewPr>
  <p:notesViewPr>
    <p:cSldViewPr snapToGrid="0" showGuides="1">
      <p:cViewPr varScale="1">
        <p:scale>
          <a:sx n="45" d="100"/>
          <a:sy n="45" d="100"/>
        </p:scale>
        <p:origin x="2776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47576C-FEEE-4A68-AE9F-01D492AE8A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552" cy="4819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AD040-15B6-420E-86FF-E8A2B71912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2924" y="0"/>
            <a:ext cx="3170551" cy="4819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F2235-D482-4465-985E-2F4B6E8A839C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4C416-B655-4BF2-A3FB-76541D3871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119209"/>
            <a:ext cx="3170552" cy="4819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DE986-DBB2-4756-83BA-D0E43DC480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2924" y="9119209"/>
            <a:ext cx="3170551" cy="4819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4459E-68C4-4E42-9CCA-ABAC355E3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85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B36A5-8E12-4187-8FE3-CFFB573DDF2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320C3-4339-4174-BC8C-2351EBCA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65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g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688C1C-9E0C-491A-BAC5-B94D0FB7A90D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687597E-C079-4AF7-84E2-ADE384EC16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0C8ED4-6E89-42EC-8F8E-062A182D7D0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5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_Cov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B62BF-E5DD-4793-A4DC-C37228770935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911E209-3454-4577-A831-4CB87039F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7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_Cover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9AFFC-8ACE-40E5-974D-D9A4E91F2AB0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075CABF-C5F6-4957-9691-76D89BF188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8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DD7FE6D5-315A-453A-9418-DC2502628851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339723" y="0"/>
            <a:ext cx="6923314" cy="6858000"/>
          </a:xfrm>
          <a:custGeom>
            <a:avLst/>
            <a:gdLst>
              <a:gd name="connsiteX0" fmla="*/ 1714500 w 6923314"/>
              <a:gd name="connsiteY0" fmla="*/ 0 h 6858000"/>
              <a:gd name="connsiteX1" fmla="*/ 6923314 w 6923314"/>
              <a:gd name="connsiteY1" fmla="*/ 0 h 6858000"/>
              <a:gd name="connsiteX2" fmla="*/ 6923314 w 6923314"/>
              <a:gd name="connsiteY2" fmla="*/ 1637212 h 6858000"/>
              <a:gd name="connsiteX3" fmla="*/ 5618117 w 6923314"/>
              <a:gd name="connsiteY3" fmla="*/ 6858000 h 6858000"/>
              <a:gd name="connsiteX4" fmla="*/ 0 w 692331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1714500" y="0"/>
                </a:moveTo>
                <a:lnTo>
                  <a:pt x="6923314" y="0"/>
                </a:lnTo>
                <a:lnTo>
                  <a:pt x="6923314" y="1637212"/>
                </a:lnTo>
                <a:lnTo>
                  <a:pt x="56181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073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DEE9D87-F212-47CA-8A8C-D26D16E2C92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936000" y="0"/>
            <a:ext cx="525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B8A2F-B113-423E-8438-04609576867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-1" y="2043000"/>
            <a:ext cx="5255999" cy="27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48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A2AF107-4134-4BBE-8F2E-793F5AD8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8F1AA8-40B0-4909-8D47-7C88E2E18C09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54B45-1B74-463A-ABC4-471C359524EF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CEE50A-31BF-4507-9EB8-12A90B5897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49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1755B-EBE9-463E-B026-7CCFB8A079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5675" y="1404938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3DB46A3-4D62-4322-B9D7-9290DA7ED4B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42093" y="1404697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921F38CA-67C4-420E-B1DB-2FFE640E54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55675" y="3972992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9C041C2E-0254-4B0E-BE6B-368CA2FFA5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42093" y="3932405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F03A268-0036-4EC7-BD42-5B7A8BB1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B3F4FB-FADE-4AAC-B262-CC5658D50697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92040-4E68-421D-81D0-056AA853BDCE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9C4E683-BCAC-4E6A-8CD7-08C78691BA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92212A3-CD67-4F47-9BF8-00481ED077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55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1755B-EBE9-463E-B026-7CCFB8A079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5675" y="1404938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3DB46A3-4D62-4322-B9D7-9290DA7ED4B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42093" y="1404697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A390AB-D434-4876-A675-E9E76C71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2598B-7B4C-41DA-9AEB-82AD1CF09311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8A609-647D-43AC-B225-B8BDE2A6032B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A02211-CAC8-4455-9B56-58DE292663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9157D8-82E9-4CF6-A141-9A8E5ABA41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28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Cov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F3D74-D91B-450B-AA7B-6314B0D71EBD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55F4D02-83B3-4CF1-8C10-512AEE43EA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4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0903B-D42D-4D22-A958-C1CD2AD939EE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0F5F562-BA8F-4BB6-8EE1-7951C77A0E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6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70805-F264-4014-89E0-FC5D2FD10BD6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00F674-7D3A-4972-8A15-D48B2A1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800" b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7278-9FBB-4583-A265-575659DA74AC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789B025-431E-4355-96D3-D756EF5624B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541"/>
          <a:stretch/>
        </p:blipFill>
        <p:spPr bwMode="auto">
          <a:xfrm>
            <a:off x="1100728" y="6369066"/>
            <a:ext cx="393871" cy="41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A895CE-A9FB-4966-82DA-01E7612EC905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BEC1A39-CF9E-41E5-A57F-8F4937DDCB8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4C7529-8968-4499-B2AF-83ED93E743F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670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6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E7DC81F-4ED3-4B9D-A0CB-B2EB876FB8D3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</p:spTree>
    <p:extLst>
      <p:ext uri="{BB962C8B-B14F-4D97-AF65-F5344CB8AC3E}">
        <p14:creationId xmlns:p14="http://schemas.microsoft.com/office/powerpoint/2010/main" val="206617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696">
          <p15:clr>
            <a:srgbClr val="F26B43"/>
          </p15:clr>
        </p15:guide>
        <p15:guide id="5" pos="234">
          <p15:clr>
            <a:srgbClr val="F26B43"/>
          </p15:clr>
        </p15:guide>
        <p15:guide id="6" pos="744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1285129/hong-kong-monthly-number-5g-subscription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00591087-1CA6-4806-A29E-EFF3926F6B31}"/>
              </a:ext>
            </a:extLst>
          </p:cNvPr>
          <p:cNvSpPr txBox="1"/>
          <p:nvPr/>
        </p:nvSpPr>
        <p:spPr>
          <a:xfrm>
            <a:off x="16439452" y="5573860"/>
            <a:ext cx="27813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D495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D495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D495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Organizational Needs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D495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Organizatonal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D495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Structure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D495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Members’Attributes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D495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towards Technology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D495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Decision Making Practice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2C1444-55E7-46F4-B9C0-E9C921E211C7}"/>
              </a:ext>
            </a:extLst>
          </p:cNvPr>
          <p:cNvSpPr/>
          <p:nvPr/>
        </p:nvSpPr>
        <p:spPr>
          <a:xfrm>
            <a:off x="9045168" y="7511126"/>
            <a:ext cx="1649959" cy="1166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F3492"/>
                </a:solidFill>
                <a:effectLst/>
                <a:uLnTx/>
                <a:uFillTx/>
                <a:latin typeface="Arial" panose="020B0604020202020204"/>
                <a:ea typeface="Calibri" panose="020F0502020204030204" pitchFamily="34" charset="0"/>
                <a:cs typeface="Cordia New" panose="020B0304020202020204" pitchFamily="34" charset="-34"/>
              </a:rPr>
              <a:t>Example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F3492"/>
                </a:solidFill>
                <a:effectLst/>
                <a:uLnTx/>
                <a:uFillTx/>
                <a:latin typeface="Arial" panose="020B0604020202020204"/>
                <a:ea typeface="Calibri" panose="020F0502020204030204" pitchFamily="34" charset="0"/>
                <a:cs typeface="Cordia New" panose="020B0304020202020204" pitchFamily="34" charset="-34"/>
              </a:rPr>
              <a:t>: 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F3492"/>
                </a:solidFill>
                <a:effectLst/>
                <a:uLnTx/>
                <a:uFillTx/>
                <a:latin typeface="Arial" panose="020B0604020202020204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F3492"/>
                </a:solidFill>
                <a:effectLst/>
                <a:uLnTx/>
                <a:uFillTx/>
                <a:latin typeface="Arial" panose="020B0604020202020204"/>
                <a:ea typeface="Calibri" panose="020F0502020204030204" pitchFamily="34" charset="0"/>
                <a:cs typeface="Cordia New" panose="020B0304020202020204" pitchFamily="34" charset="-34"/>
              </a:rPr>
              <a:t>In-depth interviews with Agriculture and Cooperative from previous 5G projects 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F3492"/>
                </a:solidFill>
                <a:effectLst/>
                <a:uLnTx/>
                <a:uFillTx/>
                <a:latin typeface="Arial" panose="020B0604020202020204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F3492"/>
                </a:solidFill>
                <a:effectLst/>
                <a:uLnTx/>
                <a:uFillTx/>
                <a:latin typeface="Arial" panose="020B0604020202020204"/>
                <a:ea typeface="Calibri" panose="020F0502020204030204" pitchFamily="34" charset="0"/>
                <a:cs typeface="Cordia New" panose="020B0304020202020204" pitchFamily="34" charset="-34"/>
              </a:rPr>
              <a:t>in 2019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8E0BEBE-6D34-43DF-BDB8-7350A5DF8E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845" t="14814" r="2945" b="5159"/>
          <a:stretch/>
        </p:blipFill>
        <p:spPr>
          <a:xfrm>
            <a:off x="7545322" y="7332875"/>
            <a:ext cx="1829990" cy="9848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BC7683-DEB0-4296-977A-B4BBD0F8D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183" y="7412978"/>
            <a:ext cx="3302808" cy="173380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2FA0F7A-7B78-4243-9B6A-A4CEF8BE96B9}"/>
              </a:ext>
            </a:extLst>
          </p:cNvPr>
          <p:cNvSpPr/>
          <p:nvPr/>
        </p:nvSpPr>
        <p:spPr>
          <a:xfrm>
            <a:off x="3303385" y="7296573"/>
            <a:ext cx="1005840" cy="2328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879FA3-32D7-4F6D-9863-4D705EE60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391109" y="7634438"/>
            <a:ext cx="3414932" cy="2085427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2FDBFF5-43F1-4228-8A08-0BC02A4B273F}"/>
              </a:ext>
            </a:extLst>
          </p:cNvPr>
          <p:cNvSpPr/>
          <p:nvPr/>
        </p:nvSpPr>
        <p:spPr>
          <a:xfrm>
            <a:off x="282392" y="7412978"/>
            <a:ext cx="2846717" cy="66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5G Virtual Classroom</a:t>
            </a:r>
          </a:p>
        </p:txBody>
      </p:sp>
      <p:sp>
        <p:nvSpPr>
          <p:cNvPr id="10" name="TextBox 39">
            <a:extLst>
              <a:ext uri="{FF2B5EF4-FFF2-40B4-BE49-F238E27FC236}">
                <a16:creationId xmlns:a16="http://schemas.microsoft.com/office/drawing/2014/main" id="{DEC4AF9A-6824-4393-834B-DF98D0D76BC1}"/>
              </a:ext>
            </a:extLst>
          </p:cNvPr>
          <p:cNvSpPr txBox="1"/>
          <p:nvPr/>
        </p:nvSpPr>
        <p:spPr>
          <a:xfrm>
            <a:off x="1582919" y="1458910"/>
            <a:ext cx="93649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Government and Industry Initiatives on 5G in Hongkong and Philippines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BF584-4A28-443C-A608-0C8C71C24377}"/>
              </a:ext>
            </a:extLst>
          </p:cNvPr>
          <p:cNvSpPr txBox="1"/>
          <p:nvPr/>
        </p:nvSpPr>
        <p:spPr>
          <a:xfrm>
            <a:off x="925551" y="2141034"/>
            <a:ext cx="10147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/>
              <a:t>คำสั่ง </a:t>
            </a:r>
            <a:r>
              <a:rPr lang="en-US" sz="2400" b="1" dirty="0"/>
              <a:t>: </a:t>
            </a:r>
            <a:r>
              <a:rPr lang="th-TH" sz="2400" dirty="0"/>
              <a:t>คราส </a:t>
            </a:r>
            <a:r>
              <a:rPr lang="en-US" sz="2400" dirty="0"/>
              <a:t>Data collection </a:t>
            </a:r>
            <a:r>
              <a:rPr lang="th-TH" sz="2400" dirty="0"/>
              <a:t>นี้จะให้น้องๆ ลองหาข้อมูลหรือ </a:t>
            </a:r>
            <a:r>
              <a:rPr lang="en-US" sz="2400" dirty="0"/>
              <a:t>research </a:t>
            </a:r>
            <a:r>
              <a:rPr lang="th-TH" sz="2400" dirty="0"/>
              <a:t>ข้อมูล เรื่อง</a:t>
            </a:r>
            <a:r>
              <a:rPr lang="en-ZW" sz="2400" dirty="0"/>
              <a:t> 5G </a:t>
            </a:r>
            <a:r>
              <a:rPr lang="th-TH" sz="2400" dirty="0"/>
              <a:t>ในฮ่องกงหรือฟิลิปปินส์ โดยเลือกทำประเทศใดประเทศหนึ่ง โดยหาข้อมูลและสรุปลงใส่สไลด์ </a:t>
            </a:r>
            <a:r>
              <a:rPr lang="en-US" sz="2400" dirty="0"/>
              <a:t>1 </a:t>
            </a:r>
            <a:r>
              <a:rPr lang="th-TH" sz="2400" dirty="0"/>
              <a:t>สไลด์ โดยเนื้อหาสามารถเลือกมาใส่ได้เอง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523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9240F-D703-ACF1-7168-D3D8E7D8B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5G Usage in Hong Kong is continue growing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AEEBCB-F03F-1B8B-2F8D-C64B58416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77" y="1336156"/>
            <a:ext cx="5559842" cy="412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51EEC5-E04E-8547-E895-7E1F5B6BA66E}"/>
              </a:ext>
            </a:extLst>
          </p:cNvPr>
          <p:cNvSpPr txBox="1"/>
          <p:nvPr/>
        </p:nvSpPr>
        <p:spPr>
          <a:xfrm>
            <a:off x="1235889" y="4908932"/>
            <a:ext cx="63095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Apr-21   May-21   Jun-21   Jul-21    Aug-21   Sep-21   Oct-21   Nov-21   Dec-21   Jan-22   Feb-22   Mar-22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3CE91B-D5FC-99A4-8C94-2311BD51B1DF}"/>
              </a:ext>
            </a:extLst>
          </p:cNvPr>
          <p:cNvSpPr txBox="1"/>
          <p:nvPr/>
        </p:nvSpPr>
        <p:spPr>
          <a:xfrm>
            <a:off x="6438440" y="6561936"/>
            <a:ext cx="57535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https://www.statista.com/statistics/1285129/hong-kong-monthly-number-5g-subscriptions/</a:t>
            </a:r>
            <a:r>
              <a:rPr lang="en-US" sz="11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2C601E-C35A-A67C-2C9E-8309BF0FDAB1}"/>
              </a:ext>
            </a:extLst>
          </p:cNvPr>
          <p:cNvSpPr/>
          <p:nvPr/>
        </p:nvSpPr>
        <p:spPr>
          <a:xfrm>
            <a:off x="6818960" y="1684496"/>
            <a:ext cx="4805350" cy="35059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2000" b="0" i="0" dirty="0">
              <a:solidFill>
                <a:schemeClr val="accent1"/>
              </a:solidFill>
              <a:effectLst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DAC38A-D624-4BF4-E0BE-417A9CAA869A}"/>
              </a:ext>
            </a:extLst>
          </p:cNvPr>
          <p:cNvSpPr txBox="1"/>
          <p:nvPr/>
        </p:nvSpPr>
        <p:spPr>
          <a:xfrm>
            <a:off x="536158" y="5772726"/>
            <a:ext cx="81843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accent2"/>
                </a:solidFill>
                <a:effectLst/>
              </a:rPr>
              <a:t>since 5G infrastructure development is still ongoing, it is not yet sufficient to provide comprehensive coverage.</a:t>
            </a:r>
            <a:endParaRPr lang="en-US" sz="1100" dirty="0"/>
          </a:p>
        </p:txBody>
      </p:sp>
      <p:pic>
        <p:nvPicPr>
          <p:cNvPr id="17" name="Picture 6" descr="5g free icon">
            <a:extLst>
              <a:ext uri="{FF2B5EF4-FFF2-40B4-BE49-F238E27FC236}">
                <a16:creationId xmlns:a16="http://schemas.microsoft.com/office/drawing/2014/main" id="{73C8E001-3F26-DFB3-09CF-5A91ED2BA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161" y="3726051"/>
            <a:ext cx="1393289" cy="136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4E24BC-8E6A-52FB-DC29-142BD3AFC292}"/>
              </a:ext>
            </a:extLst>
          </p:cNvPr>
          <p:cNvSpPr txBox="1"/>
          <p:nvPr/>
        </p:nvSpPr>
        <p:spPr>
          <a:xfrm>
            <a:off x="6934702" y="2510676"/>
            <a:ext cx="45743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chemeClr val="accent1"/>
                </a:solidFill>
                <a:effectLst/>
              </a:rPr>
              <a:t>5G subscriptions in Hong Kong is </a:t>
            </a:r>
            <a:r>
              <a:rPr lang="en-US" b="1" i="0" dirty="0">
                <a:solidFill>
                  <a:schemeClr val="accent1"/>
                </a:solidFill>
                <a:effectLst/>
              </a:rPr>
              <a:t>doubled </a:t>
            </a:r>
            <a:r>
              <a:rPr lang="en-US" b="0" i="0" dirty="0">
                <a:solidFill>
                  <a:schemeClr val="accent1"/>
                </a:solidFill>
                <a:effectLst/>
              </a:rPr>
              <a:t>within half a year, w</a:t>
            </a:r>
            <a:r>
              <a:rPr lang="en-US" dirty="0">
                <a:solidFill>
                  <a:schemeClr val="accent1"/>
                </a:solidFill>
              </a:rPr>
              <a:t>hereas the 4G subscription numbers remained relatively stable</a:t>
            </a:r>
            <a:endParaRPr lang="en-US" b="0" i="0" dirty="0">
              <a:solidFill>
                <a:schemeClr val="accent1"/>
              </a:solidFill>
              <a:effectLst/>
            </a:endParaRPr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A9F482C7-1956-442E-EAC1-613E1D1DAF77}"/>
              </a:ext>
            </a:extLst>
          </p:cNvPr>
          <p:cNvSpPr/>
          <p:nvPr/>
        </p:nvSpPr>
        <p:spPr>
          <a:xfrm rot="5400000">
            <a:off x="4464028" y="3177450"/>
            <a:ext cx="4207720" cy="525137"/>
          </a:xfrm>
          <a:prstGeom prst="trapezoid">
            <a:avLst>
              <a:gd name="adj" fmla="val 6893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CC58F2-6A11-1418-127B-36B3BD1236C8}"/>
              </a:ext>
            </a:extLst>
          </p:cNvPr>
          <p:cNvSpPr txBox="1"/>
          <p:nvPr/>
        </p:nvSpPr>
        <p:spPr>
          <a:xfrm>
            <a:off x="6878555" y="1796721"/>
            <a:ext cx="46305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F2741"/>
                </a:solidFill>
                <a:effectLst/>
              </a:rPr>
              <a:t>5G monthly subscriptions in Hong Kong from April 2021 to March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389155"/>
      </p:ext>
    </p:extLst>
  </p:cSld>
  <p:clrMapOvr>
    <a:masterClrMapping/>
  </p:clrMapOvr>
</p:sld>
</file>

<file path=ppt/theme/theme1.xml><?xml version="1.0" encoding="utf-8"?>
<a:theme xmlns:a="http://schemas.openxmlformats.org/drawingml/2006/main" name="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73843</TotalTime>
  <Words>170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TH SarabunPSK</vt:lpstr>
      <vt:lpstr>Wingdings</vt:lpstr>
      <vt:lpstr>TIME Consult Theme Color V2</vt:lpstr>
      <vt:lpstr>PowerPoint Presentation</vt:lpstr>
      <vt:lpstr>5G Usage in Hong Kong is continue growing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Jackkit Sangkittiwan</dc:creator>
  <cp:lastModifiedBy>Sapratporn Akhawutwanit</cp:lastModifiedBy>
  <cp:revision>3079</cp:revision>
  <cp:lastPrinted>2021-01-24T19:22:16Z</cp:lastPrinted>
  <dcterms:created xsi:type="dcterms:W3CDTF">2018-07-05T07:06:36Z</dcterms:created>
  <dcterms:modified xsi:type="dcterms:W3CDTF">2022-09-05T17:32:51Z</dcterms:modified>
</cp:coreProperties>
</file>