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
  </p:notesMasterIdLst>
  <p:handoutMasterIdLst>
    <p:handoutMasterId r:id="rId4"/>
  </p:handoutMasterIdLst>
  <p:sldIdLst>
    <p:sldId id="11685"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6A"/>
    <a:srgbClr val="ED7318"/>
    <a:srgbClr val="E6E6E6"/>
    <a:srgbClr val="638BF0"/>
    <a:srgbClr val="228DDD"/>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CE506-E850-4D22-B67D-3249862123D2}" v="1" dt="2022-04-27T02:58:08.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0" autoAdjust="0"/>
    <p:restoredTop sz="94291" autoAdjust="0"/>
  </p:normalViewPr>
  <p:slideViewPr>
    <p:cSldViewPr snapToGrid="0">
      <p:cViewPr>
        <p:scale>
          <a:sx n="50" d="100"/>
          <a:sy n="50" d="100"/>
        </p:scale>
        <p:origin x="1352" y="232"/>
      </p:cViewPr>
      <p:guideLst>
        <p:guide pos="5280"/>
        <p:guide orient="horz" pos="3480"/>
        <p:guide orient="horz" pos="3144"/>
        <p:guide orient="horz" pos="2328"/>
      </p:guideLst>
    </p:cSldViewPr>
  </p:slideViewPr>
  <p:notesTextViewPr>
    <p:cViewPr>
      <p:scale>
        <a:sx n="1" d="1"/>
        <a:sy n="1" d="1"/>
      </p:scale>
      <p:origin x="0" y="0"/>
    </p:cViewPr>
  </p:notesTextViewPr>
  <p:sorterViewPr>
    <p:cViewPr varScale="1">
      <p:scale>
        <a:sx n="100" d="100"/>
        <a:sy n="100" d="100"/>
      </p:scale>
      <p:origin x="0" y="-4116"/>
    </p:cViewPr>
  </p:sorterViewPr>
  <p:notesViewPr>
    <p:cSldViewPr snapToGrid="0" showGuides="1">
      <p:cViewPr varScale="1">
        <p:scale>
          <a:sx n="45" d="100"/>
          <a:sy n="45" d="100"/>
        </p:scale>
        <p:origin x="277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10/4/2022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10/4/2022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98245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60867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9784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4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73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114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23654944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645555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36752813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46504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5670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ME_Title and Conten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14F22FEF-0E2F-48B4-9C9A-F3D786374EF5}"/>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03870805-F264-4014-89E0-FC5D2FD10BD6}"/>
              </a:ext>
            </a:extLst>
          </p:cNvPr>
          <p:cNvSpPr txBox="1"/>
          <p:nvPr userDrawn="1"/>
        </p:nvSpPr>
        <p:spPr>
          <a:xfrm rot="16200000">
            <a:off x="10385413" y="4506994"/>
            <a:ext cx="3219151" cy="230832"/>
          </a:xfrm>
          <a:prstGeom prst="rect">
            <a:avLst/>
          </a:prstGeom>
          <a:noFill/>
        </p:spPr>
        <p:txBody>
          <a:bodyPr wrap="non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sp>
        <p:nvSpPr>
          <p:cNvPr id="8" name="Title 1">
            <a:extLst>
              <a:ext uri="{FF2B5EF4-FFF2-40B4-BE49-F238E27FC236}">
                <a16:creationId xmlns:a16="http://schemas.microsoft.com/office/drawing/2014/main" id="{6A00F674-7D3A-4972-8A15-D48B2A1C1BAF}"/>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800" b="1">
                <a:solidFill>
                  <a:schemeClr val="accent1"/>
                </a:solidFill>
                <a:latin typeface="TH SarabunPSK" panose="020B0500040200020003" pitchFamily="34" charset="-34"/>
                <a:cs typeface="TH SarabunPSK" panose="020B0500040200020003" pitchFamily="34" charset="-34"/>
              </a:defRPr>
            </a:lvl1pPr>
          </a:lstStyle>
          <a:p>
            <a:r>
              <a:rPr lang="en-US" dirty="0"/>
              <a:t>Click to edit Master title style</a:t>
            </a:r>
          </a:p>
        </p:txBody>
      </p:sp>
      <p:sp>
        <p:nvSpPr>
          <p:cNvPr id="6" name="Rectangle 5">
            <a:extLst>
              <a:ext uri="{FF2B5EF4-FFF2-40B4-BE49-F238E27FC236}">
                <a16:creationId xmlns:a16="http://schemas.microsoft.com/office/drawing/2014/main" id="{0EA27278-9FBB-4583-A265-575659DA74AC}"/>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2">
            <a:extLst>
              <a:ext uri="{FF2B5EF4-FFF2-40B4-BE49-F238E27FC236}">
                <a16:creationId xmlns:a16="http://schemas.microsoft.com/office/drawing/2014/main" id="{F789B025-431E-4355-96D3-D756EF5624B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3541"/>
          <a:stretch/>
        </p:blipFill>
        <p:spPr bwMode="auto">
          <a:xfrm>
            <a:off x="1100728" y="6369066"/>
            <a:ext cx="393871" cy="4140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AA895CE-A9FB-4966-82DA-01E7612EC90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3" name="Graphic 12">
            <a:extLst>
              <a:ext uri="{FF2B5EF4-FFF2-40B4-BE49-F238E27FC236}">
                <a16:creationId xmlns:a16="http://schemas.microsoft.com/office/drawing/2014/main" id="{6BEC1A39-CF9E-41E5-A57F-8F4937DDCB8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4916" y="6433268"/>
            <a:ext cx="644400" cy="308027"/>
          </a:xfrm>
          <a:prstGeom prst="rect">
            <a:avLst/>
          </a:prstGeom>
        </p:spPr>
      </p:pic>
      <p:pic>
        <p:nvPicPr>
          <p:cNvPr id="14" name="Picture 13">
            <a:extLst>
              <a:ext uri="{FF2B5EF4-FFF2-40B4-BE49-F238E27FC236}">
                <a16:creationId xmlns:a16="http://schemas.microsoft.com/office/drawing/2014/main" id="{6D4C7529-8968-4499-B2AF-83ED93E743FC}"/>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9277670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5" orient="horz" pos="4020">
          <p15:clr>
            <a:srgbClr val="FBAE40"/>
          </p15:clr>
        </p15:guide>
        <p15:guide id="6" orient="horz" pos="69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h-TH" dirty="0"/>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h-TH" dirty="0"/>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6617547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FA1DF0-BCF5-CC6A-6DC5-FD28487DCE17}"/>
              </a:ext>
            </a:extLst>
          </p:cNvPr>
          <p:cNvSpPr/>
          <p:nvPr/>
        </p:nvSpPr>
        <p:spPr>
          <a:xfrm>
            <a:off x="1622438" y="1226171"/>
            <a:ext cx="5227036" cy="782752"/>
          </a:xfrm>
          <a:prstGeom prst="round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80247EF8-82B0-BC98-9AFB-61AFD54B80A9}"/>
              </a:ext>
            </a:extLst>
          </p:cNvPr>
          <p:cNvSpPr>
            <a:spLocks noGrp="1"/>
          </p:cNvSpPr>
          <p:nvPr>
            <p:ph type="title"/>
          </p:nvPr>
        </p:nvSpPr>
        <p:spPr/>
        <p:txBody>
          <a:bodyPr>
            <a:normAutofit/>
          </a:bodyPr>
          <a:lstStyle/>
          <a:p>
            <a:r>
              <a:rPr lang="en-US" sz="2400" dirty="0"/>
              <a:t>5G in</a:t>
            </a:r>
            <a:r>
              <a:rPr lang="th-TH" sz="2400" dirty="0"/>
              <a:t> </a:t>
            </a:r>
            <a:r>
              <a:rPr lang="en-US" sz="2400" dirty="0">
                <a:sym typeface="Arial"/>
              </a:rPr>
              <a:t>Hong Kong</a:t>
            </a:r>
            <a:r>
              <a:rPr lang="en-US" sz="2400" dirty="0"/>
              <a:t> </a:t>
            </a:r>
          </a:p>
        </p:txBody>
      </p:sp>
      <p:sp>
        <p:nvSpPr>
          <p:cNvPr id="3" name="TextBox 2">
            <a:extLst>
              <a:ext uri="{FF2B5EF4-FFF2-40B4-BE49-F238E27FC236}">
                <a16:creationId xmlns:a16="http://schemas.microsoft.com/office/drawing/2014/main" id="{B3B037FD-FFFE-3B48-D50A-F8470D927971}"/>
              </a:ext>
            </a:extLst>
          </p:cNvPr>
          <p:cNvSpPr txBox="1"/>
          <p:nvPr/>
        </p:nvSpPr>
        <p:spPr>
          <a:xfrm>
            <a:off x="1835162" y="1202048"/>
            <a:ext cx="480158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TH SarabunPSK" panose="020B0500040200020003" pitchFamily="34" charset="-34"/>
                <a:ea typeface="+mn-ea"/>
                <a:cs typeface="TH SarabunPSK" panose="020B0500040200020003" pitchFamily="34" charset="-34"/>
              </a:rPr>
              <a:t>In April 2020, commercial service of 5G service started. Meanwhile, a local mobile network operator (MNO) is actively deploying his 5G network. His 5G coverage in Hong Kong now exceeds 90% of the population.</a:t>
            </a:r>
          </a:p>
        </p:txBody>
      </p:sp>
      <p:pic>
        <p:nvPicPr>
          <p:cNvPr id="1026" name="Picture 2" descr="Flag of Hong Kong - Wikipedia">
            <a:extLst>
              <a:ext uri="{FF2B5EF4-FFF2-40B4-BE49-F238E27FC236}">
                <a16:creationId xmlns:a16="http://schemas.microsoft.com/office/drawing/2014/main" id="{A96AA830-9871-6C88-3203-BA20F5E2B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99" y="1226171"/>
            <a:ext cx="1174862" cy="7827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D595479-C8CD-1A2F-5FF7-7839440BD834}"/>
              </a:ext>
            </a:extLst>
          </p:cNvPr>
          <p:cNvSpPr/>
          <p:nvPr/>
        </p:nvSpPr>
        <p:spPr>
          <a:xfrm>
            <a:off x="380199" y="2100541"/>
            <a:ext cx="6469275" cy="420400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6DF26FDC-6027-5DBE-4F0B-C0777D1946C1}"/>
              </a:ext>
            </a:extLst>
          </p:cNvPr>
          <p:cNvSpPr txBox="1"/>
          <p:nvPr/>
        </p:nvSpPr>
        <p:spPr>
          <a:xfrm>
            <a:off x="380199" y="2100541"/>
            <a:ext cx="64692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2060"/>
                </a:solidFill>
                <a:latin typeface="TH SarabunPSK" panose="020B0500040200020003" pitchFamily="34" charset="-34"/>
                <a:cs typeface="TH SarabunPSK" panose="020B0500040200020003" pitchFamily="34" charset="-34"/>
              </a:rPr>
              <a:t>Mobile Network Operator (</a:t>
            </a:r>
            <a:r>
              <a:rPr kumimoji="0" lang="en-US" sz="1600" b="1" i="0" u="none" strike="noStrike" kern="1200" cap="none" spc="0" normalizeH="0" baseline="0" noProof="0" dirty="0">
                <a:ln>
                  <a:noFill/>
                </a:ln>
                <a:solidFill>
                  <a:srgbClr val="002060"/>
                </a:solidFill>
                <a:effectLst/>
                <a:uLnTx/>
                <a:uFillTx/>
                <a:latin typeface="TH SarabunPSK" panose="020B0500040200020003" pitchFamily="34" charset="-34"/>
                <a:ea typeface="+mn-ea"/>
                <a:cs typeface="TH SarabunPSK" panose="020B0500040200020003" pitchFamily="34" charset="-34"/>
              </a:rPr>
              <a:t>MNO) publish information about their 5G network coverage on their websites. Consumers can access information about 5G coverage using the operator below</a:t>
            </a:r>
          </a:p>
        </p:txBody>
      </p:sp>
      <p:pic>
        <p:nvPicPr>
          <p:cNvPr id="1028" name="Picture 4" descr="China Mobile Hong Kong Company Limited | ContactCenterWorld.com">
            <a:extLst>
              <a:ext uri="{FF2B5EF4-FFF2-40B4-BE49-F238E27FC236}">
                <a16:creationId xmlns:a16="http://schemas.microsoft.com/office/drawing/2014/main" id="{0C8672D4-FE1C-4F60-3B20-8D83DBA99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46" y="3101472"/>
            <a:ext cx="1545255" cy="4764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28E255-E3CA-F540-D57A-ABC688EE73D7}"/>
              </a:ext>
            </a:extLst>
          </p:cNvPr>
          <p:cNvSpPr txBox="1"/>
          <p:nvPr/>
        </p:nvSpPr>
        <p:spPr>
          <a:xfrm>
            <a:off x="2117148" y="2991217"/>
            <a:ext cx="2002457"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srgbClr val="002060"/>
                </a:solidFill>
                <a:latin typeface="TH SarabunPSK" panose="020B0500040200020003" pitchFamily="34" charset="-34"/>
                <a:cs typeface="TH SarabunPSK" panose="020B0500040200020003" pitchFamily="34" charset="-34"/>
              </a:rPr>
              <a:t>China Mobile Hong Kong Company Limited</a:t>
            </a:r>
            <a:endParaRPr kumimoji="0" lang="en-US" sz="1600" b="0" i="0" u="none" strike="noStrike" kern="1200" cap="none" spc="0" normalizeH="0" baseline="0" noProof="0" dirty="0">
              <a:ln>
                <a:noFill/>
              </a:ln>
              <a:solidFill>
                <a:srgbClr val="002060"/>
              </a:solidFill>
              <a:effectLst/>
              <a:uLnTx/>
              <a:uFillTx/>
              <a:latin typeface="TH SarabunPSK" panose="020B0500040200020003" pitchFamily="34" charset="-34"/>
              <a:ea typeface="+mn-ea"/>
              <a:cs typeface="TH SarabunPSK" panose="020B0500040200020003" pitchFamily="34" charset="-34"/>
            </a:endParaRPr>
          </a:p>
        </p:txBody>
      </p:sp>
      <p:pic>
        <p:nvPicPr>
          <p:cNvPr id="1030" name="Picture 6" descr="Hong Kong Telecom - Wikipedia">
            <a:extLst>
              <a:ext uri="{FF2B5EF4-FFF2-40B4-BE49-F238E27FC236}">
                <a16:creationId xmlns:a16="http://schemas.microsoft.com/office/drawing/2014/main" id="{7D87EC5A-1752-CB4B-12B7-B742BCC9C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75" y="3887361"/>
            <a:ext cx="1290796" cy="4851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3038FC4-ECEC-6B31-3EAE-3F3823053A55}"/>
              </a:ext>
            </a:extLst>
          </p:cNvPr>
          <p:cNvSpPr txBox="1"/>
          <p:nvPr/>
        </p:nvSpPr>
        <p:spPr>
          <a:xfrm>
            <a:off x="2117151" y="3787710"/>
            <a:ext cx="2493347"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srgbClr val="002060"/>
                </a:solidFill>
                <a:latin typeface="TH SarabunPSK" panose="020B0500040200020003" pitchFamily="34" charset="-34"/>
                <a:cs typeface="TH SarabunPSK" panose="020B0500040200020003" pitchFamily="34" charset="-34"/>
              </a:rPr>
              <a:t>Hong Kong Telecommunications (HKT) Limited</a:t>
            </a:r>
            <a:endParaRPr kumimoji="0" lang="en-US" sz="1600" b="0" i="0" u="none" strike="noStrike" kern="1200" cap="none" spc="0" normalizeH="0" baseline="0" noProof="0" dirty="0">
              <a:ln>
                <a:noFill/>
              </a:ln>
              <a:solidFill>
                <a:srgbClr val="002060"/>
              </a:solidFill>
              <a:effectLst/>
              <a:uLnTx/>
              <a:uFillTx/>
              <a:latin typeface="TH SarabunPSK" panose="020B0500040200020003" pitchFamily="34" charset="-34"/>
              <a:ea typeface="+mn-ea"/>
              <a:cs typeface="TH SarabunPSK" panose="020B0500040200020003" pitchFamily="34" charset="-34"/>
            </a:endParaRPr>
          </a:p>
        </p:txBody>
      </p:sp>
      <p:pic>
        <p:nvPicPr>
          <p:cNvPr id="1032" name="Picture 8">
            <a:extLst>
              <a:ext uri="{FF2B5EF4-FFF2-40B4-BE49-F238E27FC236}">
                <a16:creationId xmlns:a16="http://schemas.microsoft.com/office/drawing/2014/main" id="{FA7B46A1-6198-0236-F018-DC39A72358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198" y="4652240"/>
            <a:ext cx="1736955" cy="43423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54275-FB51-307F-A413-4330EEC22B8D}"/>
              </a:ext>
            </a:extLst>
          </p:cNvPr>
          <p:cNvSpPr txBox="1"/>
          <p:nvPr/>
        </p:nvSpPr>
        <p:spPr>
          <a:xfrm>
            <a:off x="2117151" y="4589362"/>
            <a:ext cx="2493347"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srgbClr val="002060"/>
                </a:solidFill>
                <a:latin typeface="TH SarabunPSK" panose="020B0500040200020003" pitchFamily="34" charset="-34"/>
                <a:cs typeface="TH SarabunPSK" panose="020B0500040200020003" pitchFamily="34" charset="-34"/>
              </a:rPr>
              <a:t>Hutchison Telephone Company Limited</a:t>
            </a:r>
            <a:endParaRPr kumimoji="0" lang="en-US" sz="1600" b="0" i="0" u="none" strike="noStrike" kern="1200" cap="none" spc="0" normalizeH="0" baseline="0" noProof="0" dirty="0">
              <a:ln>
                <a:noFill/>
              </a:ln>
              <a:solidFill>
                <a:srgbClr val="002060"/>
              </a:solidFill>
              <a:effectLst/>
              <a:uLnTx/>
              <a:uFillTx/>
              <a:latin typeface="TH SarabunPSK" panose="020B0500040200020003" pitchFamily="34" charset="-34"/>
              <a:ea typeface="+mn-ea"/>
              <a:cs typeface="TH SarabunPSK" panose="020B0500040200020003" pitchFamily="34" charset="-34"/>
            </a:endParaRPr>
          </a:p>
        </p:txBody>
      </p:sp>
      <p:pic>
        <p:nvPicPr>
          <p:cNvPr id="1036" name="Picture 12" descr="SmarTone: Widest 5G coverage in Hong Kong| Mobile and Broadband services  provider">
            <a:extLst>
              <a:ext uri="{FF2B5EF4-FFF2-40B4-BE49-F238E27FC236}">
                <a16:creationId xmlns:a16="http://schemas.microsoft.com/office/drawing/2014/main" id="{0B339B32-91C3-DBA9-7CF4-87153E16CD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939" y="5280846"/>
            <a:ext cx="794888" cy="7948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BD2756E-2802-53FB-28BE-73B23DFA061F}"/>
              </a:ext>
            </a:extLst>
          </p:cNvPr>
          <p:cNvSpPr txBox="1"/>
          <p:nvPr/>
        </p:nvSpPr>
        <p:spPr>
          <a:xfrm>
            <a:off x="2117154" y="5385902"/>
            <a:ext cx="2493347"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err="1">
                <a:solidFill>
                  <a:srgbClr val="002060"/>
                </a:solidFill>
                <a:latin typeface="TH SarabunPSK" panose="020B0500040200020003" pitchFamily="34" charset="-34"/>
                <a:cs typeface="TH SarabunPSK" panose="020B0500040200020003" pitchFamily="34" charset="-34"/>
              </a:rPr>
              <a:t>SmarTone</a:t>
            </a:r>
            <a:r>
              <a:rPr lang="en-US" sz="1600" dirty="0">
                <a:solidFill>
                  <a:srgbClr val="002060"/>
                </a:solidFill>
                <a:latin typeface="TH SarabunPSK" panose="020B0500040200020003" pitchFamily="34" charset="-34"/>
                <a:cs typeface="TH SarabunPSK" panose="020B0500040200020003" pitchFamily="34" charset="-34"/>
              </a:rPr>
              <a:t> Mobile Communications Limited</a:t>
            </a:r>
            <a:endParaRPr kumimoji="0" lang="en-US" sz="1600" b="0" i="0" u="none" strike="noStrike" kern="1200" cap="none" spc="0" normalizeH="0" baseline="0" noProof="0" dirty="0">
              <a:ln>
                <a:noFill/>
              </a:ln>
              <a:solidFill>
                <a:srgbClr val="002060"/>
              </a:solidFill>
              <a:effectLst/>
              <a:uLnTx/>
              <a:uFillTx/>
              <a:latin typeface="TH SarabunPSK" panose="020B0500040200020003" pitchFamily="34" charset="-34"/>
              <a:ea typeface="+mn-ea"/>
              <a:cs typeface="TH SarabunPSK" panose="020B0500040200020003" pitchFamily="34" charset="-34"/>
            </a:endParaRPr>
          </a:p>
        </p:txBody>
      </p:sp>
      <p:sp>
        <p:nvSpPr>
          <p:cNvPr id="13" name="TextBox 12">
            <a:extLst>
              <a:ext uri="{FF2B5EF4-FFF2-40B4-BE49-F238E27FC236}">
                <a16:creationId xmlns:a16="http://schemas.microsoft.com/office/drawing/2014/main" id="{49027D72-3808-5A65-CB6E-321805A6627A}"/>
              </a:ext>
            </a:extLst>
          </p:cNvPr>
          <p:cNvSpPr txBox="1"/>
          <p:nvPr/>
        </p:nvSpPr>
        <p:spPr>
          <a:xfrm>
            <a:off x="4610498" y="2700900"/>
            <a:ext cx="2156062" cy="342680"/>
          </a:xfrm>
          <a:prstGeom prst="rect">
            <a:avLst/>
          </a:prstGeom>
          <a:solidFill>
            <a:srgbClr val="0846A1">
              <a:lumMod val="75000"/>
            </a:srgbClr>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TH SarabunPSK" panose="020B0500040200020003" pitchFamily="34" charset="-34"/>
                <a:ea typeface="+mn-ea"/>
                <a:cs typeface="TH SarabunPSK" panose="020B0500040200020003" pitchFamily="34" charset="-34"/>
              </a:rPr>
              <a:t>5G Frequency Bands</a:t>
            </a:r>
          </a:p>
        </p:txBody>
      </p:sp>
      <p:sp>
        <p:nvSpPr>
          <p:cNvPr id="14" name="TextBox 13">
            <a:extLst>
              <a:ext uri="{FF2B5EF4-FFF2-40B4-BE49-F238E27FC236}">
                <a16:creationId xmlns:a16="http://schemas.microsoft.com/office/drawing/2014/main" id="{E2BE7A8A-E358-65BE-0347-43731F2817EF}"/>
              </a:ext>
            </a:extLst>
          </p:cNvPr>
          <p:cNvSpPr txBox="1"/>
          <p:nvPr/>
        </p:nvSpPr>
        <p:spPr>
          <a:xfrm>
            <a:off x="464796" y="2701318"/>
            <a:ext cx="4145702" cy="338554"/>
          </a:xfrm>
          <a:prstGeom prst="rect">
            <a:avLst/>
          </a:prstGeom>
          <a:solidFill>
            <a:schemeClr val="accent4">
              <a:lumMod val="20000"/>
              <a:lumOff val="80000"/>
            </a:schemeClr>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8236A"/>
                </a:solidFill>
                <a:effectLst/>
                <a:uLnTx/>
                <a:uFillTx/>
                <a:latin typeface="TH SarabunPSK" panose="020B0500040200020003" pitchFamily="34" charset="-34"/>
                <a:ea typeface="+mn-ea"/>
                <a:cs typeface="TH SarabunPSK" panose="020B0500040200020003" pitchFamily="34" charset="-34"/>
              </a:rPr>
              <a:t>Operator</a:t>
            </a:r>
          </a:p>
        </p:txBody>
      </p:sp>
      <p:sp>
        <p:nvSpPr>
          <p:cNvPr id="16" name="Rectangle 15">
            <a:extLst>
              <a:ext uri="{FF2B5EF4-FFF2-40B4-BE49-F238E27FC236}">
                <a16:creationId xmlns:a16="http://schemas.microsoft.com/office/drawing/2014/main" id="{29D9D738-FE25-3603-0DC6-712A7C634B54}"/>
              </a:ext>
            </a:extLst>
          </p:cNvPr>
          <p:cNvSpPr/>
          <p:nvPr/>
        </p:nvSpPr>
        <p:spPr>
          <a:xfrm>
            <a:off x="4610498" y="3039872"/>
            <a:ext cx="2156062" cy="3035862"/>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085AFA6-401C-DD7A-94D3-1985946E7D0D}"/>
              </a:ext>
            </a:extLst>
          </p:cNvPr>
          <p:cNvCxnSpPr>
            <a:stCxn id="16" idx="0"/>
            <a:endCxn id="16" idx="2"/>
          </p:cNvCxnSpPr>
          <p:nvPr/>
        </p:nvCxnSpPr>
        <p:spPr>
          <a:xfrm>
            <a:off x="5688529" y="3039872"/>
            <a:ext cx="0" cy="303586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92B9D9-50A4-85B4-A82F-DCCED4919E30}"/>
              </a:ext>
            </a:extLst>
          </p:cNvPr>
          <p:cNvCxnSpPr>
            <a:cxnSpLocks/>
          </p:cNvCxnSpPr>
          <p:nvPr/>
        </p:nvCxnSpPr>
        <p:spPr>
          <a:xfrm>
            <a:off x="4610498" y="3708400"/>
            <a:ext cx="215606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B5C16-3E55-F8AB-8168-E4E8B9832405}"/>
              </a:ext>
            </a:extLst>
          </p:cNvPr>
          <p:cNvCxnSpPr>
            <a:cxnSpLocks/>
          </p:cNvCxnSpPr>
          <p:nvPr/>
        </p:nvCxnSpPr>
        <p:spPr>
          <a:xfrm>
            <a:off x="4609381" y="4477690"/>
            <a:ext cx="215606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3901E86-5FB5-C7A3-C5B7-EDB5B2823EBF}"/>
              </a:ext>
            </a:extLst>
          </p:cNvPr>
          <p:cNvCxnSpPr>
            <a:cxnSpLocks/>
          </p:cNvCxnSpPr>
          <p:nvPr/>
        </p:nvCxnSpPr>
        <p:spPr>
          <a:xfrm>
            <a:off x="4609381" y="5306246"/>
            <a:ext cx="215606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B613888-C22A-F809-F48A-364744186FAA}"/>
              </a:ext>
            </a:extLst>
          </p:cNvPr>
          <p:cNvSpPr txBox="1"/>
          <p:nvPr/>
        </p:nvSpPr>
        <p:spPr>
          <a:xfrm>
            <a:off x="4923351" y="2950206"/>
            <a:ext cx="548563" cy="307777"/>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400" b="1" dirty="0">
                <a:solidFill>
                  <a:srgbClr val="002060"/>
                </a:solidFill>
                <a:latin typeface="TH SarabunPSK" panose="020B0500040200020003" pitchFamily="34" charset="-34"/>
                <a:cs typeface="TH SarabunPSK" panose="020B0500040200020003" pitchFamily="34" charset="-34"/>
              </a:rPr>
              <a:t>Band</a:t>
            </a:r>
            <a:endParaRPr kumimoji="0" lang="en-US" sz="1400" b="1" i="0" u="none" strike="noStrike" kern="1200" cap="none" spc="0" normalizeH="0" baseline="0" noProof="0" dirty="0">
              <a:ln>
                <a:noFill/>
              </a:ln>
              <a:solidFill>
                <a:srgbClr val="002060"/>
              </a:solidFill>
              <a:effectLst/>
              <a:uLnTx/>
              <a:uFillTx/>
              <a:latin typeface="TH SarabunPSK" panose="020B0500040200020003" pitchFamily="34" charset="-34"/>
              <a:ea typeface="+mn-ea"/>
              <a:cs typeface="TH SarabunPSK" panose="020B0500040200020003" pitchFamily="34" charset="-34"/>
            </a:endParaRPr>
          </a:p>
        </p:txBody>
      </p:sp>
      <p:sp>
        <p:nvSpPr>
          <p:cNvPr id="27" name="TextBox 26">
            <a:extLst>
              <a:ext uri="{FF2B5EF4-FFF2-40B4-BE49-F238E27FC236}">
                <a16:creationId xmlns:a16="http://schemas.microsoft.com/office/drawing/2014/main" id="{1F6CA6D9-E5AA-3985-1CC3-DF423B30DC23}"/>
              </a:ext>
            </a:extLst>
          </p:cNvPr>
          <p:cNvSpPr txBox="1"/>
          <p:nvPr/>
        </p:nvSpPr>
        <p:spPr>
          <a:xfrm>
            <a:off x="5870555" y="2945527"/>
            <a:ext cx="965477" cy="307777"/>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400" b="1" dirty="0">
                <a:solidFill>
                  <a:srgbClr val="002060"/>
                </a:solidFill>
                <a:latin typeface="TH SarabunPSK" panose="020B0500040200020003" pitchFamily="34" charset="-34"/>
                <a:cs typeface="TH SarabunPSK" panose="020B0500040200020003" pitchFamily="34" charset="-34"/>
              </a:rPr>
              <a:t>Frequency</a:t>
            </a:r>
            <a:endParaRPr kumimoji="0" lang="en-US" sz="1400" b="1" i="0" u="none" strike="noStrike" kern="1200" cap="none" spc="0" normalizeH="0" baseline="0" noProof="0" dirty="0">
              <a:ln>
                <a:noFill/>
              </a:ln>
              <a:solidFill>
                <a:srgbClr val="002060"/>
              </a:solidFill>
              <a:effectLst/>
              <a:uLnTx/>
              <a:uFillTx/>
              <a:latin typeface="TH SarabunPSK" panose="020B0500040200020003" pitchFamily="34" charset="-34"/>
              <a:ea typeface="+mn-ea"/>
              <a:cs typeface="TH SarabunPSK" panose="020B0500040200020003" pitchFamily="34" charset="-34"/>
            </a:endParaRPr>
          </a:p>
        </p:txBody>
      </p:sp>
      <p:sp>
        <p:nvSpPr>
          <p:cNvPr id="29" name="TextBox 28">
            <a:extLst>
              <a:ext uri="{FF2B5EF4-FFF2-40B4-BE49-F238E27FC236}">
                <a16:creationId xmlns:a16="http://schemas.microsoft.com/office/drawing/2014/main" id="{7155B5A8-7A98-3ED7-AD19-26DD9CC39CFF}"/>
              </a:ext>
            </a:extLst>
          </p:cNvPr>
          <p:cNvSpPr txBox="1"/>
          <p:nvPr/>
        </p:nvSpPr>
        <p:spPr>
          <a:xfrm>
            <a:off x="4729811" y="3170538"/>
            <a:ext cx="833157" cy="523220"/>
          </a:xfrm>
          <a:prstGeom prst="rect">
            <a:avLst/>
          </a:prstGeom>
          <a:noFill/>
        </p:spPr>
        <p:txBody>
          <a:bodyPr wrap="square" rtlCol="0">
            <a:spAutoFit/>
          </a:bodyPr>
          <a:lstStyle>
            <a:defPPr>
              <a:defRPr lang="en-US"/>
            </a:defPPr>
            <a:lvl1pPr marR="0" lvl="0" defTabSz="914400" fontAlgn="auto">
              <a:lnSpc>
                <a:spcPct val="100000"/>
              </a:lnSpc>
              <a:spcBef>
                <a:spcPts val="0"/>
              </a:spcBef>
              <a:spcAft>
                <a:spcPts val="0"/>
              </a:spcAft>
              <a:buClrTx/>
              <a:buSzTx/>
              <a:tabLst/>
              <a:defRPr sz="1400" b="1">
                <a:solidFill>
                  <a:srgbClr val="002060"/>
                </a:solidFill>
                <a:latin typeface="TH SarabunPSK" panose="020B0500040200020003" pitchFamily="34" charset="-34"/>
                <a:cs typeface="TH SarabunPSK" panose="020B0500040200020003" pitchFamily="34" charset="-34"/>
              </a:defRPr>
            </a:lvl1pPr>
          </a:lstStyle>
          <a:p>
            <a:pPr algn="ctr"/>
            <a:r>
              <a:rPr lang="en-US" b="0" dirty="0"/>
              <a:t>n78</a:t>
            </a:r>
          </a:p>
          <a:p>
            <a:pPr algn="ctr"/>
            <a:r>
              <a:rPr lang="en-US" b="0" dirty="0"/>
              <a:t>n79</a:t>
            </a:r>
          </a:p>
        </p:txBody>
      </p:sp>
      <p:sp>
        <p:nvSpPr>
          <p:cNvPr id="33" name="TextBox 32">
            <a:extLst>
              <a:ext uri="{FF2B5EF4-FFF2-40B4-BE49-F238E27FC236}">
                <a16:creationId xmlns:a16="http://schemas.microsoft.com/office/drawing/2014/main" id="{DEA5CB9F-3843-85E3-6F14-9A97FA7A020E}"/>
              </a:ext>
            </a:extLst>
          </p:cNvPr>
          <p:cNvSpPr txBox="1"/>
          <p:nvPr/>
        </p:nvSpPr>
        <p:spPr>
          <a:xfrm>
            <a:off x="4729811" y="4724303"/>
            <a:ext cx="833157" cy="307777"/>
          </a:xfrm>
          <a:prstGeom prst="rect">
            <a:avLst/>
          </a:prstGeom>
          <a:noFill/>
        </p:spPr>
        <p:txBody>
          <a:bodyPr wrap="square" rtlCol="0">
            <a:spAutoFit/>
          </a:bodyPr>
          <a:lstStyle>
            <a:defPPr>
              <a:defRPr lang="en-US"/>
            </a:defPPr>
            <a:lvl1pPr marR="0" lvl="0" algn="ctr" defTabSz="914400" fontAlgn="auto">
              <a:lnSpc>
                <a:spcPct val="100000"/>
              </a:lnSpc>
              <a:spcBef>
                <a:spcPts val="0"/>
              </a:spcBef>
              <a:spcAft>
                <a:spcPts val="0"/>
              </a:spcAft>
              <a:buClrTx/>
              <a:buSzTx/>
              <a:tabLst/>
              <a:defRPr sz="1400" b="0">
                <a:solidFill>
                  <a:srgbClr val="002060"/>
                </a:solidFill>
                <a:latin typeface="TH SarabunPSK" panose="020B0500040200020003" pitchFamily="34" charset="-34"/>
                <a:cs typeface="TH SarabunPSK" panose="020B0500040200020003" pitchFamily="34" charset="-34"/>
              </a:defRPr>
            </a:lvl1pPr>
          </a:lstStyle>
          <a:p>
            <a:r>
              <a:rPr lang="en-US" dirty="0"/>
              <a:t>n78</a:t>
            </a:r>
          </a:p>
        </p:txBody>
      </p:sp>
      <p:sp>
        <p:nvSpPr>
          <p:cNvPr id="35" name="TextBox 34">
            <a:extLst>
              <a:ext uri="{FF2B5EF4-FFF2-40B4-BE49-F238E27FC236}">
                <a16:creationId xmlns:a16="http://schemas.microsoft.com/office/drawing/2014/main" id="{2CDADE74-2848-2286-A5A7-B60E31720F16}"/>
              </a:ext>
            </a:extLst>
          </p:cNvPr>
          <p:cNvSpPr txBox="1"/>
          <p:nvPr/>
        </p:nvSpPr>
        <p:spPr>
          <a:xfrm>
            <a:off x="5676981" y="3170538"/>
            <a:ext cx="1284191" cy="523220"/>
          </a:xfrm>
          <a:prstGeom prst="rect">
            <a:avLst/>
          </a:prstGeom>
          <a:noFill/>
        </p:spPr>
        <p:txBody>
          <a:bodyPr wrap="square" rtlCol="0">
            <a:spAutoFit/>
          </a:bodyPr>
          <a:lstStyle>
            <a:defPPr>
              <a:defRPr lang="en-US"/>
            </a:defPPr>
            <a:lvl1pPr marR="0" lvl="0" defTabSz="914400" fontAlgn="auto">
              <a:lnSpc>
                <a:spcPct val="100000"/>
              </a:lnSpc>
              <a:spcBef>
                <a:spcPts val="0"/>
              </a:spcBef>
              <a:spcAft>
                <a:spcPts val="0"/>
              </a:spcAft>
              <a:buClrTx/>
              <a:buSzTx/>
              <a:tabLst/>
              <a:defRPr sz="1400" b="1">
                <a:solidFill>
                  <a:srgbClr val="002060"/>
                </a:solidFill>
                <a:latin typeface="TH SarabunPSK" panose="020B0500040200020003" pitchFamily="34" charset="-34"/>
                <a:cs typeface="TH SarabunPSK" panose="020B0500040200020003" pitchFamily="34" charset="-34"/>
              </a:defRPr>
            </a:lvl1pPr>
          </a:lstStyle>
          <a:p>
            <a:r>
              <a:rPr lang="en-US" b="0" dirty="0"/>
              <a:t>3400 – 3460 MHz</a:t>
            </a:r>
          </a:p>
          <a:p>
            <a:r>
              <a:rPr lang="en-US" b="0" dirty="0"/>
              <a:t>4840 – 4880 MHz</a:t>
            </a:r>
          </a:p>
        </p:txBody>
      </p:sp>
      <p:sp>
        <p:nvSpPr>
          <p:cNvPr id="36" name="TextBox 35">
            <a:extLst>
              <a:ext uri="{FF2B5EF4-FFF2-40B4-BE49-F238E27FC236}">
                <a16:creationId xmlns:a16="http://schemas.microsoft.com/office/drawing/2014/main" id="{C72EEA8F-8A5A-F7C0-FE3A-7ED414F6208A}"/>
              </a:ext>
            </a:extLst>
          </p:cNvPr>
          <p:cNvSpPr txBox="1"/>
          <p:nvPr/>
        </p:nvSpPr>
        <p:spPr>
          <a:xfrm>
            <a:off x="4729811" y="3776785"/>
            <a:ext cx="833157" cy="523220"/>
          </a:xfrm>
          <a:prstGeom prst="rect">
            <a:avLst/>
          </a:prstGeom>
          <a:noFill/>
        </p:spPr>
        <p:txBody>
          <a:bodyPr wrap="square" rtlCol="0">
            <a:spAutoFit/>
          </a:bodyPr>
          <a:lstStyle>
            <a:defPPr>
              <a:defRPr lang="en-US"/>
            </a:defPPr>
            <a:lvl1pPr marR="0" lvl="0" defTabSz="914400" fontAlgn="auto">
              <a:lnSpc>
                <a:spcPct val="100000"/>
              </a:lnSpc>
              <a:spcBef>
                <a:spcPts val="0"/>
              </a:spcBef>
              <a:spcAft>
                <a:spcPts val="0"/>
              </a:spcAft>
              <a:buClrTx/>
              <a:buSzTx/>
              <a:tabLst/>
              <a:defRPr sz="1400" b="1">
                <a:solidFill>
                  <a:srgbClr val="002060"/>
                </a:solidFill>
                <a:latin typeface="TH SarabunPSK" panose="020B0500040200020003" pitchFamily="34" charset="-34"/>
                <a:cs typeface="TH SarabunPSK" panose="020B0500040200020003" pitchFamily="34" charset="-34"/>
              </a:defRPr>
            </a:lvl1pPr>
          </a:lstStyle>
          <a:p>
            <a:pPr algn="ctr"/>
            <a:r>
              <a:rPr lang="en-US" b="0" dirty="0"/>
              <a:t>n78</a:t>
            </a:r>
          </a:p>
          <a:p>
            <a:pPr algn="ctr"/>
            <a:r>
              <a:rPr lang="en-US" b="0" dirty="0"/>
              <a:t>n79</a:t>
            </a:r>
          </a:p>
        </p:txBody>
      </p:sp>
      <p:sp>
        <p:nvSpPr>
          <p:cNvPr id="37" name="TextBox 36">
            <a:extLst>
              <a:ext uri="{FF2B5EF4-FFF2-40B4-BE49-F238E27FC236}">
                <a16:creationId xmlns:a16="http://schemas.microsoft.com/office/drawing/2014/main" id="{4013D4C4-4457-C9B6-1707-19A9DFC29053}"/>
              </a:ext>
            </a:extLst>
          </p:cNvPr>
          <p:cNvSpPr txBox="1"/>
          <p:nvPr/>
        </p:nvSpPr>
        <p:spPr>
          <a:xfrm>
            <a:off x="5676981" y="3776785"/>
            <a:ext cx="1284191" cy="523220"/>
          </a:xfrm>
          <a:prstGeom prst="rect">
            <a:avLst/>
          </a:prstGeom>
          <a:noFill/>
        </p:spPr>
        <p:txBody>
          <a:bodyPr wrap="square" rtlCol="0">
            <a:spAutoFit/>
          </a:bodyPr>
          <a:lstStyle>
            <a:defPPr>
              <a:defRPr lang="en-US"/>
            </a:defPPr>
            <a:lvl1pPr marR="0" lvl="0" defTabSz="914400" fontAlgn="auto">
              <a:lnSpc>
                <a:spcPct val="100000"/>
              </a:lnSpc>
              <a:spcBef>
                <a:spcPts val="0"/>
              </a:spcBef>
              <a:spcAft>
                <a:spcPts val="0"/>
              </a:spcAft>
              <a:buClrTx/>
              <a:buSzTx/>
              <a:tabLst/>
              <a:defRPr sz="1400" b="1">
                <a:solidFill>
                  <a:srgbClr val="002060"/>
                </a:solidFill>
                <a:latin typeface="TH SarabunPSK" panose="020B0500040200020003" pitchFamily="34" charset="-34"/>
                <a:cs typeface="TH SarabunPSK" panose="020B0500040200020003" pitchFamily="34" charset="-34"/>
              </a:defRPr>
            </a:lvl1pPr>
          </a:lstStyle>
          <a:p>
            <a:r>
              <a:rPr lang="en-US" b="0" dirty="0"/>
              <a:t>3460 – 3510 MHz</a:t>
            </a:r>
          </a:p>
          <a:p>
            <a:r>
              <a:rPr lang="en-US" b="0" dirty="0"/>
              <a:t>4880 – 4920 MHz</a:t>
            </a:r>
          </a:p>
        </p:txBody>
      </p:sp>
      <p:sp>
        <p:nvSpPr>
          <p:cNvPr id="38" name="TextBox 37">
            <a:extLst>
              <a:ext uri="{FF2B5EF4-FFF2-40B4-BE49-F238E27FC236}">
                <a16:creationId xmlns:a16="http://schemas.microsoft.com/office/drawing/2014/main" id="{ED79D5F5-0543-5FC7-6F6E-8BD826A7444E}"/>
              </a:ext>
            </a:extLst>
          </p:cNvPr>
          <p:cNvSpPr txBox="1"/>
          <p:nvPr/>
        </p:nvSpPr>
        <p:spPr>
          <a:xfrm>
            <a:off x="4729811" y="5529715"/>
            <a:ext cx="833157" cy="307777"/>
          </a:xfrm>
          <a:prstGeom prst="rect">
            <a:avLst/>
          </a:prstGeom>
          <a:noFill/>
        </p:spPr>
        <p:txBody>
          <a:bodyPr wrap="square" rtlCol="0">
            <a:spAutoFit/>
          </a:bodyPr>
          <a:lstStyle>
            <a:defPPr>
              <a:defRPr lang="en-US"/>
            </a:defPPr>
            <a:lvl1pPr marR="0" lvl="0" algn="ctr" defTabSz="914400" fontAlgn="auto">
              <a:lnSpc>
                <a:spcPct val="100000"/>
              </a:lnSpc>
              <a:spcBef>
                <a:spcPts val="0"/>
              </a:spcBef>
              <a:spcAft>
                <a:spcPts val="0"/>
              </a:spcAft>
              <a:buClrTx/>
              <a:buSzTx/>
              <a:tabLst/>
              <a:defRPr sz="1400" b="0">
                <a:solidFill>
                  <a:srgbClr val="002060"/>
                </a:solidFill>
                <a:latin typeface="TH SarabunPSK" panose="020B0500040200020003" pitchFamily="34" charset="-34"/>
                <a:cs typeface="TH SarabunPSK" panose="020B0500040200020003" pitchFamily="34" charset="-34"/>
              </a:defRPr>
            </a:lvl1pPr>
          </a:lstStyle>
          <a:p>
            <a:r>
              <a:rPr lang="en-US" dirty="0"/>
              <a:t>n78</a:t>
            </a:r>
          </a:p>
        </p:txBody>
      </p:sp>
      <p:sp>
        <p:nvSpPr>
          <p:cNvPr id="40" name="TextBox 39">
            <a:extLst>
              <a:ext uri="{FF2B5EF4-FFF2-40B4-BE49-F238E27FC236}">
                <a16:creationId xmlns:a16="http://schemas.microsoft.com/office/drawing/2014/main" id="{BC2FF716-4053-DC45-6C17-C9E4EA1BBE3D}"/>
              </a:ext>
            </a:extLst>
          </p:cNvPr>
          <p:cNvSpPr txBox="1"/>
          <p:nvPr/>
        </p:nvSpPr>
        <p:spPr>
          <a:xfrm>
            <a:off x="5676981" y="5529715"/>
            <a:ext cx="1252673" cy="307777"/>
          </a:xfrm>
          <a:prstGeom prst="rect">
            <a:avLst/>
          </a:prstGeom>
          <a:noFill/>
        </p:spPr>
        <p:txBody>
          <a:bodyPr wrap="square" rtlCol="0">
            <a:spAutoFit/>
          </a:bodyPr>
          <a:lstStyle>
            <a:defPPr>
              <a:defRPr lang="en-US"/>
            </a:defPPr>
            <a:lvl1pPr marR="0" lvl="0" defTabSz="914400" fontAlgn="auto">
              <a:lnSpc>
                <a:spcPct val="100000"/>
              </a:lnSpc>
              <a:spcBef>
                <a:spcPts val="0"/>
              </a:spcBef>
              <a:spcAft>
                <a:spcPts val="0"/>
              </a:spcAft>
              <a:buClrTx/>
              <a:buSzTx/>
              <a:tabLst/>
              <a:defRPr sz="1400" b="0">
                <a:solidFill>
                  <a:srgbClr val="002060"/>
                </a:solidFill>
                <a:latin typeface="TH SarabunPSK" panose="020B0500040200020003" pitchFamily="34" charset="-34"/>
                <a:cs typeface="TH SarabunPSK" panose="020B0500040200020003" pitchFamily="34" charset="-34"/>
              </a:defRPr>
            </a:lvl1pPr>
          </a:lstStyle>
          <a:p>
            <a:r>
              <a:rPr lang="en-US" dirty="0"/>
              <a:t>3510 – 3560 MHz</a:t>
            </a:r>
          </a:p>
        </p:txBody>
      </p:sp>
      <p:sp>
        <p:nvSpPr>
          <p:cNvPr id="42" name="TextBox 41">
            <a:extLst>
              <a:ext uri="{FF2B5EF4-FFF2-40B4-BE49-F238E27FC236}">
                <a16:creationId xmlns:a16="http://schemas.microsoft.com/office/drawing/2014/main" id="{1097F069-991D-F3B7-D7E6-B3EE6E2E65B4}"/>
              </a:ext>
            </a:extLst>
          </p:cNvPr>
          <p:cNvSpPr txBox="1"/>
          <p:nvPr/>
        </p:nvSpPr>
        <p:spPr>
          <a:xfrm>
            <a:off x="5676981" y="4724303"/>
            <a:ext cx="1148078" cy="307777"/>
          </a:xfrm>
          <a:prstGeom prst="rect">
            <a:avLst/>
          </a:prstGeom>
          <a:noFill/>
        </p:spPr>
        <p:txBody>
          <a:bodyPr wrap="square" rtlCol="0">
            <a:spAutoFit/>
          </a:bodyPr>
          <a:lstStyle>
            <a:defPPr>
              <a:defRPr lang="en-US"/>
            </a:defPPr>
            <a:lvl1pPr marR="0" lvl="0" defTabSz="914400" fontAlgn="auto">
              <a:lnSpc>
                <a:spcPct val="100000"/>
              </a:lnSpc>
              <a:spcBef>
                <a:spcPts val="0"/>
              </a:spcBef>
              <a:spcAft>
                <a:spcPts val="0"/>
              </a:spcAft>
              <a:buClrTx/>
              <a:buSzTx/>
              <a:tabLst/>
              <a:defRPr sz="1400" b="0">
                <a:solidFill>
                  <a:srgbClr val="002060"/>
                </a:solidFill>
                <a:latin typeface="TH SarabunPSK" panose="020B0500040200020003" pitchFamily="34" charset="-34"/>
                <a:cs typeface="TH SarabunPSK" panose="020B0500040200020003" pitchFamily="34" charset="-34"/>
              </a:defRPr>
            </a:lvl1pPr>
          </a:lstStyle>
          <a:p>
            <a:r>
              <a:rPr lang="en-US" dirty="0"/>
              <a:t>3560 – 3600 MHz</a:t>
            </a:r>
          </a:p>
        </p:txBody>
      </p:sp>
      <p:sp>
        <p:nvSpPr>
          <p:cNvPr id="45" name="Flowchart: Alternate Process 44">
            <a:extLst>
              <a:ext uri="{FF2B5EF4-FFF2-40B4-BE49-F238E27FC236}">
                <a16:creationId xmlns:a16="http://schemas.microsoft.com/office/drawing/2014/main" id="{0DF0007E-63B5-5CFB-D339-52DBA3F246BA}"/>
              </a:ext>
            </a:extLst>
          </p:cNvPr>
          <p:cNvSpPr/>
          <p:nvPr/>
        </p:nvSpPr>
        <p:spPr>
          <a:xfrm>
            <a:off x="6974378" y="3887362"/>
            <a:ext cx="4882146" cy="2417186"/>
          </a:xfrm>
          <a:prstGeom prst="flowChartAlternate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E48019FE-0FD1-BA55-FC6C-3335EABA7241}"/>
              </a:ext>
            </a:extLst>
          </p:cNvPr>
          <p:cNvSpPr txBox="1"/>
          <p:nvPr/>
        </p:nvSpPr>
        <p:spPr>
          <a:xfrm>
            <a:off x="7255849" y="4867995"/>
            <a:ext cx="4612106" cy="1323439"/>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dirty="0"/>
              <a:t>Actual speed experienced by 5G users in an area within 5G coverage may vary depending on many factors, including the number of customers using the network at the time, network traffic, the devices used by the customers, customer location, frequency band used and network settings.</a:t>
            </a:r>
          </a:p>
        </p:txBody>
      </p:sp>
      <p:pic>
        <p:nvPicPr>
          <p:cNvPr id="1038" name="Picture 14">
            <a:extLst>
              <a:ext uri="{FF2B5EF4-FFF2-40B4-BE49-F238E27FC236}">
                <a16:creationId xmlns:a16="http://schemas.microsoft.com/office/drawing/2014/main" id="{6EE4C98B-6C93-C7FB-55FE-19FE5885B5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1878" y="4118819"/>
            <a:ext cx="668867" cy="66886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3427067-856A-07A0-93EA-5D1C696C32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2163" y="4114357"/>
            <a:ext cx="667512" cy="66751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3D74E8A-242A-EF02-881A-22B01235A6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41093" y="4114357"/>
            <a:ext cx="667512" cy="66751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0FE92F3F-8AC1-AA43-6B82-5C59FFD0C92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50023" y="4109443"/>
            <a:ext cx="667512" cy="667512"/>
          </a:xfrm>
          <a:prstGeom prst="rect">
            <a:avLst/>
          </a:prstGeom>
          <a:noFill/>
          <a:extLst>
            <a:ext uri="{909E8E84-426E-40DD-AFC4-6F175D3DCCD1}">
              <a14:hiddenFill xmlns:a14="http://schemas.microsoft.com/office/drawing/2010/main">
                <a:solidFill>
                  <a:srgbClr val="FFFFFF"/>
                </a:solidFill>
              </a14:hiddenFill>
            </a:ext>
          </a:extLst>
        </p:spPr>
      </p:pic>
      <p:sp>
        <p:nvSpPr>
          <p:cNvPr id="48" name="Flowchart: Alternate Process 47">
            <a:extLst>
              <a:ext uri="{FF2B5EF4-FFF2-40B4-BE49-F238E27FC236}">
                <a16:creationId xmlns:a16="http://schemas.microsoft.com/office/drawing/2014/main" id="{6C3AFA6D-7CFB-1E7A-DEA5-1C37DEE27267}"/>
              </a:ext>
            </a:extLst>
          </p:cNvPr>
          <p:cNvSpPr/>
          <p:nvPr/>
        </p:nvSpPr>
        <p:spPr>
          <a:xfrm>
            <a:off x="6968787" y="1226171"/>
            <a:ext cx="4887737" cy="2580882"/>
          </a:xfrm>
          <a:prstGeom prst="flowChartAlternate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854E2BB9-E61D-1569-0124-262288015EC0}"/>
              </a:ext>
            </a:extLst>
          </p:cNvPr>
          <p:cNvSpPr txBox="1"/>
          <p:nvPr/>
        </p:nvSpPr>
        <p:spPr>
          <a:xfrm>
            <a:off x="7129575" y="1262286"/>
            <a:ext cx="1265373" cy="338554"/>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b="1" dirty="0"/>
              <a:t>5G Applications</a:t>
            </a:r>
          </a:p>
        </p:txBody>
      </p:sp>
      <p:sp>
        <p:nvSpPr>
          <p:cNvPr id="52" name="TextBox 51">
            <a:extLst>
              <a:ext uri="{FF2B5EF4-FFF2-40B4-BE49-F238E27FC236}">
                <a16:creationId xmlns:a16="http://schemas.microsoft.com/office/drawing/2014/main" id="{F1F9608E-EAAA-5049-59C6-884D2C17BBEC}"/>
              </a:ext>
            </a:extLst>
          </p:cNvPr>
          <p:cNvSpPr txBox="1"/>
          <p:nvPr/>
        </p:nvSpPr>
        <p:spPr>
          <a:xfrm>
            <a:off x="7050230" y="1511872"/>
            <a:ext cx="4761571" cy="830997"/>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dirty="0"/>
              <a:t>The unique properties of 5G technology, which supports ultra-high speed, low latency, and large-scale machine-like communication, enable a wide range of applications by individual users and business units.</a:t>
            </a:r>
          </a:p>
        </p:txBody>
      </p:sp>
      <p:pic>
        <p:nvPicPr>
          <p:cNvPr id="1046" name="Picture 22">
            <a:extLst>
              <a:ext uri="{FF2B5EF4-FFF2-40B4-BE49-F238E27FC236}">
                <a16:creationId xmlns:a16="http://schemas.microsoft.com/office/drawing/2014/main" id="{EA25F196-3990-AA06-6931-A720245787C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54241" y="1280800"/>
            <a:ext cx="320040" cy="320040"/>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a:extLst>
              <a:ext uri="{FF2B5EF4-FFF2-40B4-BE49-F238E27FC236}">
                <a16:creationId xmlns:a16="http://schemas.microsoft.com/office/drawing/2014/main" id="{8AB2C51C-008E-882B-A4CD-618D55C81AC3}"/>
              </a:ext>
            </a:extLst>
          </p:cNvPr>
          <p:cNvGrpSpPr/>
          <p:nvPr/>
        </p:nvGrpSpPr>
        <p:grpSpPr>
          <a:xfrm>
            <a:off x="7018057" y="2391749"/>
            <a:ext cx="1340023" cy="1212306"/>
            <a:chOff x="7293000" y="2409429"/>
            <a:chExt cx="1340023" cy="1212306"/>
          </a:xfrm>
        </p:grpSpPr>
        <p:sp>
          <p:nvSpPr>
            <p:cNvPr id="54" name="Shape">
              <a:extLst>
                <a:ext uri="{FF2B5EF4-FFF2-40B4-BE49-F238E27FC236}">
                  <a16:creationId xmlns:a16="http://schemas.microsoft.com/office/drawing/2014/main" id="{251C3DB4-B1B9-98FA-614E-BCDB06394213}"/>
                </a:ext>
              </a:extLst>
            </p:cNvPr>
            <p:cNvSpPr/>
            <p:nvPr/>
          </p:nvSpPr>
          <p:spPr>
            <a:xfrm rot="1645961">
              <a:off x="7658302" y="2685821"/>
              <a:ext cx="767107" cy="935914"/>
            </a:xfrm>
            <a:custGeom>
              <a:avLst/>
              <a:gdLst/>
              <a:ahLst/>
              <a:cxnLst>
                <a:cxn ang="0">
                  <a:pos x="wd2" y="hd2"/>
                </a:cxn>
                <a:cxn ang="5400000">
                  <a:pos x="wd2" y="hd2"/>
                </a:cxn>
                <a:cxn ang="10800000">
                  <a:pos x="wd2" y="hd2"/>
                </a:cxn>
                <a:cxn ang="16200000">
                  <a:pos x="wd2" y="hd2"/>
                </a:cxn>
              </a:cxnLst>
              <a:rect l="0" t="0" r="r" b="b"/>
              <a:pathLst>
                <a:path w="21266" h="20729" extrusionOk="0">
                  <a:moveTo>
                    <a:pt x="20264" y="8856"/>
                  </a:moveTo>
                  <a:lnTo>
                    <a:pt x="11655" y="4547"/>
                  </a:lnTo>
                  <a:lnTo>
                    <a:pt x="3046" y="237"/>
                  </a:lnTo>
                  <a:cubicBezTo>
                    <a:pt x="1678" y="-436"/>
                    <a:pt x="0" y="399"/>
                    <a:pt x="0" y="1772"/>
                  </a:cubicBezTo>
                  <a:lnTo>
                    <a:pt x="0" y="10364"/>
                  </a:lnTo>
                  <a:lnTo>
                    <a:pt x="0" y="18956"/>
                  </a:lnTo>
                  <a:cubicBezTo>
                    <a:pt x="0" y="20329"/>
                    <a:pt x="1709" y="21164"/>
                    <a:pt x="3046" y="20491"/>
                  </a:cubicBezTo>
                  <a:lnTo>
                    <a:pt x="11655" y="16181"/>
                  </a:lnTo>
                  <a:lnTo>
                    <a:pt x="20264" y="11872"/>
                  </a:lnTo>
                  <a:cubicBezTo>
                    <a:pt x="21600" y="11226"/>
                    <a:pt x="21600" y="9529"/>
                    <a:pt x="20264" y="8856"/>
                  </a:cubicBezTo>
                  <a:close/>
                </a:path>
              </a:pathLst>
            </a:custGeom>
            <a:solidFill>
              <a:schemeClr val="accent4">
                <a:lumMod val="60000"/>
                <a:lumOff val="40000"/>
              </a:schemeClr>
            </a:solidFill>
            <a:ln w="12700">
              <a:miter lim="400000"/>
            </a:ln>
          </p:spPr>
          <p:txBody>
            <a:bodyPr lIns="28575" tIns="28575" rIns="28575" bIns="28575" anchor="ctr"/>
            <a:lstStyle/>
            <a:p>
              <a:pPr>
                <a:defRPr sz="3000">
                  <a:solidFill>
                    <a:srgbClr val="FFFFFF"/>
                  </a:solidFill>
                </a:defRPr>
              </a:pPr>
              <a:endParaRPr sz="2100"/>
            </a:p>
          </p:txBody>
        </p:sp>
        <p:sp>
          <p:nvSpPr>
            <p:cNvPr id="55" name="Oval 54">
              <a:extLst>
                <a:ext uri="{FF2B5EF4-FFF2-40B4-BE49-F238E27FC236}">
                  <a16:creationId xmlns:a16="http://schemas.microsoft.com/office/drawing/2014/main" id="{AB5FDFE8-9323-C162-16F8-2B3C434AA7D9}"/>
                </a:ext>
              </a:extLst>
            </p:cNvPr>
            <p:cNvSpPr/>
            <p:nvPr/>
          </p:nvSpPr>
          <p:spPr>
            <a:xfrm>
              <a:off x="7711387" y="2409429"/>
              <a:ext cx="435429" cy="438587"/>
            </a:xfrm>
            <a:prstGeom prst="ellipse">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F965ECC5-B8D8-8FB3-DBAF-785F7A70CEE9}"/>
                </a:ext>
              </a:extLst>
            </p:cNvPr>
            <p:cNvSpPr/>
            <p:nvPr/>
          </p:nvSpPr>
          <p:spPr>
            <a:xfrm>
              <a:off x="8109531" y="3064310"/>
              <a:ext cx="435429" cy="438587"/>
            </a:xfrm>
            <a:prstGeom prst="ellipse">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C0A9203-6784-7C8F-02F6-B1A9E1D8FA83}"/>
                </a:ext>
              </a:extLst>
            </p:cNvPr>
            <p:cNvSpPr/>
            <p:nvPr/>
          </p:nvSpPr>
          <p:spPr>
            <a:xfrm>
              <a:off x="7340367" y="3168834"/>
              <a:ext cx="435429" cy="438587"/>
            </a:xfrm>
            <a:prstGeom prst="ellipse">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B2754EE5-CA8A-04EC-36DA-F8741E1137C7}"/>
                </a:ext>
              </a:extLst>
            </p:cNvPr>
            <p:cNvSpPr txBox="1"/>
            <p:nvPr/>
          </p:nvSpPr>
          <p:spPr>
            <a:xfrm>
              <a:off x="7687640" y="2455550"/>
              <a:ext cx="503105" cy="307777"/>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sz="1400" dirty="0" err="1"/>
                <a:t>eMBB</a:t>
              </a:r>
              <a:endParaRPr lang="en-US" sz="1400" dirty="0"/>
            </a:p>
          </p:txBody>
        </p:sp>
        <p:sp>
          <p:nvSpPr>
            <p:cNvPr id="59" name="TextBox 58">
              <a:extLst>
                <a:ext uri="{FF2B5EF4-FFF2-40B4-BE49-F238E27FC236}">
                  <a16:creationId xmlns:a16="http://schemas.microsoft.com/office/drawing/2014/main" id="{39F215A4-55AC-7CE2-74A5-7009D9099BE3}"/>
                </a:ext>
              </a:extLst>
            </p:cNvPr>
            <p:cNvSpPr txBox="1"/>
            <p:nvPr/>
          </p:nvSpPr>
          <p:spPr>
            <a:xfrm>
              <a:off x="8066784" y="3116990"/>
              <a:ext cx="566239" cy="307777"/>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sz="1400" dirty="0"/>
                <a:t>URLLC</a:t>
              </a:r>
            </a:p>
          </p:txBody>
        </p:sp>
        <p:sp>
          <p:nvSpPr>
            <p:cNvPr id="60" name="TextBox 59">
              <a:extLst>
                <a:ext uri="{FF2B5EF4-FFF2-40B4-BE49-F238E27FC236}">
                  <a16:creationId xmlns:a16="http://schemas.microsoft.com/office/drawing/2014/main" id="{1E16B5FC-DA8C-8659-1D45-029A55E56393}"/>
                </a:ext>
              </a:extLst>
            </p:cNvPr>
            <p:cNvSpPr txBox="1"/>
            <p:nvPr/>
          </p:nvSpPr>
          <p:spPr>
            <a:xfrm>
              <a:off x="7293000" y="3222382"/>
              <a:ext cx="576030" cy="307777"/>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sz="1400" dirty="0" err="1"/>
                <a:t>mMTC</a:t>
              </a:r>
              <a:endParaRPr lang="en-US" sz="1400" dirty="0"/>
            </a:p>
          </p:txBody>
        </p:sp>
      </p:grpSp>
      <p:sp>
        <p:nvSpPr>
          <p:cNvPr id="62" name="TextBox 61">
            <a:extLst>
              <a:ext uri="{FF2B5EF4-FFF2-40B4-BE49-F238E27FC236}">
                <a16:creationId xmlns:a16="http://schemas.microsoft.com/office/drawing/2014/main" id="{FAB28E00-625C-5950-C7F0-8E7EDF804048}"/>
              </a:ext>
            </a:extLst>
          </p:cNvPr>
          <p:cNvSpPr txBox="1"/>
          <p:nvPr/>
        </p:nvSpPr>
        <p:spPr>
          <a:xfrm>
            <a:off x="8259011" y="2261690"/>
            <a:ext cx="2238038" cy="1569660"/>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b="1" dirty="0" err="1"/>
              <a:t>eMBB</a:t>
            </a:r>
            <a:r>
              <a:rPr lang="en-US" dirty="0"/>
              <a:t> - enhanced Mobile </a:t>
            </a:r>
          </a:p>
          <a:p>
            <a:r>
              <a:rPr lang="en-US" dirty="0"/>
              <a:t>Broadband</a:t>
            </a:r>
          </a:p>
          <a:p>
            <a:r>
              <a:rPr lang="en-US" b="1" dirty="0"/>
              <a:t>URLLC</a:t>
            </a:r>
            <a:r>
              <a:rPr lang="en-US" dirty="0"/>
              <a:t> – Ultra Reliable and Low Latency Communications</a:t>
            </a:r>
          </a:p>
          <a:p>
            <a:r>
              <a:rPr lang="en-US" b="1" dirty="0" err="1"/>
              <a:t>mMTC</a:t>
            </a:r>
            <a:r>
              <a:rPr lang="en-US" dirty="0"/>
              <a:t> – massive Machine Type Communications</a:t>
            </a:r>
          </a:p>
        </p:txBody>
      </p:sp>
      <p:sp>
        <p:nvSpPr>
          <p:cNvPr id="1024" name="TextBox 1023">
            <a:extLst>
              <a:ext uri="{FF2B5EF4-FFF2-40B4-BE49-F238E27FC236}">
                <a16:creationId xmlns:a16="http://schemas.microsoft.com/office/drawing/2014/main" id="{C774AF14-0C2E-6F4F-A640-6DA64D2E385C}"/>
              </a:ext>
            </a:extLst>
          </p:cNvPr>
          <p:cNvSpPr txBox="1"/>
          <p:nvPr/>
        </p:nvSpPr>
        <p:spPr>
          <a:xfrm>
            <a:off x="10574085" y="2323886"/>
            <a:ext cx="1207427" cy="523220"/>
          </a:xfrm>
          <a:prstGeom prst="rect">
            <a:avLst/>
          </a:prstGeom>
          <a:solidFill>
            <a:srgbClr val="0846A1">
              <a:lumMod val="75000"/>
            </a:srgbClr>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TH SarabunPSK" panose="020B0500040200020003" pitchFamily="34" charset="-34"/>
                <a:ea typeface="+mn-ea"/>
                <a:cs typeface="TH SarabunPSK" panose="020B0500040200020003" pitchFamily="34" charset="-34"/>
              </a:rPr>
              <a:t>Example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TH SarabunPSK" panose="020B0500040200020003" pitchFamily="34" charset="-34"/>
                <a:ea typeface="+mn-ea"/>
                <a:cs typeface="TH SarabunPSK" panose="020B0500040200020003" pitchFamily="34" charset="-34"/>
              </a:rPr>
              <a:t>Applications</a:t>
            </a:r>
          </a:p>
        </p:txBody>
      </p:sp>
      <p:pic>
        <p:nvPicPr>
          <p:cNvPr id="1050" name="Picture 26">
            <a:extLst>
              <a:ext uri="{FF2B5EF4-FFF2-40B4-BE49-F238E27FC236}">
                <a16:creationId xmlns:a16="http://schemas.microsoft.com/office/drawing/2014/main" id="{84B5F901-4329-8900-A6C1-0E9E502F2E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2127" y="2905150"/>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25" name="TextBox 1024">
            <a:extLst>
              <a:ext uri="{FF2B5EF4-FFF2-40B4-BE49-F238E27FC236}">
                <a16:creationId xmlns:a16="http://schemas.microsoft.com/office/drawing/2014/main" id="{2027E458-B49D-F26E-D949-F3D245F4CFC9}"/>
              </a:ext>
            </a:extLst>
          </p:cNvPr>
          <p:cNvSpPr txBox="1"/>
          <p:nvPr/>
        </p:nvSpPr>
        <p:spPr>
          <a:xfrm>
            <a:off x="10836447" y="2909167"/>
            <a:ext cx="945066" cy="276999"/>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sz="1200" dirty="0"/>
              <a:t>Smart Home</a:t>
            </a:r>
          </a:p>
        </p:txBody>
      </p:sp>
      <p:pic>
        <p:nvPicPr>
          <p:cNvPr id="1052" name="Picture 28">
            <a:extLst>
              <a:ext uri="{FF2B5EF4-FFF2-40B4-BE49-F238E27FC236}">
                <a16:creationId xmlns:a16="http://schemas.microsoft.com/office/drawing/2014/main" id="{E610DECE-2FC3-99D3-020B-381B97AACF4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62127" y="3213235"/>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a:extLst>
              <a:ext uri="{FF2B5EF4-FFF2-40B4-BE49-F238E27FC236}">
                <a16:creationId xmlns:a16="http://schemas.microsoft.com/office/drawing/2014/main" id="{4975A9F5-97FD-F94A-62D1-27B82CA46754}"/>
              </a:ext>
            </a:extLst>
          </p:cNvPr>
          <p:cNvSpPr txBox="1"/>
          <p:nvPr/>
        </p:nvSpPr>
        <p:spPr>
          <a:xfrm>
            <a:off x="10842780" y="3187327"/>
            <a:ext cx="1110381" cy="276999"/>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sz="1200" dirty="0"/>
              <a:t>Virtual Shopping</a:t>
            </a:r>
          </a:p>
        </p:txBody>
      </p:sp>
      <p:pic>
        <p:nvPicPr>
          <p:cNvPr id="1054" name="Picture 30">
            <a:extLst>
              <a:ext uri="{FF2B5EF4-FFF2-40B4-BE49-F238E27FC236}">
                <a16:creationId xmlns:a16="http://schemas.microsoft.com/office/drawing/2014/main" id="{EE1C59D7-B7F9-002B-B0D4-5CFC89A5DF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74086" y="3482056"/>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F816A0A0-56D7-0E8F-56F6-719ED3D4F685}"/>
              </a:ext>
            </a:extLst>
          </p:cNvPr>
          <p:cNvSpPr txBox="1"/>
          <p:nvPr/>
        </p:nvSpPr>
        <p:spPr>
          <a:xfrm>
            <a:off x="10842780" y="3468668"/>
            <a:ext cx="1110381" cy="276999"/>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600" b="0" i="0" u="none" strike="noStrike" cap="none" spc="0" normalizeH="0" baseline="0">
                <a:ln>
                  <a:noFill/>
                </a:ln>
                <a:solidFill>
                  <a:srgbClr val="002060"/>
                </a:solidFill>
                <a:effectLst/>
                <a:uLnTx/>
                <a:uFillTx/>
                <a:latin typeface="TH SarabunPSK" panose="020B0500040200020003" pitchFamily="34" charset="-34"/>
                <a:cs typeface="TH SarabunPSK" panose="020B0500040200020003" pitchFamily="34" charset="-34"/>
              </a:defRPr>
            </a:lvl1pPr>
          </a:lstStyle>
          <a:p>
            <a:r>
              <a:rPr lang="en-US" sz="1200" dirty="0"/>
              <a:t>Remote Surgery</a:t>
            </a:r>
          </a:p>
        </p:txBody>
      </p:sp>
    </p:spTree>
    <p:extLst>
      <p:ext uri="{BB962C8B-B14F-4D97-AF65-F5344CB8AC3E}">
        <p14:creationId xmlns:p14="http://schemas.microsoft.com/office/powerpoint/2010/main" val="1873482181"/>
      </p:ext>
    </p:extLst>
  </p:cSld>
  <p:clrMapOvr>
    <a:masterClrMapping/>
  </p:clrMapOvr>
</p:sld>
</file>

<file path=ppt/theme/theme1.xml><?xml version="1.0" encoding="utf-8"?>
<a:theme xmlns:a="http://schemas.openxmlformats.org/drawingml/2006/main" name="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74045</TotalTime>
  <Words>247</Words>
  <Application>Microsoft Office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TH SarabunPSK</vt:lpstr>
      <vt:lpstr>Wingdings</vt:lpstr>
      <vt:lpstr>TIME Consult Theme Color V2</vt:lpstr>
      <vt:lpstr>5G in Hong Kong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Supakrit Wangvorapinyo</cp:lastModifiedBy>
  <cp:revision>3085</cp:revision>
  <cp:lastPrinted>2021-01-24T19:22:16Z</cp:lastPrinted>
  <dcterms:created xsi:type="dcterms:W3CDTF">2018-07-05T07:06:36Z</dcterms:created>
  <dcterms:modified xsi:type="dcterms:W3CDTF">2022-10-04T07:37:44Z</dcterms:modified>
</cp:coreProperties>
</file>