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9" r:id="rId2"/>
    <p:sldMasterId id="2147483677" r:id="rId3"/>
  </p:sldMasterIdLst>
  <p:notesMasterIdLst>
    <p:notesMasterId r:id="rId5"/>
  </p:notesMasterIdLst>
  <p:handoutMasterIdLst>
    <p:handoutMasterId r:id="rId6"/>
  </p:handoutMasterIdLst>
  <p:sldIdLst>
    <p:sldId id="10893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warat Rungwattanaphaiboon" userId="73a4dc7c-1fa2-4f35-9d08-44a66158a971" providerId="ADAL" clId="{9F10B328-03F2-4982-AEE8-C317840BA3D6}"/>
    <pc:docChg chg="delSld">
      <pc:chgData name="Nawarat Rungwattanaphaiboon" userId="73a4dc7c-1fa2-4f35-9d08-44a66158a971" providerId="ADAL" clId="{9F10B328-03F2-4982-AEE8-C317840BA3D6}" dt="2022-10-23T06:46:42.095" v="2" actId="47"/>
      <pc:docMkLst>
        <pc:docMk/>
      </pc:docMkLst>
      <pc:sldChg chg="del">
        <pc:chgData name="Nawarat Rungwattanaphaiboon" userId="73a4dc7c-1fa2-4f35-9d08-44a66158a971" providerId="ADAL" clId="{9F10B328-03F2-4982-AEE8-C317840BA3D6}" dt="2022-10-23T06:46:41.293" v="1" actId="47"/>
        <pc:sldMkLst>
          <pc:docMk/>
          <pc:sldMk cId="4257434649" sldId="273"/>
        </pc:sldMkLst>
      </pc:sldChg>
      <pc:sldChg chg="del">
        <pc:chgData name="Nawarat Rungwattanaphaiboon" userId="73a4dc7c-1fa2-4f35-9d08-44a66158a971" providerId="ADAL" clId="{9F10B328-03F2-4982-AEE8-C317840BA3D6}" dt="2022-10-23T06:46:40.462" v="0" actId="47"/>
        <pc:sldMkLst>
          <pc:docMk/>
          <pc:sldMk cId="531357671" sldId="4678"/>
        </pc:sldMkLst>
      </pc:sldChg>
      <pc:sldChg chg="del">
        <pc:chgData name="Nawarat Rungwattanaphaiboon" userId="73a4dc7c-1fa2-4f35-9d08-44a66158a971" providerId="ADAL" clId="{9F10B328-03F2-4982-AEE8-C317840BA3D6}" dt="2022-10-23T06:46:42.095" v="2" actId="47"/>
        <pc:sldMkLst>
          <pc:docMk/>
          <pc:sldMk cId="3789845771" sldId="4679"/>
        </pc:sldMkLst>
      </pc:sldChg>
      <pc:sldMasterChg chg="delSldLayout">
        <pc:chgData name="Nawarat Rungwattanaphaiboon" userId="73a4dc7c-1fa2-4f35-9d08-44a66158a971" providerId="ADAL" clId="{9F10B328-03F2-4982-AEE8-C317840BA3D6}" dt="2022-10-23T06:46:42.095" v="2" actId="47"/>
        <pc:sldMasterMkLst>
          <pc:docMk/>
          <pc:sldMasterMk cId="2198464590" sldId="2147483661"/>
        </pc:sldMasterMkLst>
        <pc:sldLayoutChg chg="del">
          <pc:chgData name="Nawarat Rungwattanaphaiboon" userId="73a4dc7c-1fa2-4f35-9d08-44a66158a971" providerId="ADAL" clId="{9F10B328-03F2-4982-AEE8-C317840BA3D6}" dt="2022-10-23T06:46:42.095" v="2" actId="47"/>
          <pc:sldLayoutMkLst>
            <pc:docMk/>
            <pc:sldMasterMk cId="2198464590" sldId="2147483661"/>
            <pc:sldLayoutMk cId="247073508" sldId="214748367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market share of mobile service providers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78-4CD5-AF49-05A1C3D9FC4F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78-4CD5-AF49-05A1C3D9FC4F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78-4CD5-AF49-05A1C3D9FC4F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78-4CD5-AF49-05A1C3D9FC4F}"/>
              </c:ext>
            </c:extLst>
          </c:dPt>
          <c:cat>
            <c:strRef>
              <c:f>Sheet1!$A$2:$A$5</c:f>
              <c:strCache>
                <c:ptCount val="4"/>
                <c:pt idx="0">
                  <c:v>CSL</c:v>
                </c:pt>
                <c:pt idx="1">
                  <c:v>CHMK</c:v>
                </c:pt>
                <c:pt idx="2">
                  <c:v>3</c:v>
                </c:pt>
                <c:pt idx="3">
                  <c:v>SMARTONE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29</c:v>
                </c:pt>
                <c:pt idx="2">
                  <c:v>22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3-4820-AF6A-9D7ACFE6E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2C19-ED23-FBFD-3969-70384EB1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31F-C9C7-6500-1A6C-318DDD05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76D2-0666-C8A5-4B3C-0F7A29F1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8F6E-3838-15AA-0A44-9ACE669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8B85-26C3-1609-BADF-881621D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E929-F53D-06A9-5960-1BA4EF2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29F-AEB3-0837-9C4F-587F786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FB55-6D41-5AF7-F8D8-B498DE1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89D8-5B26-A249-6B74-3080913A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EAD6-EC1B-1719-17A8-BA45340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E29E-CCEF-A2F0-3224-F04D1149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84335-DE34-E48F-E8A3-DCFED2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0CDF-0402-D1A6-D9DF-D378C2E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FA4-FD96-5C69-7539-4044B23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516E-97F2-91AF-E2F5-259E043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D9CF-936C-CF2F-59D2-FF3E382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32F1-E1A5-EA0A-79C6-2BC5D47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24D2-1F35-988E-C229-D136650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F014-8C7C-FE5C-0E43-D1E4AA5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D54-19A7-E11A-06E6-A4A489E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A214-2276-27AE-0E6C-D396144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41B-B4F9-1BE7-E83D-632A89D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48-3ED4-1EE1-0E32-B82DA7A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A47-1877-D512-3E00-E25295D1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F702-4A30-74E3-0787-A968A279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CBDB-8D31-DED8-08E7-2488583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EF30-7C23-90CF-66E4-21E89EA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44F-36EA-BC69-D675-BEA2C3BD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FC09-2A7D-0F97-F477-D406F657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6677-B60B-2227-8247-EC315D33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97A5-C4DB-B215-C5B2-B331A6E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5E35-61AD-CEDC-9C30-0A195B3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CD66-BA93-DC87-7F1C-746EF2A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F76-376E-CEAD-8BC0-B0E48EB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82E5-D4A3-93FF-4027-7D785CAD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8D-CF3E-2BD1-D1C8-D8860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17F0-D2B0-9971-CE0B-AA1EE47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A62-40DB-B4F8-8DB4-6AD7536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6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15A0-60B2-1A7C-86B0-0BB365E4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15D7-23A3-3053-ECBE-6C4665C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C558-C058-8500-4814-325D6D0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7ED-403E-4806-CE95-4C3878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DC85-D8AD-FAC1-9F45-1320DDD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29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048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FF4-9ADC-C580-7C94-773CCA38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BEEC-3AD6-A80B-CD48-C1589D11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DF57-FCCA-7186-F652-A2D3052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9B8B-3A27-D3D8-B156-8196A90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DC04-DF06-3810-3873-2003CCD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FBB-51F4-6C6D-74DA-A45E2EE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D9DE-981D-A57B-E47F-A5A5837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339-C2DA-680D-7EF8-0DF44DC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1603-1D61-A0B2-EA66-E4ACC5E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B24-0A65-2E2E-2959-6E8C5FF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A2E5-35AA-7695-B613-EDB76A79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536C-08D2-7C5D-AA92-D75B0F6C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0E9-1595-80BD-244E-5D4AFDA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A79-7110-A729-B29F-0740CEB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3DBD-613B-1ED6-3620-F89DA4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DCE1-3343-8F86-E724-F7D00519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AA-77E7-5B87-5A54-1F81304E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0CCE-0468-F338-6CCD-193005F8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26-F675-477E-AA6D-961B3D2A1AB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D21-177F-5314-8472-B90FC87C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1D6-19FA-714B-1E15-7A39411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chart" Target="../charts/chart1.xm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FB2F-0182-4D08-ACF1-8D2C27EF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การพัฒนาเครือข่าย </a:t>
            </a: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ในประเทศฮ่องกง โดยมองผ่าน </a:t>
            </a: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มุมมอง </a:t>
            </a: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1) 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ด้านความครอบคลุม </a:t>
            </a: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2) 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ด้านคุณภาพ </a:t>
            </a: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3) 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ด้านความคุ้มค่า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FA2D7-92F2-4CED-A8CA-383CFCBC7531}"/>
              </a:ext>
            </a:extLst>
          </p:cNvPr>
          <p:cNvSpPr/>
          <p:nvPr/>
        </p:nvSpPr>
        <p:spPr>
          <a:xfrm>
            <a:off x="371475" y="1363499"/>
            <a:ext cx="5706292" cy="322648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การพัฒนา</a:t>
            </a:r>
            <a:r>
              <a:rPr lang="th-TH" sz="2000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เครือข่าย </a:t>
            </a:r>
            <a:r>
              <a:rPr lang="en-US" sz="2000" b="1" kern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kumimoji="0" lang="th-TH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ของ</a:t>
            </a:r>
            <a:r>
              <a:rPr kumimoji="0" lang="th-TH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ฮ่องกง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72CC5-62C3-4D2B-91C9-DDA5FD613537}"/>
              </a:ext>
            </a:extLst>
          </p:cNvPr>
          <p:cNvSpPr/>
          <p:nvPr/>
        </p:nvSpPr>
        <p:spPr>
          <a:xfrm>
            <a:off x="386508" y="5013837"/>
            <a:ext cx="1402970" cy="113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400" b="1" kern="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คุ้มค่า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6EF9E-7E5A-4624-86B0-3EDC16DC5DBD}"/>
              </a:ext>
            </a:extLst>
          </p:cNvPr>
          <p:cNvSpPr/>
          <p:nvPr/>
        </p:nvSpPr>
        <p:spPr>
          <a:xfrm>
            <a:off x="1847263" y="5028909"/>
            <a:ext cx="4201740" cy="1107804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ราคาเป็นปัจจัยสำคัญในการพิจารณาแผนบริการมือถือ 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G </a:t>
            </a:r>
            <a:r>
              <a:rPr kumimoji="0" lang="th-TH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จึงเป็นเรื่องสำคัญที่ผู้ให้บริการมือถือจะต้องมีตัวเลือกราคาที่หลากหลายเพื่อดึงดูดส่วนแบ่งตลาดที่ใหญ่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C247A-4576-4520-8E53-52CD06D55C71}"/>
              </a:ext>
            </a:extLst>
          </p:cNvPr>
          <p:cNvSpPr/>
          <p:nvPr/>
        </p:nvSpPr>
        <p:spPr>
          <a:xfrm>
            <a:off x="386508" y="3415342"/>
            <a:ext cx="1402970" cy="113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400" b="1" kern="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คุณภาพ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1EA54-3BAC-4542-ACD0-D52DFC013E37}"/>
              </a:ext>
            </a:extLst>
          </p:cNvPr>
          <p:cNvSpPr/>
          <p:nvPr/>
        </p:nvSpPr>
        <p:spPr>
          <a:xfrm>
            <a:off x="1847263" y="3402765"/>
            <a:ext cx="4201740" cy="1107804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มีการแข่งขันของผู้ให้บริการด้านโทรคมนาคม ในฮ่องกง ไม่ว่าจะเป็น </a:t>
            </a:r>
            <a:r>
              <a:rPr lang="en-US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CSL CHMK 3 </a:t>
            </a:r>
            <a:r>
              <a:rPr lang="th-TH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SMARTONE </a:t>
            </a:r>
            <a:r>
              <a:rPr lang="th-TH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ส่งผลให้เกิดการแข่งขันทางด้านการบริการที่ดีที่สุดของแต่ละเครือข่าย อาทิ </a:t>
            </a:r>
            <a:r>
              <a:rPr lang="en-US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CSL </a:t>
            </a:r>
            <a:r>
              <a:rPr lang="th-TH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มอบการบริการ </a:t>
            </a:r>
            <a:r>
              <a:rPr lang="en-US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download speed </a:t>
            </a:r>
            <a:r>
              <a:rPr lang="th-TH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ผู้ให้บริการ </a:t>
            </a:r>
            <a:r>
              <a:rPr lang="en-US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29.6mbps.</a:t>
            </a:r>
            <a:r>
              <a:rPr lang="th-TH" sz="1600" kern="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ซึ่งถือเป็นความเร็วที่สุดในฮ่องกง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4EC86-96ED-470D-9640-C396433B892C}"/>
              </a:ext>
            </a:extLst>
          </p:cNvPr>
          <p:cNvSpPr/>
          <p:nvPr/>
        </p:nvSpPr>
        <p:spPr>
          <a:xfrm>
            <a:off x="386507" y="1854498"/>
            <a:ext cx="1402970" cy="113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400" b="1" kern="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400" b="1" kern="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400" b="1" kern="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ครอบคลุม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18DCD-67EF-4930-8A2A-DFA361BCB1B3}"/>
              </a:ext>
            </a:extLst>
          </p:cNvPr>
          <p:cNvSpPr/>
          <p:nvPr/>
        </p:nvSpPr>
        <p:spPr>
          <a:xfrm>
            <a:off x="1847263" y="1854499"/>
            <a:ext cx="4201740" cy="1107804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4472C4">
                    <a:lumMod val="50000"/>
                  </a:srgb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China mobile Hongkong </a:t>
            </a:r>
            <a:r>
              <a:rPr lang="th-TH" sz="1800" kern="0" dirty="0">
                <a:solidFill>
                  <a:srgbClr val="4472C4">
                    <a:lumMod val="50000"/>
                  </a:srgb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ได้วางโครงข่าย </a:t>
            </a:r>
            <a:r>
              <a:rPr lang="en-US" sz="1800" kern="0" dirty="0">
                <a:solidFill>
                  <a:srgbClr val="4472C4">
                    <a:lumMod val="50000"/>
                  </a:srgb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5G </a:t>
            </a:r>
            <a:r>
              <a:rPr lang="th-TH" sz="1800" kern="0" dirty="0">
                <a:solidFill>
                  <a:srgbClr val="4472C4">
                    <a:lumMod val="50000"/>
                  </a:srgb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ครอบคลุมพื้นที่ </a:t>
            </a:r>
            <a:r>
              <a:rPr lang="en-US" sz="1800" kern="0" dirty="0">
                <a:solidFill>
                  <a:srgbClr val="4472C4">
                    <a:lumMod val="50000"/>
                  </a:srgb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99 % </a:t>
            </a:r>
            <a:r>
              <a:rPr lang="th-TH" sz="1800" kern="0" dirty="0">
                <a:solidFill>
                  <a:srgbClr val="4472C4">
                    <a:lumMod val="50000"/>
                  </a:srgb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ของฮ่องกง โดยเน้นที่ แลนด์มาร์ค สนามบิน พื้นที่ที่จัดนิทรรศการ ทางตอนกลาง และทางตะวันตกของประเทศ  </a:t>
            </a:r>
            <a:endParaRPr kumimoji="0" lang="th-TH" sz="18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ธงฮ่องกง - วิกิพีเดีย">
            <a:extLst>
              <a:ext uri="{FF2B5EF4-FFF2-40B4-BE49-F238E27FC236}">
                <a16:creationId xmlns:a16="http://schemas.microsoft.com/office/drawing/2014/main" id="{3011C44F-13E9-0536-BC9E-7895A090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1" y="1191400"/>
            <a:ext cx="743981" cy="4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33AF203-32DE-1451-2D17-735CBD59640D}"/>
              </a:ext>
            </a:extLst>
          </p:cNvPr>
          <p:cNvSpPr txBox="1"/>
          <p:nvPr/>
        </p:nvSpPr>
        <p:spPr>
          <a:xfrm>
            <a:off x="12526559" y="763345"/>
            <a:ext cx="5528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https://www.5g.gov.hk/en/what-is-5g/coverage.html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4D481E8-FC18-4A4F-2A14-689C408CF845}"/>
              </a:ext>
            </a:extLst>
          </p:cNvPr>
          <p:cNvSpPr/>
          <p:nvPr/>
        </p:nvSpPr>
        <p:spPr>
          <a:xfrm rot="5400000">
            <a:off x="5663984" y="2333513"/>
            <a:ext cx="1107804" cy="149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C3E71322-DDAE-BC62-7841-386C6EC24BCD}"/>
              </a:ext>
            </a:extLst>
          </p:cNvPr>
          <p:cNvSpPr/>
          <p:nvPr/>
        </p:nvSpPr>
        <p:spPr>
          <a:xfrm rot="5400000">
            <a:off x="5663984" y="3906914"/>
            <a:ext cx="1107804" cy="149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32FA9E9-C9D8-C757-A535-45300C0FCACF}"/>
              </a:ext>
            </a:extLst>
          </p:cNvPr>
          <p:cNvSpPr/>
          <p:nvPr/>
        </p:nvSpPr>
        <p:spPr>
          <a:xfrm rot="5400000">
            <a:off x="5663984" y="5517966"/>
            <a:ext cx="1107804" cy="149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FEC408D-7AEA-D5A0-83A5-BF38F6CC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00" y="1367918"/>
            <a:ext cx="2582381" cy="1594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8F1B79-65C8-1B6A-3A32-C2C982A534A4}"/>
              </a:ext>
            </a:extLst>
          </p:cNvPr>
          <p:cNvCxnSpPr>
            <a:cxnSpLocks/>
          </p:cNvCxnSpPr>
          <p:nvPr/>
        </p:nvCxnSpPr>
        <p:spPr>
          <a:xfrm>
            <a:off x="7824915" y="2077123"/>
            <a:ext cx="931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E4114-E261-6D5A-EDB8-6E933CABE36D}"/>
              </a:ext>
            </a:extLst>
          </p:cNvPr>
          <p:cNvSpPr/>
          <p:nvPr/>
        </p:nvSpPr>
        <p:spPr>
          <a:xfrm>
            <a:off x="9952734" y="2187622"/>
            <a:ext cx="1954604" cy="67934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ในส่วนที่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ครอบคลุมไม่ถึงส่วนใหญ่เป็นพื้นที่ป่า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23.8 %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ACBF52-DAA7-92FB-C4AD-196687BCB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072" y="3062955"/>
            <a:ext cx="3957239" cy="2542433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508BCF5-D5BD-828C-C68D-ABD927B70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466786"/>
              </p:ext>
            </p:extLst>
          </p:nvPr>
        </p:nvGraphicFramePr>
        <p:xfrm>
          <a:off x="6446179" y="3206236"/>
          <a:ext cx="2582381" cy="1716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8A73683-3C85-0DE0-29C2-188297AAF540}"/>
              </a:ext>
            </a:extLst>
          </p:cNvPr>
          <p:cNvSpPr/>
          <p:nvPr/>
        </p:nvSpPr>
        <p:spPr>
          <a:xfrm>
            <a:off x="6486755" y="3062955"/>
            <a:ext cx="2473765" cy="22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ส่วนแบ่งการตลาดผู้ให้บริการเครือข่ายในฮ่องกง</a:t>
            </a:r>
            <a:endParaRPr lang="en-US" sz="14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861D287-3ECA-BFD3-1359-89EC71887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1" y="2007038"/>
            <a:ext cx="520257" cy="52025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9C8C6CA-EAD9-1A7B-BF40-0F5FD17E7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7" y="3536830"/>
            <a:ext cx="555192" cy="55519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10DB230-13BF-AB65-DB35-A95EEE869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0" y="5038951"/>
            <a:ext cx="635062" cy="635062"/>
          </a:xfrm>
          <a:prstGeom prst="rect">
            <a:avLst/>
          </a:prstGeom>
        </p:spPr>
      </p:pic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346743BE-7468-0235-A80B-2D3B03A1F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47372"/>
              </p:ext>
            </p:extLst>
          </p:nvPr>
        </p:nvGraphicFramePr>
        <p:xfrm>
          <a:off x="9092358" y="3231910"/>
          <a:ext cx="2814980" cy="162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90">
                  <a:extLst>
                    <a:ext uri="{9D8B030D-6E8A-4147-A177-3AD203B41FA5}">
                      <a16:colId xmlns:a16="http://schemas.microsoft.com/office/drawing/2014/main" val="3905819496"/>
                    </a:ext>
                  </a:extLst>
                </a:gridCol>
                <a:gridCol w="1407490">
                  <a:extLst>
                    <a:ext uri="{9D8B030D-6E8A-4147-A177-3AD203B41FA5}">
                      <a16:colId xmlns:a16="http://schemas.microsoft.com/office/drawing/2014/main" val="3374870552"/>
                    </a:ext>
                  </a:extLst>
                </a:gridCol>
              </a:tblGrid>
              <a:tr h="3743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89887"/>
                  </a:ext>
                </a:extLst>
              </a:tr>
              <a:tr h="5138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Video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9280"/>
                  </a:ext>
                </a:extLst>
              </a:tr>
              <a:tr h="73412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Download speed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90653"/>
                  </a:ext>
                </a:extLst>
              </a:tr>
            </a:tbl>
          </a:graphicData>
        </a:graphic>
      </p:graphicFrame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68FFC4A-F689-D72B-F391-7AB14415238B}"/>
              </a:ext>
            </a:extLst>
          </p:cNvPr>
          <p:cNvSpPr/>
          <p:nvPr/>
        </p:nvSpPr>
        <p:spPr>
          <a:xfrm rot="5400000">
            <a:off x="8277477" y="3854511"/>
            <a:ext cx="1107804" cy="149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9873BF-C510-91C3-6340-8EB4245D9F2C}"/>
              </a:ext>
            </a:extLst>
          </p:cNvPr>
          <p:cNvCxnSpPr/>
          <p:nvPr/>
        </p:nvCxnSpPr>
        <p:spPr>
          <a:xfrm>
            <a:off x="8756492" y="2070836"/>
            <a:ext cx="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6F685B-BA79-9618-5DCC-0D1DBE6360C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56492" y="2527294"/>
            <a:ext cx="119624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26E7D-95B8-D653-5E5E-4E2902E8C7C3}"/>
              </a:ext>
            </a:extLst>
          </p:cNvPr>
          <p:cNvSpPr/>
          <p:nvPr/>
        </p:nvSpPr>
        <p:spPr>
          <a:xfrm>
            <a:off x="9813851" y="1270067"/>
            <a:ext cx="2117285" cy="78275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พื้นที่สีฟ้า คือพื้นที่ ที่มีการให้บริการโครงข่าย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</a:p>
          <a:p>
            <a:pPr algn="ctr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แหล่างอ้างอิง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6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nperf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HongKong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97032B-62D1-2F1E-CE68-464BEB843984}"/>
              </a:ext>
            </a:extLst>
          </p:cNvPr>
          <p:cNvCxnSpPr/>
          <p:nvPr/>
        </p:nvCxnSpPr>
        <p:spPr>
          <a:xfrm flipV="1">
            <a:off x="7442791" y="1524823"/>
            <a:ext cx="0" cy="48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4040E8-E7F0-A853-EC95-245641F0E979}"/>
              </a:ext>
            </a:extLst>
          </p:cNvPr>
          <p:cNvCxnSpPr/>
          <p:nvPr/>
        </p:nvCxnSpPr>
        <p:spPr>
          <a:xfrm>
            <a:off x="7464056" y="1524823"/>
            <a:ext cx="23497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2288D97-DCA8-F4D1-7533-F8D191269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343664" y="-61716"/>
            <a:ext cx="6024305" cy="33886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89F6B0-A721-9387-D560-7599BEEF13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545961" y="3531045"/>
            <a:ext cx="7157896" cy="402631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53B79E-B9E1-D972-9F49-B946F4D38CB5}"/>
              </a:ext>
            </a:extLst>
          </p:cNvPr>
          <p:cNvSpPr/>
          <p:nvPr/>
        </p:nvSpPr>
        <p:spPr>
          <a:xfrm>
            <a:off x="9668992" y="4905708"/>
            <a:ext cx="1954604" cy="47523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ดอลล่าร์ฮ่องกง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4.98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บาท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651D4-E0F7-4EE6-9429-C3EA6DB3D188}"/>
              </a:ext>
            </a:extLst>
          </p:cNvPr>
          <p:cNvSpPr/>
          <p:nvPr/>
        </p:nvSpPr>
        <p:spPr>
          <a:xfrm>
            <a:off x="9679202" y="5497956"/>
            <a:ext cx="2273560" cy="1297597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ฮ่องกงมีค่าแรงขั้นต่ำเฉลี่ย 32 ดอลลาร์ต่อชั่วโมง หรือประมาณ 126 บาท  และค่าแรงขั้นต่ำนั้นจะถูกปรับขึ้นทุก 2 ปี ขณะที่รายได้เฉลี่ยของคนฮ่องกงมากกว่า 40,000 บาท/เดือน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4528539-5BC5-822F-F108-C24F3D677E3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7702"/>
          <a:stretch/>
        </p:blipFill>
        <p:spPr>
          <a:xfrm>
            <a:off x="6446179" y="4944025"/>
            <a:ext cx="2814980" cy="1765047"/>
          </a:xfrm>
          <a:prstGeom prst="rect">
            <a:avLst/>
          </a:pr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B322CB9-6EB2-7E08-5242-29FD70E9833B}"/>
              </a:ext>
            </a:extLst>
          </p:cNvPr>
          <p:cNvSpPr/>
          <p:nvPr/>
        </p:nvSpPr>
        <p:spPr>
          <a:xfrm rot="5400000">
            <a:off x="8935550" y="5859953"/>
            <a:ext cx="1107804" cy="149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87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1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390</TotalTime>
  <Words>262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TH SarabunPSK</vt:lpstr>
      <vt:lpstr>TIME Consult Theme Color V2</vt:lpstr>
      <vt:lpstr>1_TIME Consult Theme Color V2</vt:lpstr>
      <vt:lpstr>Custom Design</vt:lpstr>
      <vt:lpstr>การพัฒนาเครือข่าย 5G ในประเทศฮ่องกง โดยมองผ่าน 3 มุมมอง 1) ด้านความครอบคลุม 2) ด้านคุณภาพ 3) ด้านความคุ้มค่า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Nawarat Rungwattanaphaiboon</cp:lastModifiedBy>
  <cp:revision>6</cp:revision>
  <dcterms:created xsi:type="dcterms:W3CDTF">2020-05-19T10:17:02Z</dcterms:created>
  <dcterms:modified xsi:type="dcterms:W3CDTF">2022-10-23T06:46:45Z</dcterms:modified>
</cp:coreProperties>
</file>