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notesMasterIdLst>
    <p:notesMasterId r:id="rId3"/>
  </p:notesMasterIdLst>
  <p:handoutMasterIdLst>
    <p:handoutMasterId r:id="rId4"/>
  </p:handoutMasterIdLst>
  <p:sldIdLst>
    <p:sldId id="11686" r:id="rId2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5280" userDrawn="1">
          <p15:clr>
            <a:srgbClr val="A4A3A4"/>
          </p15:clr>
        </p15:guide>
        <p15:guide id="3" orient="horz" pos="3480" userDrawn="1">
          <p15:clr>
            <a:srgbClr val="A4A3A4"/>
          </p15:clr>
        </p15:guide>
        <p15:guide id="4" orient="horz" pos="3144" userDrawn="1">
          <p15:clr>
            <a:srgbClr val="A4A3A4"/>
          </p15:clr>
        </p15:guide>
        <p15:guide id="5" orient="horz" pos="23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ime consulting" initials="tc" lastIdx="1" clrIdx="0">
    <p:extLst>
      <p:ext uri="{19B8F6BF-5375-455C-9EA6-DF929625EA0E}">
        <p15:presenceInfo xmlns:p15="http://schemas.microsoft.com/office/powerpoint/2012/main" userId="6ad285592fe44cb0" providerId="Windows Live"/>
      </p:ext>
    </p:extLst>
  </p:cmAuthor>
  <p:cmAuthor id="2" name="TIME Consulting 04" initials="TC0" lastIdx="1" clrIdx="1">
    <p:extLst>
      <p:ext uri="{19B8F6BF-5375-455C-9EA6-DF929625EA0E}">
        <p15:presenceInfo xmlns:p15="http://schemas.microsoft.com/office/powerpoint/2012/main" userId="S::timeconsulting@timeconsulting04.onmicrosoft.com::7d59d494-d138-4b42-afee-8ef6308001b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3699"/>
    <a:srgbClr val="F5FAFD"/>
    <a:srgbClr val="638BF0"/>
    <a:srgbClr val="E8F3FC"/>
    <a:srgbClr val="DEEEFA"/>
    <a:srgbClr val="228DDD"/>
    <a:srgbClr val="ED7318"/>
    <a:srgbClr val="E6E6E6"/>
    <a:srgbClr val="08236A"/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20" autoAdjust="0"/>
    <p:restoredTop sz="89174" autoAdjust="0"/>
  </p:normalViewPr>
  <p:slideViewPr>
    <p:cSldViewPr snapToGrid="0">
      <p:cViewPr>
        <p:scale>
          <a:sx n="70" d="100"/>
          <a:sy n="70" d="100"/>
        </p:scale>
        <p:origin x="604" y="32"/>
      </p:cViewPr>
      <p:guideLst>
        <p:guide pos="5280"/>
        <p:guide orient="horz" pos="3480"/>
        <p:guide orient="horz" pos="3144"/>
        <p:guide orient="horz" pos="232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4116"/>
    </p:cViewPr>
  </p:sorterViewPr>
  <p:notesViewPr>
    <p:cSldViewPr snapToGrid="0" showGuides="1">
      <p:cViewPr varScale="1">
        <p:scale>
          <a:sx n="45" d="100"/>
          <a:sy n="45" d="100"/>
        </p:scale>
        <p:origin x="2776" y="4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IME%20Consulting\Documents\Training\Session%203\Graph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spc="0" baseline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th-TH" sz="2000" b="1">
                <a:solidFill>
                  <a:schemeClr val="accent1">
                    <a:lumMod val="50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สัดส่วนประเภทของการเชื่อมต่ออินเทอร์เน็ต</a:t>
            </a:r>
            <a:endParaRPr lang="en-US" sz="2000" b="1">
              <a:solidFill>
                <a:schemeClr val="accent1">
                  <a:lumMod val="50000"/>
                </a:schemeClr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accent1">
                  <a:lumMod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Sheet1!$M$3</c:f>
              <c:strCache>
                <c:ptCount val="1"/>
                <c:pt idx="0">
                  <c:v>2G</c:v>
                </c:pt>
              </c:strCache>
            </c:strRef>
          </c:tx>
          <c:spPr>
            <a:solidFill>
              <a:schemeClr val="accent2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Sheet1!$L$4:$L$9</c:f>
              <c:strCache>
                <c:ptCount val="6"/>
                <c:pt idx="0">
                  <c:v>2022E</c:v>
                </c:pt>
                <c:pt idx="1">
                  <c:v>2023E</c:v>
                </c:pt>
                <c:pt idx="2">
                  <c:v>2024E</c:v>
                </c:pt>
                <c:pt idx="3">
                  <c:v>2025E</c:v>
                </c:pt>
                <c:pt idx="4">
                  <c:v>2026E</c:v>
                </c:pt>
                <c:pt idx="5">
                  <c:v>2027E</c:v>
                </c:pt>
              </c:strCache>
            </c:strRef>
          </c:cat>
          <c:val>
            <c:numRef>
              <c:f>Sheet1!$M$4:$M$9</c:f>
              <c:numCache>
                <c:formatCode>General</c:formatCode>
                <c:ptCount val="6"/>
                <c:pt idx="0">
                  <c:v>10</c:v>
                </c:pt>
                <c:pt idx="1">
                  <c:v>8</c:v>
                </c:pt>
                <c:pt idx="2">
                  <c:v>5</c:v>
                </c:pt>
                <c:pt idx="3">
                  <c:v>3</c:v>
                </c:pt>
                <c:pt idx="4">
                  <c:v>2</c:v>
                </c:pt>
                <c:pt idx="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EE3-47CF-9795-FB26297D4A44}"/>
            </c:ext>
          </c:extLst>
        </c:ser>
        <c:ser>
          <c:idx val="1"/>
          <c:order val="1"/>
          <c:tx>
            <c:strRef>
              <c:f>Sheet1!$N$3</c:f>
              <c:strCache>
                <c:ptCount val="1"/>
                <c:pt idx="0">
                  <c:v>3G</c:v>
                </c:pt>
              </c:strCache>
            </c:strRef>
          </c:tx>
          <c:spPr>
            <a:solidFill>
              <a:schemeClr val="accent2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Sheet1!$L$4:$L$9</c:f>
              <c:strCache>
                <c:ptCount val="6"/>
                <c:pt idx="0">
                  <c:v>2022E</c:v>
                </c:pt>
                <c:pt idx="1">
                  <c:v>2023E</c:v>
                </c:pt>
                <c:pt idx="2">
                  <c:v>2024E</c:v>
                </c:pt>
                <c:pt idx="3">
                  <c:v>2025E</c:v>
                </c:pt>
                <c:pt idx="4">
                  <c:v>2026E</c:v>
                </c:pt>
                <c:pt idx="5">
                  <c:v>2027E</c:v>
                </c:pt>
              </c:strCache>
            </c:strRef>
          </c:cat>
          <c:val>
            <c:numRef>
              <c:f>Sheet1!$N$4:$N$9</c:f>
              <c:numCache>
                <c:formatCode>General</c:formatCode>
                <c:ptCount val="6"/>
                <c:pt idx="0">
                  <c:v>5</c:v>
                </c:pt>
                <c:pt idx="1">
                  <c:v>2</c:v>
                </c:pt>
                <c:pt idx="2">
                  <c:v>1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EE3-47CF-9795-FB26297D4A44}"/>
            </c:ext>
          </c:extLst>
        </c:ser>
        <c:ser>
          <c:idx val="2"/>
          <c:order val="2"/>
          <c:tx>
            <c:strRef>
              <c:f>Sheet1!$O$3</c:f>
              <c:strCache>
                <c:ptCount val="1"/>
                <c:pt idx="0">
                  <c:v>4G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Sheet1!$L$4:$L$9</c:f>
              <c:strCache>
                <c:ptCount val="6"/>
                <c:pt idx="0">
                  <c:v>2022E</c:v>
                </c:pt>
                <c:pt idx="1">
                  <c:v>2023E</c:v>
                </c:pt>
                <c:pt idx="2">
                  <c:v>2024E</c:v>
                </c:pt>
                <c:pt idx="3">
                  <c:v>2025E</c:v>
                </c:pt>
                <c:pt idx="4">
                  <c:v>2026E</c:v>
                </c:pt>
                <c:pt idx="5">
                  <c:v>2027E</c:v>
                </c:pt>
              </c:strCache>
            </c:strRef>
          </c:cat>
          <c:val>
            <c:numRef>
              <c:f>Sheet1!$O$4:$O$9</c:f>
              <c:numCache>
                <c:formatCode>General</c:formatCode>
                <c:ptCount val="6"/>
                <c:pt idx="0">
                  <c:v>80</c:v>
                </c:pt>
                <c:pt idx="1">
                  <c:v>80</c:v>
                </c:pt>
                <c:pt idx="2">
                  <c:v>75</c:v>
                </c:pt>
                <c:pt idx="3">
                  <c:v>67</c:v>
                </c:pt>
                <c:pt idx="4">
                  <c:v>53</c:v>
                </c:pt>
                <c:pt idx="5">
                  <c:v>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EE3-47CF-9795-FB26297D4A44}"/>
            </c:ext>
          </c:extLst>
        </c:ser>
        <c:ser>
          <c:idx val="3"/>
          <c:order val="3"/>
          <c:tx>
            <c:strRef>
              <c:f>Sheet1!$P$3</c:f>
              <c:strCache>
                <c:ptCount val="1"/>
                <c:pt idx="0">
                  <c:v>5G</c:v>
                </c:pt>
              </c:strCache>
            </c:strRef>
          </c:tx>
          <c:spPr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Sheet1!$L$4:$L$9</c:f>
              <c:strCache>
                <c:ptCount val="6"/>
                <c:pt idx="0">
                  <c:v>2022E</c:v>
                </c:pt>
                <c:pt idx="1">
                  <c:v>2023E</c:v>
                </c:pt>
                <c:pt idx="2">
                  <c:v>2024E</c:v>
                </c:pt>
                <c:pt idx="3">
                  <c:v>2025E</c:v>
                </c:pt>
                <c:pt idx="4">
                  <c:v>2026E</c:v>
                </c:pt>
                <c:pt idx="5">
                  <c:v>2027E</c:v>
                </c:pt>
              </c:strCache>
            </c:strRef>
          </c:cat>
          <c:val>
            <c:numRef>
              <c:f>Sheet1!$P$4:$P$9</c:f>
              <c:numCache>
                <c:formatCode>General</c:formatCode>
                <c:ptCount val="6"/>
                <c:pt idx="0">
                  <c:v>5</c:v>
                </c:pt>
                <c:pt idx="1">
                  <c:v>10</c:v>
                </c:pt>
                <c:pt idx="2">
                  <c:v>19</c:v>
                </c:pt>
                <c:pt idx="3">
                  <c:v>30</c:v>
                </c:pt>
                <c:pt idx="4">
                  <c:v>45</c:v>
                </c:pt>
                <c:pt idx="5">
                  <c:v>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EE3-47CF-9795-FB26297D4A4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1521597040"/>
        <c:axId val="1521599120"/>
      </c:barChart>
      <c:catAx>
        <c:axId val="15215970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</a:defRPr>
            </a:pPr>
            <a:endParaRPr lang="en-US"/>
          </a:p>
        </c:txPr>
        <c:crossAx val="1521599120"/>
        <c:crosses val="autoZero"/>
        <c:auto val="1"/>
        <c:lblAlgn val="ctr"/>
        <c:lblOffset val="100"/>
        <c:noMultiLvlLbl val="0"/>
      </c:catAx>
      <c:valAx>
        <c:axId val="1521599120"/>
        <c:scaling>
          <c:orientation val="minMax"/>
          <c:max val="100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</a:defRPr>
            </a:pPr>
            <a:endParaRPr lang="en-US"/>
          </a:p>
        </c:txPr>
        <c:crossAx val="15215970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1508776823306358"/>
          <c:y val="0.88815428913509042"/>
          <c:w val="0.57827191622745044"/>
          <c:h val="8.507550462892700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H SarabunPSK" panose="020B0500040200020003" pitchFamily="34" charset="-34"/>
              <a:ea typeface="+mn-ea"/>
              <a:cs typeface="TH SarabunPSK" panose="020B0500040200020003" pitchFamily="34" charset="-34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B47576C-FEEE-4A68-AE9F-01D492AE8A4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1" y="0"/>
            <a:ext cx="3170552" cy="4819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4AD040-15B6-420E-86FF-E8A2B719121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142924" y="0"/>
            <a:ext cx="3170551" cy="4819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F2235-D482-4465-985E-2F4B6E8A839C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04C416-B655-4BF2-A3FB-76541D38713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1" y="9119209"/>
            <a:ext cx="3170552" cy="4819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BDE986-DBB2-4756-83BA-D0E43DC4802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142924" y="9119209"/>
            <a:ext cx="3170551" cy="4819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D4459E-68C4-4E42-9CCA-ABAC355E3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6858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169920" cy="4817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1"/>
            <a:ext cx="3169920" cy="4817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5B36A5-8E12-4187-8FE3-CFFB573DDF2F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1" y="4620578"/>
            <a:ext cx="5852160" cy="378047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119475"/>
            <a:ext cx="3169920" cy="4817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5"/>
            <a:ext cx="3169920" cy="4817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A320C3-4339-4174-BC8C-2351EBCA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8652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Source</a:t>
            </a:r>
          </a:p>
          <a:p>
            <a:r>
              <a:rPr lang="th-TH" dirty="0"/>
              <a:t>สถิติการใช้โซเชียลมิเดีย </a:t>
            </a:r>
            <a:r>
              <a:rPr lang="en-US" dirty="0"/>
              <a:t>https://www.gsma.com/membership/resources/the-philippines-is-a-duopoly-no-more-assessing-ditos-impact-on-4g-and-5g-performance/</a:t>
            </a:r>
          </a:p>
          <a:p>
            <a:r>
              <a:rPr lang="th-TH" dirty="0"/>
              <a:t>รางวัลโอเปอร์เรเตอร์ </a:t>
            </a:r>
            <a:r>
              <a:rPr lang="en-US" dirty="0"/>
              <a:t>https://www.operatorwatch.com/2022/06/5g-in-philippines-is-gaining-momentum.html</a:t>
            </a:r>
            <a:endParaRPr lang="th-TH" dirty="0"/>
          </a:p>
          <a:p>
            <a:r>
              <a:rPr lang="en-US" dirty="0"/>
              <a:t>https://www.opensignal.com/reports/2022/10/philippines/mobile-network-experience</a:t>
            </a:r>
          </a:p>
          <a:p>
            <a:r>
              <a:rPr lang="en-US" dirty="0"/>
              <a:t>Now Telecom : https://developingtelecoms.com/telecom-business/operator-news/14263-now-telecom-partners-with-us-government-for-5g.html</a:t>
            </a:r>
          </a:p>
          <a:p>
            <a:r>
              <a:rPr lang="en-US" dirty="0"/>
              <a:t>https://www.globaldata.com/media/technology/philippines-mobile-services-revenue-to-grow-at-4-5-cagr/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A320C3-4339-4174-BC8C-2351EBCAC6B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117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jpg"/><Relationship Id="rId4" Type="http://schemas.openxmlformats.org/officeDocument/2006/relationships/image" Target="../media/image2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B688C1C-9E0C-491A-BAC5-B94D0FB7A90D}"/>
              </a:ext>
            </a:extLst>
          </p:cNvPr>
          <p:cNvSpPr txBox="1"/>
          <p:nvPr userDrawn="1"/>
        </p:nvSpPr>
        <p:spPr>
          <a:xfrm rot="16200000">
            <a:off x="10188683" y="4310264"/>
            <a:ext cx="36126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Copyright © 2020 TIME Consulting Co., Ltd., Strictly Confidential </a:t>
            </a:r>
            <a:endParaRPr lang="en-US" sz="900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1687597E-C079-4AF7-84E2-ADE384EC16D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4916" y="6433268"/>
            <a:ext cx="644400" cy="3080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50C8ED4-6E89-42EC-8F8E-062A182D7D0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7256" y="6252112"/>
            <a:ext cx="1203625" cy="676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456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ME_Cover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D2C7BDF-FD24-4406-9403-149A2AB264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62298" y="1713911"/>
            <a:ext cx="8334375" cy="141187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anchor="b">
            <a:normAutofit/>
          </a:bodyPr>
          <a:lstStyle>
            <a:lvl1pPr algn="l"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1D8286AD-A9FB-4FF7-B52D-196825ADA0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62298" y="3732214"/>
            <a:ext cx="8334375" cy="65246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9B62BF-E5DD-4793-A4DC-C37228770935}"/>
              </a:ext>
            </a:extLst>
          </p:cNvPr>
          <p:cNvSpPr txBox="1"/>
          <p:nvPr userDrawn="1"/>
        </p:nvSpPr>
        <p:spPr>
          <a:xfrm rot="16200000">
            <a:off x="10188683" y="4310264"/>
            <a:ext cx="36126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Copyright © 2020 TIME Consulting Co., Ltd., Strictly Confidential </a:t>
            </a:r>
            <a:endParaRPr lang="en-US" sz="900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E911E209-3454-4577-A831-4CB87039FF6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4916" y="6433268"/>
            <a:ext cx="644400" cy="308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679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ME_Cover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B33CE25-C8A2-406F-A9C2-33BCAD0109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9580" y="2343104"/>
            <a:ext cx="3419955" cy="1333520"/>
          </a:xfrm>
          <a:effectLst/>
        </p:spPr>
        <p:txBody>
          <a:bodyPr lIns="0" tIns="0" rIns="0" bIns="0" anchor="t">
            <a:normAutofit/>
          </a:bodyPr>
          <a:lstStyle>
            <a:lvl1pPr algn="l"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266EF6E0-79E6-43F9-AC81-4A065C5835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9580" y="4326181"/>
            <a:ext cx="3419955" cy="14232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DFBEB97-5DA7-4C7F-943F-87DC01A0EF8B}"/>
              </a:ext>
            </a:extLst>
          </p:cNvPr>
          <p:cNvSpPr/>
          <p:nvPr userDrawn="1"/>
        </p:nvSpPr>
        <p:spPr>
          <a:xfrm>
            <a:off x="362905" y="3959280"/>
            <a:ext cx="1782493" cy="597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49AFFC-8ACE-40E5-974D-D9A4E91F2AB0}"/>
              </a:ext>
            </a:extLst>
          </p:cNvPr>
          <p:cNvSpPr txBox="1"/>
          <p:nvPr userDrawn="1"/>
        </p:nvSpPr>
        <p:spPr>
          <a:xfrm rot="16200000">
            <a:off x="10188683" y="4310264"/>
            <a:ext cx="36126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Copyright © 2020 TIME Consulting Co., Ltd., Strictly Confidential </a:t>
            </a:r>
            <a:endParaRPr lang="en-US" sz="900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2075CABF-C5F6-4957-9691-76D89BF1884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4916" y="6433268"/>
            <a:ext cx="644400" cy="308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486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3">
            <a:extLst>
              <a:ext uri="{FF2B5EF4-FFF2-40B4-BE49-F238E27FC236}">
                <a16:creationId xmlns:a16="http://schemas.microsoft.com/office/drawing/2014/main" id="{DD7FE6D5-315A-453A-9418-DC2502628851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5339723" y="0"/>
            <a:ext cx="6923314" cy="6858000"/>
          </a:xfrm>
          <a:custGeom>
            <a:avLst/>
            <a:gdLst>
              <a:gd name="connsiteX0" fmla="*/ 1714500 w 6923314"/>
              <a:gd name="connsiteY0" fmla="*/ 0 h 6858000"/>
              <a:gd name="connsiteX1" fmla="*/ 6923314 w 6923314"/>
              <a:gd name="connsiteY1" fmla="*/ 0 h 6858000"/>
              <a:gd name="connsiteX2" fmla="*/ 6923314 w 6923314"/>
              <a:gd name="connsiteY2" fmla="*/ 1637212 h 6858000"/>
              <a:gd name="connsiteX3" fmla="*/ 5618117 w 6923314"/>
              <a:gd name="connsiteY3" fmla="*/ 6858000 h 6858000"/>
              <a:gd name="connsiteX4" fmla="*/ 0 w 6923314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3314" h="6858000">
                <a:moveTo>
                  <a:pt x="1714500" y="0"/>
                </a:moveTo>
                <a:lnTo>
                  <a:pt x="6923314" y="0"/>
                </a:lnTo>
                <a:lnTo>
                  <a:pt x="6923314" y="1637212"/>
                </a:lnTo>
                <a:lnTo>
                  <a:pt x="561811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84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0730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8DEE9D87-F212-47CA-8A8C-D26D16E2C92B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6936000" y="0"/>
            <a:ext cx="5256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EB8A2F-B113-423E-8438-046095768671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-1" y="2043000"/>
            <a:ext cx="5255999" cy="277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1487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A2AF107-4134-4BBE-8F2E-793F5AD87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536" y="165259"/>
            <a:ext cx="11658600" cy="78275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14000"/>
              </a:lnSpc>
              <a:spcBef>
                <a:spcPts val="600"/>
              </a:spcBef>
              <a:defRPr sz="20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18F1AA8-40B0-4909-8D47-7C88E2E18C09}"/>
              </a:ext>
            </a:extLst>
          </p:cNvPr>
          <p:cNvSpPr/>
          <p:nvPr userDrawn="1"/>
        </p:nvSpPr>
        <p:spPr>
          <a:xfrm>
            <a:off x="381391" y="1083602"/>
            <a:ext cx="11439134" cy="45719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554B45-1B74-463A-ABC4-471C359524EF}"/>
              </a:ext>
            </a:extLst>
          </p:cNvPr>
          <p:cNvSpPr txBox="1"/>
          <p:nvPr userDrawn="1"/>
        </p:nvSpPr>
        <p:spPr>
          <a:xfrm rot="16200000">
            <a:off x="10188683" y="4310264"/>
            <a:ext cx="36126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Copyright © 2020 TIME Consulting Co., Ltd., Strictly Confidential </a:t>
            </a:r>
            <a:endParaRPr lang="en-US" sz="900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F2CEE50A-31BF-4507-9EB8-12A90B5897C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4916" y="6433268"/>
            <a:ext cx="644400" cy="308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5494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71755B-EBE9-463E-B026-7CCFB8A0796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55675" y="1404938"/>
            <a:ext cx="2101850" cy="1608137"/>
          </a:xfrm>
        </p:spPr>
        <p:txBody>
          <a:bodyPr>
            <a:normAutofit/>
          </a:bodyPr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F3DB46A3-4D62-4322-B9D7-9290DA7ED4B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742093" y="1404697"/>
            <a:ext cx="2101850" cy="1608137"/>
          </a:xfrm>
        </p:spPr>
        <p:txBody>
          <a:bodyPr>
            <a:normAutofit/>
          </a:bodyPr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921F38CA-67C4-420E-B1DB-2FFE640E548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955675" y="3972992"/>
            <a:ext cx="2101850" cy="1608137"/>
          </a:xfrm>
        </p:spPr>
        <p:txBody>
          <a:bodyPr>
            <a:normAutofit/>
          </a:bodyPr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9C041C2E-0254-4B0E-BE6B-368CA2FFA51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42093" y="3932405"/>
            <a:ext cx="2101850" cy="1608137"/>
          </a:xfrm>
        </p:spPr>
        <p:txBody>
          <a:bodyPr>
            <a:normAutofit/>
          </a:bodyPr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FF03A268-0036-4EC7-BD42-5B7A8BB10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536" y="165259"/>
            <a:ext cx="11658600" cy="78275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14000"/>
              </a:lnSpc>
              <a:spcBef>
                <a:spcPts val="600"/>
              </a:spcBef>
              <a:defRPr sz="20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0B3F4FB-FADE-4AAC-B262-CC5658D50697}"/>
              </a:ext>
            </a:extLst>
          </p:cNvPr>
          <p:cNvSpPr/>
          <p:nvPr userDrawn="1"/>
        </p:nvSpPr>
        <p:spPr>
          <a:xfrm>
            <a:off x="381391" y="1083602"/>
            <a:ext cx="11439134" cy="45719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092040-4E68-421D-81D0-056AA853BDCE}"/>
              </a:ext>
            </a:extLst>
          </p:cNvPr>
          <p:cNvSpPr txBox="1"/>
          <p:nvPr userDrawn="1"/>
        </p:nvSpPr>
        <p:spPr>
          <a:xfrm rot="16200000">
            <a:off x="10188683" y="4310264"/>
            <a:ext cx="36126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Copyright © 2020 TIME Consulting Co., Ltd., Strictly Confidential </a:t>
            </a:r>
            <a:endParaRPr lang="en-US" sz="900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09C4E683-BCAC-4E6A-8CD7-08C78691BA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4916" y="6433268"/>
            <a:ext cx="644400" cy="30802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92212A3-CD67-4F47-9BF8-00481ED0777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7256" y="6252112"/>
            <a:ext cx="1203625" cy="676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5558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71755B-EBE9-463E-B026-7CCFB8A0796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55675" y="1404938"/>
            <a:ext cx="2101850" cy="1608137"/>
          </a:xfrm>
        </p:spPr>
        <p:txBody>
          <a:bodyPr>
            <a:normAutofit/>
          </a:bodyPr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F3DB46A3-4D62-4322-B9D7-9290DA7ED4B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742093" y="1404697"/>
            <a:ext cx="2101850" cy="1608137"/>
          </a:xfrm>
        </p:spPr>
        <p:txBody>
          <a:bodyPr>
            <a:normAutofit/>
          </a:bodyPr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AA390AB-D434-4876-A675-E9E76C712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536" y="165259"/>
            <a:ext cx="11658600" cy="78275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14000"/>
              </a:lnSpc>
              <a:spcBef>
                <a:spcPts val="600"/>
              </a:spcBef>
              <a:defRPr sz="20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372598B-7B4C-41DA-9AEB-82AD1CF09311}"/>
              </a:ext>
            </a:extLst>
          </p:cNvPr>
          <p:cNvSpPr/>
          <p:nvPr userDrawn="1"/>
        </p:nvSpPr>
        <p:spPr>
          <a:xfrm>
            <a:off x="381391" y="1083602"/>
            <a:ext cx="11439134" cy="45719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E8A609-647D-43AC-B225-B8BDE2A6032B}"/>
              </a:ext>
            </a:extLst>
          </p:cNvPr>
          <p:cNvSpPr txBox="1"/>
          <p:nvPr userDrawn="1"/>
        </p:nvSpPr>
        <p:spPr>
          <a:xfrm rot="16200000">
            <a:off x="10188683" y="4310264"/>
            <a:ext cx="36126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Copyright © 2020 TIME Consulting Co., Ltd., Strictly Confidential </a:t>
            </a:r>
            <a:endParaRPr lang="en-US" sz="900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D4A02211-CAC8-4455-9B56-58DE2926630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4916" y="6433268"/>
            <a:ext cx="644400" cy="30802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49157D8-82E9-4CF6-A141-9A8E5ABA411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7256" y="6252112"/>
            <a:ext cx="1203625" cy="676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52813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ME_Cover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D2C7BDF-FD24-4406-9403-149A2AB264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62298" y="1713911"/>
            <a:ext cx="8334375" cy="141187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anchor="b">
            <a:normAutofit/>
          </a:bodyPr>
          <a:lstStyle>
            <a:lvl1pPr algn="l"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1D8286AD-A9FB-4FF7-B52D-196825ADA0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62298" y="3732214"/>
            <a:ext cx="8334375" cy="65246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0F3D74-D91B-450B-AA7B-6314B0D71EBD}"/>
              </a:ext>
            </a:extLst>
          </p:cNvPr>
          <p:cNvSpPr txBox="1"/>
          <p:nvPr userDrawn="1"/>
        </p:nvSpPr>
        <p:spPr>
          <a:xfrm rot="16200000">
            <a:off x="10188683" y="4310264"/>
            <a:ext cx="36126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Copyright © 2020 TIME Consulting Co., Ltd., Strictly Confidential </a:t>
            </a:r>
            <a:endParaRPr lang="en-US" sz="900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355F4D02-83B3-4CF1-8C10-512AEE43EA0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4916" y="6433268"/>
            <a:ext cx="644400" cy="308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049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B33CE25-C8A2-406F-A9C2-33BCAD0109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9580" y="2343104"/>
            <a:ext cx="3419955" cy="1333520"/>
          </a:xfrm>
          <a:effectLst/>
        </p:spPr>
        <p:txBody>
          <a:bodyPr lIns="0" tIns="0" rIns="0" bIns="0" anchor="t">
            <a:normAutofit/>
          </a:bodyPr>
          <a:lstStyle>
            <a:lvl1pPr algn="l"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266EF6E0-79E6-43F9-AC81-4A065C5835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9580" y="4326181"/>
            <a:ext cx="3419955" cy="14232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DFBEB97-5DA7-4C7F-943F-87DC01A0EF8B}"/>
              </a:ext>
            </a:extLst>
          </p:cNvPr>
          <p:cNvSpPr/>
          <p:nvPr userDrawn="1"/>
        </p:nvSpPr>
        <p:spPr>
          <a:xfrm>
            <a:off x="362905" y="3959280"/>
            <a:ext cx="1782493" cy="597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50903B-D42D-4D22-A958-C1CD2AD939EE}"/>
              </a:ext>
            </a:extLst>
          </p:cNvPr>
          <p:cNvSpPr txBox="1"/>
          <p:nvPr userDrawn="1"/>
        </p:nvSpPr>
        <p:spPr>
          <a:xfrm rot="16200000">
            <a:off x="10188683" y="4310264"/>
            <a:ext cx="36126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Copyright © 2020 TIME Consulting Co., Ltd., Strictly Confidential </a:t>
            </a:r>
            <a:endParaRPr lang="en-US" sz="900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70F5F562-BA8F-4BB6-8EE1-7951C77A0E3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4916" y="6433268"/>
            <a:ext cx="644400" cy="308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065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ME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14F22FEF-0E2F-48B4-9C9A-F3D786374EF5}"/>
              </a:ext>
            </a:extLst>
          </p:cNvPr>
          <p:cNvSpPr txBox="1">
            <a:spLocks/>
          </p:cNvSpPr>
          <p:nvPr userDrawn="1"/>
        </p:nvSpPr>
        <p:spPr>
          <a:xfrm>
            <a:off x="5643209" y="6470506"/>
            <a:ext cx="900685" cy="1909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fld id="{0BE42143-7310-4A8F-A2D9-68016CEE3D5A}" type="slidenum">
              <a:rPr lang="de-DE" sz="1000" smtClean="0">
                <a:latin typeface="Arial" panose="020B0604020202020204" pitchFamily="34" charset="0"/>
                <a:cs typeface="Arial" panose="020B0604020202020204" pitchFamily="34" charset="0"/>
              </a:rPr>
              <a:pPr algn="ctr"/>
              <a:t>‹#›</a:t>
            </a:fld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–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870805-F264-4014-89E0-FC5D2FD10BD6}"/>
              </a:ext>
            </a:extLst>
          </p:cNvPr>
          <p:cNvSpPr txBox="1"/>
          <p:nvPr userDrawn="1"/>
        </p:nvSpPr>
        <p:spPr>
          <a:xfrm rot="16200000">
            <a:off x="10385413" y="4506994"/>
            <a:ext cx="321915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Copyright © 2020 TIME Consulting Co., Ltd., Strictly Confidential </a:t>
            </a:r>
            <a:endParaRPr lang="en-US" sz="900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A00F674-7D3A-4972-8A15-D48B2A1C1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536" y="165259"/>
            <a:ext cx="11658600" cy="78275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14000"/>
              </a:lnSpc>
              <a:spcBef>
                <a:spcPts val="600"/>
              </a:spcBef>
              <a:defRPr sz="2800" b="1">
                <a:solidFill>
                  <a:schemeClr val="accent1"/>
                </a:solidFill>
                <a:latin typeface="TH SarabunPSK" panose="020B0500040200020003" pitchFamily="34" charset="-34"/>
                <a:cs typeface="TH SarabunPSK" panose="020B0500040200020003" pitchFamily="34" charset="-34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EA27278-9FBB-4583-A265-575659DA74AC}"/>
              </a:ext>
            </a:extLst>
          </p:cNvPr>
          <p:cNvSpPr/>
          <p:nvPr userDrawn="1"/>
        </p:nvSpPr>
        <p:spPr>
          <a:xfrm>
            <a:off x="381391" y="1083602"/>
            <a:ext cx="11439134" cy="45719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F789B025-431E-4355-96D3-D756EF5624B0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3541"/>
          <a:stretch/>
        </p:blipFill>
        <p:spPr bwMode="auto">
          <a:xfrm>
            <a:off x="1100728" y="6369066"/>
            <a:ext cx="393871" cy="414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AA895CE-A9FB-4966-82DA-01E7612EC905}"/>
              </a:ext>
            </a:extLst>
          </p:cNvPr>
          <p:cNvSpPr txBox="1"/>
          <p:nvPr userDrawn="1"/>
        </p:nvSpPr>
        <p:spPr>
          <a:xfrm rot="16200000">
            <a:off x="10188683" y="4310264"/>
            <a:ext cx="36126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Copyright © 2020 TIME Consulting Co., Ltd., Strictly Confidential </a:t>
            </a:r>
            <a:endParaRPr lang="en-US" sz="900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6BEC1A39-CF9E-41E5-A57F-8F4937DDCB8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4916" y="6433268"/>
            <a:ext cx="644400" cy="30802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D4C7529-8968-4499-B2AF-83ED93E743FC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7256" y="6252112"/>
            <a:ext cx="1203625" cy="676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7670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5" orient="horz" pos="4020">
          <p15:clr>
            <a:srgbClr val="FBAE40"/>
          </p15:clr>
        </p15:guide>
        <p15:guide id="6" orient="horz" pos="696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E94941-E063-4542-9CAF-3B53DB138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th-TH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03315D-830E-4BB8-8B52-8154653224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th-TH" dirty="0"/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DE7DC81F-4ED3-4B9D-A0CB-B2EB876FB8D3}"/>
              </a:ext>
            </a:extLst>
          </p:cNvPr>
          <p:cNvSpPr txBox="1">
            <a:spLocks/>
          </p:cNvSpPr>
          <p:nvPr userDrawn="1"/>
        </p:nvSpPr>
        <p:spPr>
          <a:xfrm>
            <a:off x="5643209" y="6470506"/>
            <a:ext cx="900685" cy="1909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fld id="{0BE42143-7310-4A8F-A2D9-68016CEE3D5A}" type="slidenum">
              <a:rPr lang="de-DE" sz="1000" smtClean="0">
                <a:latin typeface="Arial" panose="020B0604020202020204" pitchFamily="34" charset="0"/>
                <a:cs typeface="Arial" panose="020B0604020202020204" pitchFamily="34" charset="0"/>
              </a:rPr>
              <a:pPr algn="ctr"/>
              <a:t>‹#›</a:t>
            </a:fld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–</a:t>
            </a:r>
          </a:p>
        </p:txBody>
      </p:sp>
    </p:spTree>
    <p:extLst>
      <p:ext uri="{BB962C8B-B14F-4D97-AF65-F5344CB8AC3E}">
        <p14:creationId xmlns:p14="http://schemas.microsoft.com/office/powerpoint/2010/main" val="2066175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  <p:sldLayoutId id="214748376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696">
          <p15:clr>
            <a:srgbClr val="F26B43"/>
          </p15:clr>
        </p15:guide>
        <p15:guide id="5" pos="234">
          <p15:clr>
            <a:srgbClr val="F26B43"/>
          </p15:clr>
        </p15:guide>
        <p15:guide id="6" pos="744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.xml"/><Relationship Id="rId13" Type="http://schemas.openxmlformats.org/officeDocument/2006/relationships/image" Target="../media/image14.png"/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11" Type="http://schemas.openxmlformats.org/officeDocument/2006/relationships/image" Target="../media/image12.png"/><Relationship Id="rId5" Type="http://schemas.openxmlformats.org/officeDocument/2006/relationships/image" Target="../media/image7.png"/><Relationship Id="rId10" Type="http://schemas.openxmlformats.org/officeDocument/2006/relationships/image" Target="../media/image11.png"/><Relationship Id="rId4" Type="http://schemas.openxmlformats.org/officeDocument/2006/relationships/image" Target="../media/image6.pn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Picture 2" descr="Smart targets 95% LTE coverage in 2018 - Mobile World Live">
            <a:extLst>
              <a:ext uri="{FF2B5EF4-FFF2-40B4-BE49-F238E27FC236}">
                <a16:creationId xmlns:a16="http://schemas.microsoft.com/office/drawing/2014/main" id="{8EE0573A-F101-1D55-91F5-74AFACDD48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1415" y="1534477"/>
            <a:ext cx="1579282" cy="1034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2" descr="NOW Telecom - Home | Facebook">
            <a:extLst>
              <a:ext uri="{FF2B5EF4-FFF2-40B4-BE49-F238E27FC236}">
                <a16:creationId xmlns:a16="http://schemas.microsoft.com/office/drawing/2014/main" id="{63456F9A-C514-958B-F6B6-454E1441C3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1933" y="3057652"/>
            <a:ext cx="722030" cy="674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D7EF7EB3-930D-50BB-CB2C-F8CD9682281D}"/>
              </a:ext>
            </a:extLst>
          </p:cNvPr>
          <p:cNvSpPr/>
          <p:nvPr/>
        </p:nvSpPr>
        <p:spPr>
          <a:xfrm>
            <a:off x="6272413" y="2283049"/>
            <a:ext cx="2849520" cy="44694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>
                <a:solidFill>
                  <a:schemeClr val="accent1">
                    <a:lumMod val="50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ผู้นำด้านวิดีโอและความเร็วในการอัปโหลด 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8CDE120-5578-D68B-61D0-D98975E23A25}"/>
              </a:ext>
            </a:extLst>
          </p:cNvPr>
          <p:cNvSpPr/>
          <p:nvPr/>
        </p:nvSpPr>
        <p:spPr>
          <a:xfrm>
            <a:off x="523141" y="1307804"/>
            <a:ext cx="5400591" cy="50548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843B41B-6A8E-979B-049D-D6662CB2DD47}"/>
              </a:ext>
            </a:extLst>
          </p:cNvPr>
          <p:cNvSpPr/>
          <p:nvPr/>
        </p:nvSpPr>
        <p:spPr>
          <a:xfrm>
            <a:off x="6182547" y="1453895"/>
            <a:ext cx="5486312" cy="2569287"/>
          </a:xfrm>
          <a:prstGeom prst="rect">
            <a:avLst/>
          </a:prstGeom>
          <a:noFill/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8D118E1-7C84-5115-6E9A-610E6839B182}"/>
              </a:ext>
            </a:extLst>
          </p:cNvPr>
          <p:cNvSpPr/>
          <p:nvPr/>
        </p:nvSpPr>
        <p:spPr>
          <a:xfrm>
            <a:off x="6182547" y="4315072"/>
            <a:ext cx="5486312" cy="2047628"/>
          </a:xfrm>
          <a:prstGeom prst="rect">
            <a:avLst/>
          </a:prstGeom>
          <a:noFill/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A49679CA-DF67-4E16-48ED-587E40CCF675}"/>
              </a:ext>
            </a:extLst>
          </p:cNvPr>
          <p:cNvSpPr/>
          <p:nvPr/>
        </p:nvSpPr>
        <p:spPr>
          <a:xfrm>
            <a:off x="523141" y="1214589"/>
            <a:ext cx="5400591" cy="519413"/>
          </a:xfrm>
          <a:prstGeom prst="flowChartProcess">
            <a:avLst/>
          </a:prstGeom>
          <a:solidFill>
            <a:srgbClr val="0F3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สถานการณ์ปัจจุบันของเทคโนโลยี </a:t>
            </a:r>
            <a:r>
              <a:rPr lang="en-US" sz="2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5G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6EF645E-634C-3DC9-026C-878DC6EA766D}"/>
              </a:ext>
            </a:extLst>
          </p:cNvPr>
          <p:cNvSpPr txBox="1"/>
          <p:nvPr/>
        </p:nvSpPr>
        <p:spPr>
          <a:xfrm>
            <a:off x="908928" y="3070235"/>
            <a:ext cx="1205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111.8 ML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F25E070-13B7-BBB6-4034-701492213D8A}"/>
              </a:ext>
            </a:extLst>
          </p:cNvPr>
          <p:cNvSpPr txBox="1"/>
          <p:nvPr/>
        </p:nvSpPr>
        <p:spPr>
          <a:xfrm>
            <a:off x="2568371" y="3094040"/>
            <a:ext cx="1205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76.0 ML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0EE1BCC-66AE-45A8-A8F3-DEC6D6BB2C68}"/>
              </a:ext>
            </a:extLst>
          </p:cNvPr>
          <p:cNvSpPr txBox="1"/>
          <p:nvPr/>
        </p:nvSpPr>
        <p:spPr>
          <a:xfrm>
            <a:off x="4337889" y="3080758"/>
            <a:ext cx="1205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92.0 ML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AF1C14B-2FAF-C97A-08B0-713317AE0A33}"/>
              </a:ext>
            </a:extLst>
          </p:cNvPr>
          <p:cNvSpPr txBox="1"/>
          <p:nvPr/>
        </p:nvSpPr>
        <p:spPr>
          <a:xfrm>
            <a:off x="870515" y="2850746"/>
            <a:ext cx="12057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2000" b="1" dirty="0">
                <a:solidFill>
                  <a:schemeClr val="accent1">
                    <a:lumMod val="50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ประชากร</a:t>
            </a:r>
            <a:endParaRPr lang="en-US" sz="2000" b="1" dirty="0">
              <a:solidFill>
                <a:schemeClr val="accent1">
                  <a:lumMod val="50000"/>
                </a:schemeClr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54EBBD8-13AE-44CF-F8E9-CF1CA85AF749}"/>
              </a:ext>
            </a:extLst>
          </p:cNvPr>
          <p:cNvSpPr txBox="1"/>
          <p:nvPr/>
        </p:nvSpPr>
        <p:spPr>
          <a:xfrm>
            <a:off x="2576574" y="2858386"/>
            <a:ext cx="12832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2000" b="1" dirty="0">
                <a:solidFill>
                  <a:schemeClr val="accent1">
                    <a:lumMod val="50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ผู้ใช้อินเทอร์เน็ต</a:t>
            </a:r>
            <a:endParaRPr lang="en-US" sz="2000" b="1" dirty="0">
              <a:solidFill>
                <a:schemeClr val="accent1">
                  <a:lumMod val="50000"/>
                </a:schemeClr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2BE8473-E911-4A72-B167-C426D022495B}"/>
              </a:ext>
            </a:extLst>
          </p:cNvPr>
          <p:cNvSpPr txBox="1"/>
          <p:nvPr/>
        </p:nvSpPr>
        <p:spPr>
          <a:xfrm>
            <a:off x="4218977" y="2861375"/>
            <a:ext cx="1384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2000" b="1" dirty="0">
                <a:solidFill>
                  <a:schemeClr val="accent1">
                    <a:lumMod val="50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ผู้ใช้โซเชียลมิเดีย</a:t>
            </a:r>
            <a:endParaRPr lang="en-US" sz="2000" b="1" dirty="0">
              <a:solidFill>
                <a:schemeClr val="accent1">
                  <a:lumMod val="50000"/>
                </a:schemeClr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694DDBCC-B268-1371-9EF1-8DCAED01B179}"/>
              </a:ext>
            </a:extLst>
          </p:cNvPr>
          <p:cNvGrpSpPr/>
          <p:nvPr/>
        </p:nvGrpSpPr>
        <p:grpSpPr>
          <a:xfrm>
            <a:off x="964264" y="1832509"/>
            <a:ext cx="1116418" cy="1083241"/>
            <a:chOff x="964264" y="1832509"/>
            <a:chExt cx="1116418" cy="1083241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05D8D96-A823-D390-B7C7-9845BBB7B7A4}"/>
                </a:ext>
              </a:extLst>
            </p:cNvPr>
            <p:cNvSpPr/>
            <p:nvPr/>
          </p:nvSpPr>
          <p:spPr>
            <a:xfrm>
              <a:off x="964264" y="1832509"/>
              <a:ext cx="1116418" cy="108324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4" name="Picture 33" descr="A picture containing weapon, brass knucks&#10;&#10;Description automatically generated">
              <a:extLst>
                <a:ext uri="{FF2B5EF4-FFF2-40B4-BE49-F238E27FC236}">
                  <a16:creationId xmlns:a16="http://schemas.microsoft.com/office/drawing/2014/main" id="{3D9CF663-0056-8D86-84EA-F93DBDA4CF7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3144" y="2046955"/>
              <a:ext cx="698658" cy="698658"/>
            </a:xfrm>
            <a:prstGeom prst="rect">
              <a:avLst/>
            </a:prstGeom>
          </p:spPr>
        </p:pic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C9ACE966-D833-D3A0-35CB-B938AA301D46}"/>
              </a:ext>
            </a:extLst>
          </p:cNvPr>
          <p:cNvGrpSpPr/>
          <p:nvPr/>
        </p:nvGrpSpPr>
        <p:grpSpPr>
          <a:xfrm>
            <a:off x="2692303" y="1832509"/>
            <a:ext cx="1116418" cy="1083241"/>
            <a:chOff x="2692303" y="1832509"/>
            <a:chExt cx="1116418" cy="1083241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3DA9A37-88F2-AF27-E25A-540CF4401728}"/>
                </a:ext>
              </a:extLst>
            </p:cNvPr>
            <p:cNvSpPr/>
            <p:nvPr/>
          </p:nvSpPr>
          <p:spPr>
            <a:xfrm>
              <a:off x="2692303" y="1832509"/>
              <a:ext cx="1116418" cy="108324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6" name="Picture 35" descr="A picture containing window&#10;&#10;Description automatically generated">
              <a:extLst>
                <a:ext uri="{FF2B5EF4-FFF2-40B4-BE49-F238E27FC236}">
                  <a16:creationId xmlns:a16="http://schemas.microsoft.com/office/drawing/2014/main" id="{CEA57415-1D02-65B9-184E-70836E741F6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08949" y="2025358"/>
              <a:ext cx="688461" cy="688461"/>
            </a:xfrm>
            <a:prstGeom prst="rect">
              <a:avLst/>
            </a:prstGeom>
          </p:spPr>
        </p:pic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682EE501-D06D-8735-F598-BFA41FD81DF3}"/>
              </a:ext>
            </a:extLst>
          </p:cNvPr>
          <p:cNvGrpSpPr/>
          <p:nvPr/>
        </p:nvGrpSpPr>
        <p:grpSpPr>
          <a:xfrm>
            <a:off x="4378513" y="1824393"/>
            <a:ext cx="1116418" cy="1083241"/>
            <a:chOff x="4378513" y="1824393"/>
            <a:chExt cx="1116418" cy="1083241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14F8A65-EC1D-31CF-E36C-B87129CF920E}"/>
                </a:ext>
              </a:extLst>
            </p:cNvPr>
            <p:cNvSpPr/>
            <p:nvPr/>
          </p:nvSpPr>
          <p:spPr>
            <a:xfrm>
              <a:off x="4378513" y="1824393"/>
              <a:ext cx="1116418" cy="108324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0" name="Picture 39" descr="Circle&#10;&#10;Description automatically generated">
              <a:extLst>
                <a:ext uri="{FF2B5EF4-FFF2-40B4-BE49-F238E27FC236}">
                  <a16:creationId xmlns:a16="http://schemas.microsoft.com/office/drawing/2014/main" id="{728269BA-A368-E3D3-2648-89AF2E3158B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81125" y="2025358"/>
              <a:ext cx="687833" cy="687833"/>
            </a:xfrm>
            <a:prstGeom prst="rect">
              <a:avLst/>
            </a:prstGeom>
          </p:spPr>
        </p:pic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DDBB550C-3DBB-DC6A-0222-43D80D01D7EE}"/>
              </a:ext>
            </a:extLst>
          </p:cNvPr>
          <p:cNvSpPr txBox="1"/>
          <p:nvPr/>
        </p:nvSpPr>
        <p:spPr>
          <a:xfrm>
            <a:off x="1205628" y="6413688"/>
            <a:ext cx="77266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ที่มา</a:t>
            </a:r>
            <a:r>
              <a:rPr lang="en-US" sz="1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:</a:t>
            </a:r>
            <a:r>
              <a:rPr lang="th-TH" sz="1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1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GlobalData</a:t>
            </a:r>
            <a:r>
              <a:rPr lang="en-US" sz="1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Technology Intelligence Center, 2022, </a:t>
            </a:r>
            <a:r>
              <a:rPr lang="en-US" sz="1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Opensignal</a:t>
            </a:r>
            <a:r>
              <a:rPr lang="en-US" sz="1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, 2022 </a:t>
            </a:r>
          </a:p>
        </p:txBody>
      </p:sp>
      <p:graphicFrame>
        <p:nvGraphicFramePr>
          <p:cNvPr id="42" name="Chart 41">
            <a:extLst>
              <a:ext uri="{FF2B5EF4-FFF2-40B4-BE49-F238E27FC236}">
                <a16:creationId xmlns:a16="http://schemas.microsoft.com/office/drawing/2014/main" id="{B909F223-1FB1-F6CF-D764-4D556E5968C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37129232"/>
              </p:ext>
            </p:extLst>
          </p:nvPr>
        </p:nvGraphicFramePr>
        <p:xfrm>
          <a:off x="700328" y="3569644"/>
          <a:ext cx="5062519" cy="28235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pic>
        <p:nvPicPr>
          <p:cNvPr id="51" name="Picture 4" descr="Globe Telecom - Wikipedia">
            <a:extLst>
              <a:ext uri="{FF2B5EF4-FFF2-40B4-BE49-F238E27FC236}">
                <a16:creationId xmlns:a16="http://schemas.microsoft.com/office/drawing/2014/main" id="{99FDD6C4-3B3D-11F5-22BB-8DB4B67E9A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6482" y="1707216"/>
            <a:ext cx="1432560" cy="539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1AE2EB34-21E8-F8AB-6563-2C00AE28932B}"/>
              </a:ext>
            </a:extLst>
          </p:cNvPr>
          <p:cNvSpPr/>
          <p:nvPr/>
        </p:nvSpPr>
        <p:spPr>
          <a:xfrm>
            <a:off x="9211799" y="2281785"/>
            <a:ext cx="2362609" cy="44694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>
                <a:solidFill>
                  <a:schemeClr val="accent1">
                    <a:lumMod val="50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ผู้นำด้านความเร็วในการดาวน์โหลด 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98A0CBB-2B9C-8642-E6D1-AA3A65870E74}"/>
              </a:ext>
            </a:extLst>
          </p:cNvPr>
          <p:cNvSpPr/>
          <p:nvPr/>
        </p:nvSpPr>
        <p:spPr>
          <a:xfrm>
            <a:off x="6948046" y="2788710"/>
            <a:ext cx="3955312" cy="3349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Globe </a:t>
            </a:r>
            <a:r>
              <a:rPr lang="th-TH" dirty="0">
                <a:solidFill>
                  <a:schemeClr val="accent1">
                    <a:lumMod val="50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และ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Smart </a:t>
            </a:r>
            <a:r>
              <a:rPr lang="th-TH" dirty="0">
                <a:solidFill>
                  <a:schemeClr val="accent1">
                    <a:lumMod val="50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เป็นผู้นำด้านเกมและแอปเสียงร่วมกัน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59" name="Picture 6" descr="DITO Telecommunity | DITO na Kami">
            <a:extLst>
              <a:ext uri="{FF2B5EF4-FFF2-40B4-BE49-F238E27FC236}">
                <a16:creationId xmlns:a16="http://schemas.microsoft.com/office/drawing/2014/main" id="{65409DA9-DE5D-3D8C-4DFC-CC1077D75B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6885" y="3204144"/>
            <a:ext cx="775368" cy="368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074DA55D-D9AC-2BF5-3A66-964E22DD1774}"/>
              </a:ext>
            </a:extLst>
          </p:cNvPr>
          <p:cNvSpPr/>
          <p:nvPr/>
        </p:nvSpPr>
        <p:spPr>
          <a:xfrm>
            <a:off x="6320995" y="3623959"/>
            <a:ext cx="5209413" cy="274608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DITO </a:t>
            </a:r>
            <a:r>
              <a:rPr lang="th-TH" dirty="0">
                <a:solidFill>
                  <a:schemeClr val="accent1">
                    <a:lumMod val="50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และ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Now </a:t>
            </a:r>
            <a:r>
              <a:rPr lang="th-TH" dirty="0">
                <a:solidFill>
                  <a:schemeClr val="accent1">
                    <a:lumMod val="50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เป็นผู้ให้บริการรายใหม่ที่เข้ามามีบทบาทในด้านเทคโนโลยี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5G 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80BC68A-7E2A-ADCF-D223-DD0ADECDD2D1}"/>
              </a:ext>
            </a:extLst>
          </p:cNvPr>
          <p:cNvSpPr txBox="1"/>
          <p:nvPr/>
        </p:nvSpPr>
        <p:spPr>
          <a:xfrm>
            <a:off x="7411670" y="1210752"/>
            <a:ext cx="3028064" cy="461665"/>
          </a:xfrm>
          <a:prstGeom prst="rect">
            <a:avLst/>
          </a:prstGeom>
          <a:solidFill>
            <a:srgbClr val="0F3699"/>
          </a:solidFill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th-TH" sz="24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ผู้นำบริการเทคโนโลยี </a:t>
            </a:r>
            <a:r>
              <a:rPr lang="en-US" sz="24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5G</a:t>
            </a:r>
          </a:p>
        </p:txBody>
      </p:sp>
      <p:sp>
        <p:nvSpPr>
          <p:cNvPr id="1024" name="TextBox 1023">
            <a:extLst>
              <a:ext uri="{FF2B5EF4-FFF2-40B4-BE49-F238E27FC236}">
                <a16:creationId xmlns:a16="http://schemas.microsoft.com/office/drawing/2014/main" id="{9F72D5D1-9ACD-5E2B-E5EB-2659D69FF554}"/>
              </a:ext>
            </a:extLst>
          </p:cNvPr>
          <p:cNvSpPr txBox="1"/>
          <p:nvPr/>
        </p:nvSpPr>
        <p:spPr>
          <a:xfrm>
            <a:off x="7411670" y="4131141"/>
            <a:ext cx="3028064" cy="461665"/>
          </a:xfrm>
          <a:prstGeom prst="rect">
            <a:avLst/>
          </a:prstGeom>
          <a:solidFill>
            <a:srgbClr val="0F3699"/>
          </a:solidFill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th-TH" sz="24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นโยบายส่งเสริมเทคโนโลยี </a:t>
            </a:r>
            <a:r>
              <a:rPr lang="en-US" sz="24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5G</a:t>
            </a:r>
          </a:p>
        </p:txBody>
      </p:sp>
      <p:sp>
        <p:nvSpPr>
          <p:cNvPr id="1025" name="Rectangle: Rounded Corners 1024">
            <a:extLst>
              <a:ext uri="{FF2B5EF4-FFF2-40B4-BE49-F238E27FC236}">
                <a16:creationId xmlns:a16="http://schemas.microsoft.com/office/drawing/2014/main" id="{6D844ABC-866A-EE0C-DC0D-32C288DDC503}"/>
              </a:ext>
            </a:extLst>
          </p:cNvPr>
          <p:cNvSpPr/>
          <p:nvPr/>
        </p:nvSpPr>
        <p:spPr>
          <a:xfrm>
            <a:off x="7265906" y="4677810"/>
            <a:ext cx="4225766" cy="46166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7" name="Rectangle: Rounded Corners 1026">
            <a:extLst>
              <a:ext uri="{FF2B5EF4-FFF2-40B4-BE49-F238E27FC236}">
                <a16:creationId xmlns:a16="http://schemas.microsoft.com/office/drawing/2014/main" id="{B8A57A4F-1511-07E0-F695-C06E97CFF544}"/>
              </a:ext>
            </a:extLst>
          </p:cNvPr>
          <p:cNvSpPr/>
          <p:nvPr/>
        </p:nvSpPr>
        <p:spPr>
          <a:xfrm>
            <a:off x="7581518" y="5235153"/>
            <a:ext cx="3910154" cy="46166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9" name="Rectangle: Rounded Corners 1028">
            <a:extLst>
              <a:ext uri="{FF2B5EF4-FFF2-40B4-BE49-F238E27FC236}">
                <a16:creationId xmlns:a16="http://schemas.microsoft.com/office/drawing/2014/main" id="{DA06FDC4-344C-B78D-987B-4000DCBFF500}"/>
              </a:ext>
            </a:extLst>
          </p:cNvPr>
          <p:cNvSpPr/>
          <p:nvPr/>
        </p:nvSpPr>
        <p:spPr>
          <a:xfrm>
            <a:off x="7411670" y="5792497"/>
            <a:ext cx="4080002" cy="46166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31" name="Rectangle 1030">
            <a:extLst>
              <a:ext uri="{FF2B5EF4-FFF2-40B4-BE49-F238E27FC236}">
                <a16:creationId xmlns:a16="http://schemas.microsoft.com/office/drawing/2014/main" id="{7E88BDA0-EDF7-B4BD-C6AA-0A935063C433}"/>
              </a:ext>
            </a:extLst>
          </p:cNvPr>
          <p:cNvSpPr/>
          <p:nvPr/>
        </p:nvSpPr>
        <p:spPr>
          <a:xfrm>
            <a:off x="7265906" y="4667504"/>
            <a:ext cx="315612" cy="45168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1</a:t>
            </a:r>
          </a:p>
        </p:txBody>
      </p:sp>
      <p:sp>
        <p:nvSpPr>
          <p:cNvPr id="1034" name="TextBox 1033">
            <a:extLst>
              <a:ext uri="{FF2B5EF4-FFF2-40B4-BE49-F238E27FC236}">
                <a16:creationId xmlns:a16="http://schemas.microsoft.com/office/drawing/2014/main" id="{445ACB8F-430A-25AA-D262-E497BCB6A074}"/>
              </a:ext>
            </a:extLst>
          </p:cNvPr>
          <p:cNvSpPr txBox="1"/>
          <p:nvPr/>
        </p:nvSpPr>
        <p:spPr>
          <a:xfrm>
            <a:off x="7697173" y="4725468"/>
            <a:ext cx="4550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>
                <a:solidFill>
                  <a:schemeClr val="accent1">
                    <a:lumMod val="50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รัฐบาลให้การสนับสนุนด้านการเงินแก่ผู้ให้บริการรายใหม่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B78C97F9-7490-88EC-B168-63EE2FA0ED99}"/>
              </a:ext>
            </a:extLst>
          </p:cNvPr>
          <p:cNvSpPr/>
          <p:nvPr/>
        </p:nvSpPr>
        <p:spPr>
          <a:xfrm>
            <a:off x="7253864" y="5224479"/>
            <a:ext cx="315612" cy="45168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2</a:t>
            </a:r>
          </a:p>
        </p:txBody>
      </p:sp>
      <p:sp>
        <p:nvSpPr>
          <p:cNvPr id="1036" name="Rectangle 1035">
            <a:extLst>
              <a:ext uri="{FF2B5EF4-FFF2-40B4-BE49-F238E27FC236}">
                <a16:creationId xmlns:a16="http://schemas.microsoft.com/office/drawing/2014/main" id="{F9805A04-E3B1-696C-4BFB-08C673DC586C}"/>
              </a:ext>
            </a:extLst>
          </p:cNvPr>
          <p:cNvSpPr/>
          <p:nvPr/>
        </p:nvSpPr>
        <p:spPr>
          <a:xfrm>
            <a:off x="7265906" y="5803914"/>
            <a:ext cx="315612" cy="45168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3</a:t>
            </a:r>
          </a:p>
        </p:txBody>
      </p:sp>
      <p:sp>
        <p:nvSpPr>
          <p:cNvPr id="1037" name="TextBox 1036">
            <a:extLst>
              <a:ext uri="{FF2B5EF4-FFF2-40B4-BE49-F238E27FC236}">
                <a16:creationId xmlns:a16="http://schemas.microsoft.com/office/drawing/2014/main" id="{7F5F8608-7C77-A618-CF6F-DD5BF7705D06}"/>
              </a:ext>
            </a:extLst>
          </p:cNvPr>
          <p:cNvSpPr txBox="1"/>
          <p:nvPr/>
        </p:nvSpPr>
        <p:spPr>
          <a:xfrm>
            <a:off x="511605" y="189422"/>
            <a:ext cx="119923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b="1" dirty="0">
                <a:solidFill>
                  <a:schemeClr val="accent3">
                    <a:lumMod val="7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ประเทศฟิลิปปินส์มีแนวโน้มในการเติบโตของเทคโนโลยี </a:t>
            </a:r>
            <a:r>
              <a:rPr lang="en-US" sz="2800" b="1" dirty="0">
                <a:solidFill>
                  <a:schemeClr val="accent3">
                    <a:lumMod val="7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5G </a:t>
            </a:r>
            <a:r>
              <a:rPr lang="th-TH" sz="2800" b="1" dirty="0">
                <a:solidFill>
                  <a:schemeClr val="accent3">
                    <a:lumMod val="7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อย่างต่อเนื่อง โดยมีผู้ให้บริการหลัก </a:t>
            </a:r>
            <a:r>
              <a:rPr lang="en-US" sz="2800" b="1" dirty="0">
                <a:solidFill>
                  <a:schemeClr val="accent3">
                    <a:lumMod val="7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4 </a:t>
            </a:r>
            <a:r>
              <a:rPr lang="th-TH" sz="2800" b="1" dirty="0">
                <a:solidFill>
                  <a:schemeClr val="accent3">
                    <a:lumMod val="7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ราย ได้แก่ </a:t>
            </a:r>
            <a:r>
              <a:rPr lang="en-US" sz="2800" b="1" dirty="0">
                <a:solidFill>
                  <a:schemeClr val="accent3">
                    <a:lumMod val="7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Globe </a:t>
            </a:r>
            <a:br>
              <a:rPr lang="th-TH" sz="2800" b="1" dirty="0">
                <a:solidFill>
                  <a:schemeClr val="accent3">
                    <a:lumMod val="7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en-US" sz="2800" b="1" dirty="0">
                <a:solidFill>
                  <a:schemeClr val="accent3">
                    <a:lumMod val="7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Smart DITO </a:t>
            </a:r>
            <a:r>
              <a:rPr lang="th-TH" sz="2800" b="1" dirty="0">
                <a:solidFill>
                  <a:schemeClr val="accent3">
                    <a:lumMod val="7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และ </a:t>
            </a:r>
            <a:r>
              <a:rPr lang="en-US" sz="2800" b="1" dirty="0">
                <a:solidFill>
                  <a:schemeClr val="accent3">
                    <a:lumMod val="7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Now Telecom </a:t>
            </a:r>
            <a:r>
              <a:rPr lang="th-TH" sz="2800" b="1" dirty="0">
                <a:solidFill>
                  <a:schemeClr val="accent3">
                    <a:lumMod val="7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ซึ่งรัฐบาลมีนโยบายสนับสนุนด้านการเงิน กฎหมาย และโครงสร้างพื้นฐาน</a:t>
            </a:r>
            <a:endParaRPr lang="en-US" sz="2800" b="1" dirty="0">
              <a:solidFill>
                <a:schemeClr val="accent3">
                  <a:lumMod val="75000"/>
                </a:schemeClr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038" name="TextBox 1037">
            <a:extLst>
              <a:ext uri="{FF2B5EF4-FFF2-40B4-BE49-F238E27FC236}">
                <a16:creationId xmlns:a16="http://schemas.microsoft.com/office/drawing/2014/main" id="{A03F0633-2104-8869-170B-D284F8C84399}"/>
              </a:ext>
            </a:extLst>
          </p:cNvPr>
          <p:cNvSpPr txBox="1"/>
          <p:nvPr/>
        </p:nvSpPr>
        <p:spPr>
          <a:xfrm>
            <a:off x="7729113" y="5290946"/>
            <a:ext cx="4550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>
                <a:solidFill>
                  <a:schemeClr val="accent1">
                    <a:lumMod val="50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รัฐบาลให้การสนับสนุนด้านกฎหมายแก่ผู้ให้บริการ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039" name="TextBox 1038">
            <a:extLst>
              <a:ext uri="{FF2B5EF4-FFF2-40B4-BE49-F238E27FC236}">
                <a16:creationId xmlns:a16="http://schemas.microsoft.com/office/drawing/2014/main" id="{EC2C0E29-99F5-5FDC-7DCE-A4817455678C}"/>
              </a:ext>
            </a:extLst>
          </p:cNvPr>
          <p:cNvSpPr txBox="1"/>
          <p:nvPr/>
        </p:nvSpPr>
        <p:spPr>
          <a:xfrm>
            <a:off x="7729113" y="5841761"/>
            <a:ext cx="4550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>
                <a:solidFill>
                  <a:schemeClr val="accent1">
                    <a:lumMod val="50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รัฐบาลให้การสนับสนุนด้านโครงสร้างพื้นฐาน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1041" name="Picture 1040" descr="Icon&#10;&#10;Description automatically generated">
            <a:extLst>
              <a:ext uri="{FF2B5EF4-FFF2-40B4-BE49-F238E27FC236}">
                <a16:creationId xmlns:a16="http://schemas.microsoft.com/office/drawing/2014/main" id="{E60B924C-8132-337E-3E76-8781A2CA4B6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8470" y="4633815"/>
            <a:ext cx="451684" cy="451684"/>
          </a:xfrm>
          <a:prstGeom prst="rect">
            <a:avLst/>
          </a:prstGeom>
        </p:spPr>
      </p:pic>
      <p:pic>
        <p:nvPicPr>
          <p:cNvPr id="1049" name="Picture 1048" descr="Icon&#10;&#10;Description automatically generated">
            <a:extLst>
              <a:ext uri="{FF2B5EF4-FFF2-40B4-BE49-F238E27FC236}">
                <a16:creationId xmlns:a16="http://schemas.microsoft.com/office/drawing/2014/main" id="{9FB82FA5-5E66-D60A-5CAC-921135C2B73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6699" y="5125341"/>
            <a:ext cx="534937" cy="534937"/>
          </a:xfrm>
          <a:prstGeom prst="rect">
            <a:avLst/>
          </a:prstGeom>
        </p:spPr>
      </p:pic>
      <p:pic>
        <p:nvPicPr>
          <p:cNvPr id="1051" name="Picture 1050" descr="Icon&#10;&#10;Description automatically generated">
            <a:extLst>
              <a:ext uri="{FF2B5EF4-FFF2-40B4-BE49-F238E27FC236}">
                <a16:creationId xmlns:a16="http://schemas.microsoft.com/office/drawing/2014/main" id="{ED016790-AF5F-0699-CC79-94DB2CF8CB1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762" y="5803914"/>
            <a:ext cx="424392" cy="424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803383"/>
      </p:ext>
    </p:extLst>
  </p:cSld>
  <p:clrMapOvr>
    <a:masterClrMapping/>
  </p:clrMapOvr>
</p:sld>
</file>

<file path=ppt/theme/theme1.xml><?xml version="1.0" encoding="utf-8"?>
<a:theme xmlns:a="http://schemas.openxmlformats.org/drawingml/2006/main" name="TIME Consult Theme Color V2">
  <a:themeElements>
    <a:clrScheme name="TIME Consulting">
      <a:dk1>
        <a:srgbClr val="000000"/>
      </a:dk1>
      <a:lt1>
        <a:srgbClr val="FFFFFF"/>
      </a:lt1>
      <a:dk2>
        <a:srgbClr val="228DDD"/>
      </a:dk2>
      <a:lt2>
        <a:srgbClr val="06A2BC"/>
      </a:lt2>
      <a:accent1>
        <a:srgbClr val="0F3492"/>
      </a:accent1>
      <a:accent2>
        <a:srgbClr val="0162F7"/>
      </a:accent2>
      <a:accent3>
        <a:srgbClr val="0846A1"/>
      </a:accent3>
      <a:accent4>
        <a:srgbClr val="1448CC"/>
      </a:accent4>
      <a:accent5>
        <a:srgbClr val="4E5456"/>
      </a:accent5>
      <a:accent6>
        <a:srgbClr val="ED7318"/>
      </a:accent6>
      <a:hlink>
        <a:srgbClr val="FFFFFF"/>
      </a:hlink>
      <a:folHlink>
        <a:srgbClr val="FFFFF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IME Consult Theme Color V2" id="{850F6C03-90A6-46B5-9D54-AE4612E4C3E5}" vid="{4A25925D-5339-48AF-9A25-342B5811586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74272</TotalTime>
  <Words>235</Words>
  <Application>Microsoft Office PowerPoint</Application>
  <PresentationFormat>Widescreen</PresentationFormat>
  <Paragraphs>29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TH SarabunPSK</vt:lpstr>
      <vt:lpstr>TIME Consult Theme Color V2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Jackkit Sangkittiwan</dc:creator>
  <cp:lastModifiedBy>Atchara Sorasing</cp:lastModifiedBy>
  <cp:revision>3086</cp:revision>
  <cp:lastPrinted>2021-01-24T19:22:16Z</cp:lastPrinted>
  <dcterms:created xsi:type="dcterms:W3CDTF">2018-07-05T07:06:36Z</dcterms:created>
  <dcterms:modified xsi:type="dcterms:W3CDTF">2022-12-09T10:28:13Z</dcterms:modified>
</cp:coreProperties>
</file>