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4"/>
  </p:notesMasterIdLst>
  <p:handoutMasterIdLst>
    <p:handoutMasterId r:id="rId5"/>
  </p:handoutMasterIdLst>
  <p:sldIdLst>
    <p:sldId id="12190" r:id="rId2"/>
    <p:sldId id="12192" r:id="rId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36A"/>
    <a:srgbClr val="0F3492"/>
    <a:srgbClr val="E7E8EE"/>
    <a:srgbClr val="ED7318"/>
    <a:srgbClr val="E6E6E6"/>
    <a:srgbClr val="638BF0"/>
    <a:srgbClr val="228DDD"/>
    <a:srgbClr val="00B0F0"/>
    <a:srgbClr val="CBD8FA"/>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6AF2E-4CFC-4172-95FE-D8A5992BF46C}" v="1" dt="2022-05-06T08:35:52.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44" autoAdjust="0"/>
  </p:normalViewPr>
  <p:slideViewPr>
    <p:cSldViewPr snapToGrid="0">
      <p:cViewPr varScale="1">
        <p:scale>
          <a:sx n="74" d="100"/>
          <a:sy n="74" d="100"/>
        </p:scale>
        <p:origin x="1013" y="43"/>
      </p:cViewPr>
      <p:guideLst>
        <p:guide pos="5280"/>
        <p:guide orient="horz" pos="3480"/>
        <p:guide orient="horz" pos="3144"/>
        <p:guide orient="horz" pos="23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6/9/2022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6/9/2022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a:t>
            </a:r>
            <a:r>
              <a:rPr lang="en-US" b="0" i="0" dirty="0" err="1">
                <a:solidFill>
                  <a:srgbClr val="000000"/>
                </a:solidFill>
                <a:effectLst/>
                <a:latin typeface="nytfranklin-light"/>
              </a:rPr>
              <a:t>Programme</a:t>
            </a:r>
            <a:r>
              <a:rPr lang="en-US" b="0" i="0" dirty="0">
                <a:solidFill>
                  <a:srgbClr val="000000"/>
                </a:solidFill>
                <a:effectLst/>
                <a:latin typeface="nytfranklin-light"/>
              </a:rPr>
              <a:t>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592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2021 TIME Consulting Co., Ltd., Strictly Confidential </a:t>
            </a:r>
            <a:endParaRPr lang="en-US" sz="90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613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77064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81989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8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9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39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2022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F95E24D3-8FF2-4545-BCA4-827FD2FF762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503433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250938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77168205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577360-2D13-409E-801C-F56928BE44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ABF331FF-67EF-42B4-80F6-FE6CFADAE7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AC69873B-F057-4A37-A138-A90CBF5130C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64225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3211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008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27592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7" r:id="rId8"/>
    <p:sldLayoutId id="2147483728"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p:txBody>
          <a:bodyPr>
            <a:normAutofit/>
          </a:bodyPr>
          <a:lstStyle/>
          <a:p>
            <a:r>
              <a:rPr lang="en-US" dirty="0"/>
              <a:t>Current status of education in Thailand towards global ranking is still under OECD average score in reading, mathematics, and science.</a:t>
            </a:r>
          </a:p>
        </p:txBody>
      </p:sp>
      <p:sp>
        <p:nvSpPr>
          <p:cNvPr id="48" name="TextBox 47">
            <a:extLst>
              <a:ext uri="{FF2B5EF4-FFF2-40B4-BE49-F238E27FC236}">
                <a16:creationId xmlns:a16="http://schemas.microsoft.com/office/drawing/2014/main" id="{D1E2557B-25F8-4EBE-BC3A-2B52D7F2CF6A}"/>
              </a:ext>
            </a:extLst>
          </p:cNvPr>
          <p:cNvSpPr txBox="1"/>
          <p:nvPr/>
        </p:nvSpPr>
        <p:spPr>
          <a:xfrm>
            <a:off x="12692085" y="445417"/>
            <a:ext cx="381894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F3492"/>
                </a:solidFill>
                <a:effectLst/>
                <a:uLnTx/>
                <a:uFillTx/>
                <a:latin typeface="Arial" panose="020B0604020202020204"/>
                <a:ea typeface="+mn-ea"/>
                <a:cs typeface="+mn-cs"/>
              </a:rPr>
              <a:t>https://thestandard.co/pisa-2018-2/</a:t>
            </a:r>
          </a:p>
        </p:txBody>
      </p:sp>
      <p:pic>
        <p:nvPicPr>
          <p:cNvPr id="51" name="Picture 50">
            <a:extLst>
              <a:ext uri="{FF2B5EF4-FFF2-40B4-BE49-F238E27FC236}">
                <a16:creationId xmlns:a16="http://schemas.microsoft.com/office/drawing/2014/main" id="{6AEC9A6B-9B10-45DD-9F2C-AEC6BFD261A8}"/>
              </a:ext>
            </a:extLst>
          </p:cNvPr>
          <p:cNvPicPr>
            <a:picLocks noChangeAspect="1"/>
          </p:cNvPicPr>
          <p:nvPr/>
        </p:nvPicPr>
        <p:blipFill>
          <a:blip r:embed="rId3"/>
          <a:stretch>
            <a:fillRect/>
          </a:stretch>
        </p:blipFill>
        <p:spPr>
          <a:xfrm>
            <a:off x="12195830" y="6792258"/>
            <a:ext cx="4187472" cy="2457752"/>
          </a:xfrm>
          <a:prstGeom prst="rect">
            <a:avLst/>
          </a:prstGeom>
        </p:spPr>
      </p:pic>
      <p:sp>
        <p:nvSpPr>
          <p:cNvPr id="62" name="Rectangle 61">
            <a:extLst>
              <a:ext uri="{FF2B5EF4-FFF2-40B4-BE49-F238E27FC236}">
                <a16:creationId xmlns:a16="http://schemas.microsoft.com/office/drawing/2014/main" id="{2BF75AF4-E651-4118-A29C-74F67C1F0755}"/>
              </a:ext>
            </a:extLst>
          </p:cNvPr>
          <p:cNvSpPr/>
          <p:nvPr/>
        </p:nvSpPr>
        <p:spPr>
          <a:xfrm>
            <a:off x="-7296440" y="41254"/>
            <a:ext cx="8154189" cy="588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2"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F3492"/>
                </a:solidFill>
                <a:effectLst/>
                <a:uLnTx/>
                <a:uFillTx/>
                <a:latin typeface="Arial" panose="020B0604020202020204" pitchFamily="34" charset="0"/>
                <a:ea typeface="+mn-ea"/>
                <a:cs typeface="Arial" panose="020B0604020202020204" pitchFamily="34" charset="0"/>
              </a:rPr>
              <a:t>https://www.nationthailand.com/edandtech/30399366</a:t>
            </a:r>
          </a:p>
        </p:txBody>
      </p:sp>
      <p:pic>
        <p:nvPicPr>
          <p:cNvPr id="16" name="Picture 15">
            <a:extLst>
              <a:ext uri="{FF2B5EF4-FFF2-40B4-BE49-F238E27FC236}">
                <a16:creationId xmlns:a16="http://schemas.microsoft.com/office/drawing/2014/main" id="{729C76A6-0A5A-430F-997A-6B032997AB35}"/>
              </a:ext>
            </a:extLst>
          </p:cNvPr>
          <p:cNvPicPr>
            <a:picLocks noChangeAspect="1"/>
          </p:cNvPicPr>
          <p:nvPr/>
        </p:nvPicPr>
        <p:blipFill>
          <a:blip r:embed="rId4"/>
          <a:stretch>
            <a:fillRect/>
          </a:stretch>
        </p:blipFill>
        <p:spPr>
          <a:xfrm>
            <a:off x="-6127000" y="728577"/>
            <a:ext cx="5380560" cy="3029759"/>
          </a:xfrm>
          <a:prstGeom prst="rect">
            <a:avLst/>
          </a:prstGeom>
        </p:spPr>
      </p:pic>
      <p:sp>
        <p:nvSpPr>
          <p:cNvPr id="104" name="TextBox 103">
            <a:extLst>
              <a:ext uri="{FF2B5EF4-FFF2-40B4-BE49-F238E27FC236}">
                <a16:creationId xmlns:a16="http://schemas.microsoft.com/office/drawing/2014/main" id="{A37800D9-0605-4118-A6A8-B6588D95D263}"/>
              </a:ext>
            </a:extLst>
          </p:cNvPr>
          <p:cNvSpPr txBox="1"/>
          <p:nvPr/>
        </p:nvSpPr>
        <p:spPr>
          <a:xfrm>
            <a:off x="1114797" y="6362700"/>
            <a:ext cx="291836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000000">
                    <a:lumMod val="50000"/>
                    <a:lumOff val="50000"/>
                  </a:srgbClr>
                </a:solidFill>
                <a:effectLst/>
                <a:uLnTx/>
                <a:uFillTx/>
                <a:latin typeface="Arial" panose="020B0604020202020204"/>
                <a:ea typeface="+mn-ea"/>
                <a:cs typeface="+mn-cs"/>
              </a:rPr>
              <a:t>Source: Pisa Score Report 2018</a:t>
            </a:r>
          </a:p>
        </p:txBody>
      </p:sp>
      <p:pic>
        <p:nvPicPr>
          <p:cNvPr id="45" name="Picture 44">
            <a:extLst>
              <a:ext uri="{FF2B5EF4-FFF2-40B4-BE49-F238E27FC236}">
                <a16:creationId xmlns:a16="http://schemas.microsoft.com/office/drawing/2014/main" id="{2731B4D5-2024-4127-9AB6-C041E3BD4FBA}"/>
              </a:ext>
            </a:extLst>
          </p:cNvPr>
          <p:cNvPicPr>
            <a:picLocks noChangeAspect="1"/>
          </p:cNvPicPr>
          <p:nvPr/>
        </p:nvPicPr>
        <p:blipFill rotWithShape="1">
          <a:blip r:embed="rId5">
            <a:extLst>
              <a:ext uri="{28A0092B-C50C-407E-A947-70E740481C1C}">
                <a14:useLocalDpi xmlns:a14="http://schemas.microsoft.com/office/drawing/2010/main" val="0"/>
              </a:ext>
            </a:extLst>
          </a:blip>
          <a:srcRect l="8815" t="11227" r="60032" b="47508"/>
          <a:stretch/>
        </p:blipFill>
        <p:spPr>
          <a:xfrm>
            <a:off x="-6442130" y="3988330"/>
            <a:ext cx="6255080" cy="3344315"/>
          </a:xfrm>
          <a:prstGeom prst="rect">
            <a:avLst/>
          </a:prstGeom>
        </p:spPr>
      </p:pic>
      <p:pic>
        <p:nvPicPr>
          <p:cNvPr id="1026" name="Picture 2">
            <a:extLst>
              <a:ext uri="{FF2B5EF4-FFF2-40B4-BE49-F238E27FC236}">
                <a16:creationId xmlns:a16="http://schemas.microsoft.com/office/drawing/2014/main" id="{19AFC218-3DC3-4E70-9389-E57FDD9497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28127" y="1110209"/>
            <a:ext cx="4346859" cy="70648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27E9C5-B7C4-98EF-F872-320EB813C9E3}"/>
              </a:ext>
            </a:extLst>
          </p:cNvPr>
          <p:cNvSpPr txBox="1"/>
          <p:nvPr/>
        </p:nvSpPr>
        <p:spPr>
          <a:xfrm>
            <a:off x="463387" y="1505412"/>
            <a:ext cx="11289998" cy="830997"/>
          </a:xfrm>
          <a:prstGeom prst="rect">
            <a:avLst/>
          </a:prstGeom>
          <a:noFill/>
        </p:spPr>
        <p:txBody>
          <a:bodyPr wrap="square" rtlCol="0">
            <a:spAutoFit/>
          </a:bodyPr>
          <a:lstStyle/>
          <a:p>
            <a:r>
              <a:rPr lang="th-TH" sz="2400" b="1" u="sng" dirty="0">
                <a:cs typeface="+mj-cs"/>
              </a:rPr>
              <a:t>คำสั่ง </a:t>
            </a:r>
            <a:r>
              <a:rPr lang="en-US" sz="2400" b="1" dirty="0">
                <a:cs typeface="+mj-cs"/>
              </a:rPr>
              <a:t>: </a:t>
            </a:r>
            <a:r>
              <a:rPr lang="th-TH" sz="2400" dirty="0">
                <a:cs typeface="+mj-cs"/>
              </a:rPr>
              <a:t>ให้ศึกษาข้อมูลที่ได้เตรียมไว้ให้ข้างต้น โดยวิเคราะห์ข้อมูลและศึกษา จากนั้นดีไซด์ เนื้อหาให้เหมาะสมกับ </a:t>
            </a:r>
            <a:r>
              <a:rPr lang="en-US" sz="2400" dirty="0">
                <a:cs typeface="+mj-cs"/>
              </a:rPr>
              <a:t>Key Massage </a:t>
            </a:r>
            <a:r>
              <a:rPr lang="th-TH" sz="2400" dirty="0">
                <a:cs typeface="+mj-cs"/>
              </a:rPr>
              <a:t>ที่ให้ไว้ข้างต้น การวิเคราะห์ข้อมูลที่ดีจำเป็นต้นอ่านเนื้อหาให้เข้าใจและสรุปออกมาได้ใน </a:t>
            </a:r>
            <a:r>
              <a:rPr lang="en-US" sz="2400" dirty="0">
                <a:cs typeface="+mj-cs"/>
              </a:rPr>
              <a:t>1 </a:t>
            </a:r>
            <a:r>
              <a:rPr lang="th-TH" sz="2400">
                <a:cs typeface="+mj-cs"/>
              </a:rPr>
              <a:t>หน้าค่ะ</a:t>
            </a:r>
            <a:endParaRPr lang="en-US" sz="2400" dirty="0">
              <a:cs typeface="+mj-cs"/>
            </a:endParaRPr>
          </a:p>
        </p:txBody>
      </p:sp>
    </p:spTree>
    <p:extLst>
      <p:ext uri="{BB962C8B-B14F-4D97-AF65-F5344CB8AC3E}">
        <p14:creationId xmlns:p14="http://schemas.microsoft.com/office/powerpoint/2010/main" val="429330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1199066B-F0AE-0FFB-1DE4-17092121F67C}"/>
              </a:ext>
            </a:extLst>
          </p:cNvPr>
          <p:cNvSpPr txBox="1">
            <a:spLocks/>
          </p:cNvSpPr>
          <p:nvPr/>
        </p:nvSpPr>
        <p:spPr>
          <a:xfrm>
            <a:off x="266700" y="220123"/>
            <a:ext cx="11658600" cy="782752"/>
          </a:xfrm>
          <a:prstGeom prst="rect">
            <a:avLst/>
          </a:prstGeom>
        </p:spPr>
        <p:txBody>
          <a:bodyPr vert="horz" lIns="91440" tIns="45720" rIns="91440" bIns="45720" rtlCol="0" anchor="ctr">
            <a:normAutofit/>
          </a:bodyPr>
          <a:lstStyle>
            <a:lvl1pPr algn="l" defTabSz="914400" rtl="0" eaLnBrk="1" latinLnBrk="0" hangingPunct="1">
              <a:lnSpc>
                <a:spcPct val="114000"/>
              </a:lnSpc>
              <a:spcBef>
                <a:spcPts val="600"/>
              </a:spcBef>
              <a:buNone/>
              <a:defRPr sz="2000" b="1" kern="1200">
                <a:solidFill>
                  <a:schemeClr val="accent1"/>
                </a:solidFill>
                <a:latin typeface="Arial" panose="020B0604020202020204" pitchFamily="34" charset="0"/>
                <a:ea typeface="+mj-ea"/>
                <a:cs typeface="Arial" panose="020B0604020202020204" pitchFamily="34" charset="0"/>
              </a:defRPr>
            </a:lvl1pPr>
          </a:lstStyle>
          <a:p>
            <a:r>
              <a:rPr lang="en-US" dirty="0"/>
              <a:t>Current status of education in Thailand towards global ranking is still under OECD average score in reading, mathematics, and science.</a:t>
            </a:r>
          </a:p>
        </p:txBody>
      </p:sp>
      <p:graphicFrame>
        <p:nvGraphicFramePr>
          <p:cNvPr id="5" name="Table 5">
            <a:extLst>
              <a:ext uri="{FF2B5EF4-FFF2-40B4-BE49-F238E27FC236}">
                <a16:creationId xmlns:a16="http://schemas.microsoft.com/office/drawing/2014/main" id="{27CCAD07-D78F-D503-3AB9-C6EF6AD1B1CA}"/>
              </a:ext>
            </a:extLst>
          </p:cNvPr>
          <p:cNvGraphicFramePr>
            <a:graphicFrameLocks noGrp="1"/>
          </p:cNvGraphicFramePr>
          <p:nvPr>
            <p:extLst>
              <p:ext uri="{D42A27DB-BD31-4B8C-83A1-F6EECF244321}">
                <p14:modId xmlns:p14="http://schemas.microsoft.com/office/powerpoint/2010/main" val="3883922368"/>
              </p:ext>
            </p:extLst>
          </p:nvPr>
        </p:nvGraphicFramePr>
        <p:xfrm>
          <a:off x="588818" y="1973769"/>
          <a:ext cx="11014364" cy="1188720"/>
        </p:xfrm>
        <a:graphic>
          <a:graphicData uri="http://schemas.openxmlformats.org/drawingml/2006/table">
            <a:tbl>
              <a:tblPr firstRow="1" bandRow="1">
                <a:tableStyleId>{5C22544A-7EE6-4342-B048-85BDC9FD1C3A}</a:tableStyleId>
              </a:tblPr>
              <a:tblGrid>
                <a:gridCol w="2753591">
                  <a:extLst>
                    <a:ext uri="{9D8B030D-6E8A-4147-A177-3AD203B41FA5}">
                      <a16:colId xmlns:a16="http://schemas.microsoft.com/office/drawing/2014/main" val="1530335620"/>
                    </a:ext>
                  </a:extLst>
                </a:gridCol>
                <a:gridCol w="2753591">
                  <a:extLst>
                    <a:ext uri="{9D8B030D-6E8A-4147-A177-3AD203B41FA5}">
                      <a16:colId xmlns:a16="http://schemas.microsoft.com/office/drawing/2014/main" val="2174354703"/>
                    </a:ext>
                  </a:extLst>
                </a:gridCol>
                <a:gridCol w="2753591">
                  <a:extLst>
                    <a:ext uri="{9D8B030D-6E8A-4147-A177-3AD203B41FA5}">
                      <a16:colId xmlns:a16="http://schemas.microsoft.com/office/drawing/2014/main" val="546257333"/>
                    </a:ext>
                  </a:extLst>
                </a:gridCol>
                <a:gridCol w="2753591">
                  <a:extLst>
                    <a:ext uri="{9D8B030D-6E8A-4147-A177-3AD203B41FA5}">
                      <a16:colId xmlns:a16="http://schemas.microsoft.com/office/drawing/2014/main" val="4091413236"/>
                    </a:ext>
                  </a:extLst>
                </a:gridCol>
              </a:tblGrid>
              <a:tr h="370840">
                <a:tc>
                  <a:txBody>
                    <a:bodyPr/>
                    <a:lstStyle/>
                    <a:p>
                      <a:pPr algn="ctr"/>
                      <a:r>
                        <a:rPr lang="th-TH" sz="2000" dirty="0">
                          <a:latin typeface="TH SarabunPSK" panose="020B0500040200020003" pitchFamily="34" charset="-34"/>
                          <a:cs typeface="TH SarabunPSK" panose="020B0500040200020003" pitchFamily="34" charset="-34"/>
                        </a:rPr>
                        <a:t>ประเภท</a:t>
                      </a:r>
                      <a:endParaRPr lang="en-US" sz="2000" dirty="0">
                        <a:latin typeface="TH SarabunPSK" panose="020B0500040200020003" pitchFamily="34" charset="-34"/>
                        <a:cs typeface="TH SarabunPSK" panose="020B0500040200020003" pitchFamily="34" charset="-34"/>
                      </a:endParaRPr>
                    </a:p>
                  </a:txBody>
                  <a:tcPr/>
                </a:tc>
                <a:tc>
                  <a:txBody>
                    <a:bodyPr/>
                    <a:lstStyle/>
                    <a:p>
                      <a:pPr algn="ctr"/>
                      <a:r>
                        <a:rPr lang="th-TH" sz="2000" dirty="0">
                          <a:latin typeface="TH SarabunPSK" panose="020B0500040200020003" pitchFamily="34" charset="-34"/>
                          <a:cs typeface="TH SarabunPSK" panose="020B0500040200020003" pitchFamily="34" charset="-34"/>
                        </a:rPr>
                        <a:t>การอ่าน</a:t>
                      </a:r>
                      <a:endParaRPr lang="en-US" sz="2000" dirty="0">
                        <a:latin typeface="TH SarabunPSK" panose="020B0500040200020003" pitchFamily="34" charset="-34"/>
                        <a:cs typeface="TH SarabunPSK" panose="020B0500040200020003" pitchFamily="34" charset="-34"/>
                      </a:endParaRPr>
                    </a:p>
                  </a:txBody>
                  <a:tcPr/>
                </a:tc>
                <a:tc>
                  <a:txBody>
                    <a:bodyPr/>
                    <a:lstStyle/>
                    <a:p>
                      <a:pPr algn="ctr"/>
                      <a:r>
                        <a:rPr lang="th-TH" sz="2000" dirty="0">
                          <a:latin typeface="TH SarabunPSK" panose="020B0500040200020003" pitchFamily="34" charset="-34"/>
                          <a:cs typeface="TH SarabunPSK" panose="020B0500040200020003" pitchFamily="34" charset="-34"/>
                        </a:rPr>
                        <a:t>คณิตศาสตร์</a:t>
                      </a:r>
                      <a:endParaRPr lang="en-US" sz="2000" dirty="0">
                        <a:latin typeface="TH SarabunPSK" panose="020B0500040200020003" pitchFamily="34" charset="-34"/>
                        <a:cs typeface="TH SarabunPSK" panose="020B0500040200020003" pitchFamily="34" charset="-34"/>
                      </a:endParaRPr>
                    </a:p>
                  </a:txBody>
                  <a:tcPr/>
                </a:tc>
                <a:tc>
                  <a:txBody>
                    <a:bodyPr/>
                    <a:lstStyle/>
                    <a:p>
                      <a:pPr algn="ctr"/>
                      <a:r>
                        <a:rPr lang="th-TH" sz="2000" dirty="0">
                          <a:latin typeface="TH SarabunPSK" panose="020B0500040200020003" pitchFamily="34" charset="-34"/>
                          <a:cs typeface="TH SarabunPSK" panose="020B0500040200020003" pitchFamily="34" charset="-34"/>
                        </a:rPr>
                        <a:t>วิทยาศาสตร์</a:t>
                      </a:r>
                      <a:endParaRPr lang="en-US" sz="2000" dirty="0">
                        <a:latin typeface="TH SarabunPSK" panose="020B0500040200020003" pitchFamily="34" charset="-34"/>
                        <a:cs typeface="TH SarabunPSK" panose="020B0500040200020003" pitchFamily="34" charset="-34"/>
                      </a:endParaRPr>
                    </a:p>
                  </a:txBody>
                  <a:tcPr/>
                </a:tc>
                <a:extLst>
                  <a:ext uri="{0D108BD9-81ED-4DB2-BD59-A6C34878D82A}">
                    <a16:rowId xmlns:a16="http://schemas.microsoft.com/office/drawing/2014/main" val="1522222367"/>
                  </a:ext>
                </a:extLst>
              </a:tr>
              <a:tr h="370840">
                <a:tc>
                  <a:txBody>
                    <a:bodyPr/>
                    <a:lstStyle/>
                    <a:p>
                      <a:r>
                        <a:rPr lang="th-TH" sz="2000" dirty="0">
                          <a:latin typeface="TH SarabunPSK" panose="020B0500040200020003" pitchFamily="34" charset="-34"/>
                          <a:cs typeface="TH SarabunPSK" panose="020B0500040200020003" pitchFamily="34" charset="-34"/>
                        </a:rPr>
                        <a:t>ค่าคะแนนเฉลี่ย </a:t>
                      </a:r>
                      <a:r>
                        <a:rPr lang="en-US" sz="2000" dirty="0">
                          <a:latin typeface="TH SarabunPSK" panose="020B0500040200020003" pitchFamily="34" charset="-34"/>
                          <a:cs typeface="TH SarabunPSK" panose="020B0500040200020003" pitchFamily="34" charset="-34"/>
                        </a:rPr>
                        <a:t>OECD</a:t>
                      </a:r>
                    </a:p>
                  </a:txBody>
                  <a:tcPr/>
                </a:tc>
                <a:tc>
                  <a:txBody>
                    <a:bodyPr/>
                    <a:lstStyle/>
                    <a:p>
                      <a:pPr algn="ctr"/>
                      <a:r>
                        <a:rPr lang="en-US" sz="2000" dirty="0">
                          <a:latin typeface="TH SarabunPSK" panose="020B0500040200020003" pitchFamily="34" charset="-34"/>
                          <a:cs typeface="TH SarabunPSK" panose="020B0500040200020003" pitchFamily="34" charset="-34"/>
                        </a:rPr>
                        <a:t>487</a:t>
                      </a:r>
                    </a:p>
                  </a:txBody>
                  <a:tcPr/>
                </a:tc>
                <a:tc>
                  <a:txBody>
                    <a:bodyPr/>
                    <a:lstStyle/>
                    <a:p>
                      <a:pPr algn="ctr"/>
                      <a:r>
                        <a:rPr lang="en-US" sz="2000" dirty="0">
                          <a:latin typeface="TH SarabunPSK" panose="020B0500040200020003" pitchFamily="34" charset="-34"/>
                          <a:cs typeface="TH SarabunPSK" panose="020B0500040200020003" pitchFamily="34" charset="-34"/>
                        </a:rPr>
                        <a:t>489</a:t>
                      </a:r>
                    </a:p>
                  </a:txBody>
                  <a:tcPr/>
                </a:tc>
                <a:tc>
                  <a:txBody>
                    <a:bodyPr/>
                    <a:lstStyle/>
                    <a:p>
                      <a:pPr algn="ctr"/>
                      <a:r>
                        <a:rPr lang="en-US" sz="2000" dirty="0">
                          <a:latin typeface="TH SarabunPSK" panose="020B0500040200020003" pitchFamily="34" charset="-34"/>
                          <a:cs typeface="TH SarabunPSK" panose="020B0500040200020003" pitchFamily="34" charset="-34"/>
                        </a:rPr>
                        <a:t>489</a:t>
                      </a:r>
                    </a:p>
                  </a:txBody>
                  <a:tcPr/>
                </a:tc>
                <a:extLst>
                  <a:ext uri="{0D108BD9-81ED-4DB2-BD59-A6C34878D82A}">
                    <a16:rowId xmlns:a16="http://schemas.microsoft.com/office/drawing/2014/main" val="163691647"/>
                  </a:ext>
                </a:extLst>
              </a:tr>
              <a:tr h="370840">
                <a:tc>
                  <a:txBody>
                    <a:bodyPr/>
                    <a:lstStyle/>
                    <a:p>
                      <a:r>
                        <a:rPr lang="th-TH" sz="2000" dirty="0">
                          <a:solidFill>
                            <a:srgbClr val="FF0000"/>
                          </a:solidFill>
                          <a:latin typeface="TH SarabunPSK" panose="020B0500040200020003" pitchFamily="34" charset="-34"/>
                          <a:cs typeface="TH SarabunPSK" panose="020B0500040200020003" pitchFamily="34" charset="-34"/>
                        </a:rPr>
                        <a:t>ค่าคะแนนเฉลี่ยประเทศไทย</a:t>
                      </a:r>
                      <a:endParaRPr lang="en-US" sz="2000" dirty="0">
                        <a:solidFill>
                          <a:srgbClr val="FF0000"/>
                        </a:solidFill>
                        <a:latin typeface="TH SarabunPSK" panose="020B0500040200020003" pitchFamily="34" charset="-34"/>
                        <a:cs typeface="TH SarabunPSK" panose="020B0500040200020003" pitchFamily="34" charset="-34"/>
                      </a:endParaRPr>
                    </a:p>
                  </a:txBody>
                  <a:tcPr/>
                </a:tc>
                <a:tc>
                  <a:txBody>
                    <a:bodyPr/>
                    <a:lstStyle/>
                    <a:p>
                      <a:pPr algn="ctr"/>
                      <a:r>
                        <a:rPr lang="en-US" sz="2000" dirty="0">
                          <a:solidFill>
                            <a:srgbClr val="FF0000"/>
                          </a:solidFill>
                          <a:latin typeface="TH SarabunPSK" panose="020B0500040200020003" pitchFamily="34" charset="-34"/>
                          <a:cs typeface="TH SarabunPSK" panose="020B0500040200020003" pitchFamily="34" charset="-34"/>
                        </a:rPr>
                        <a:t>393</a:t>
                      </a:r>
                    </a:p>
                  </a:txBody>
                  <a:tcPr/>
                </a:tc>
                <a:tc>
                  <a:txBody>
                    <a:bodyPr/>
                    <a:lstStyle/>
                    <a:p>
                      <a:pPr algn="ctr"/>
                      <a:r>
                        <a:rPr lang="en-US" sz="2000" dirty="0">
                          <a:solidFill>
                            <a:srgbClr val="FF0000"/>
                          </a:solidFill>
                          <a:latin typeface="TH SarabunPSK" panose="020B0500040200020003" pitchFamily="34" charset="-34"/>
                          <a:cs typeface="TH SarabunPSK" panose="020B0500040200020003" pitchFamily="34" charset="-34"/>
                        </a:rPr>
                        <a:t>419</a:t>
                      </a:r>
                    </a:p>
                  </a:txBody>
                  <a:tcPr/>
                </a:tc>
                <a:tc>
                  <a:txBody>
                    <a:bodyPr/>
                    <a:lstStyle/>
                    <a:p>
                      <a:pPr algn="ctr"/>
                      <a:r>
                        <a:rPr lang="en-US" sz="2000" dirty="0">
                          <a:solidFill>
                            <a:srgbClr val="FF0000"/>
                          </a:solidFill>
                          <a:latin typeface="TH SarabunPSK" panose="020B0500040200020003" pitchFamily="34" charset="-34"/>
                          <a:cs typeface="TH SarabunPSK" panose="020B0500040200020003" pitchFamily="34" charset="-34"/>
                        </a:rPr>
                        <a:t>426</a:t>
                      </a:r>
                    </a:p>
                  </a:txBody>
                  <a:tcPr/>
                </a:tc>
                <a:extLst>
                  <a:ext uri="{0D108BD9-81ED-4DB2-BD59-A6C34878D82A}">
                    <a16:rowId xmlns:a16="http://schemas.microsoft.com/office/drawing/2014/main" val="4250859125"/>
                  </a:ext>
                </a:extLst>
              </a:tr>
            </a:tbl>
          </a:graphicData>
        </a:graphic>
      </p:graphicFrame>
      <p:sp>
        <p:nvSpPr>
          <p:cNvPr id="13" name="TextBox 12">
            <a:extLst>
              <a:ext uri="{FF2B5EF4-FFF2-40B4-BE49-F238E27FC236}">
                <a16:creationId xmlns:a16="http://schemas.microsoft.com/office/drawing/2014/main" id="{2AC46BE7-2D7E-56F1-9479-6A431958002A}"/>
              </a:ext>
            </a:extLst>
          </p:cNvPr>
          <p:cNvSpPr txBox="1"/>
          <p:nvPr/>
        </p:nvSpPr>
        <p:spPr>
          <a:xfrm>
            <a:off x="811068" y="4021604"/>
            <a:ext cx="5062682" cy="1938992"/>
          </a:xfrm>
          <a:prstGeom prst="rect">
            <a:avLst/>
          </a:prstGeom>
          <a:noFill/>
        </p:spPr>
        <p:txBody>
          <a:bodyPr wrap="square" rtlCol="0">
            <a:spAutoFit/>
          </a:bodyPr>
          <a:lstStyle/>
          <a:p>
            <a:pPr algn="thaiDist"/>
            <a:r>
              <a:rPr lang="th-TH" sz="2000" dirty="0">
                <a:latin typeface="TH SarabunPSK" panose="020B0500040200020003" pitchFamily="34" charset="-34"/>
                <a:cs typeface="TH SarabunPSK" panose="020B0500040200020003" pitchFamily="34" charset="-34"/>
              </a:rPr>
              <a:t>จากการประเมินผลนักเรียนนานาชาติ </a:t>
            </a:r>
            <a:r>
              <a:rPr lang="en-US" sz="2000" dirty="0">
                <a:latin typeface="TH SarabunPSK" panose="020B0500040200020003" pitchFamily="34" charset="-34"/>
                <a:cs typeface="TH SarabunPSK" panose="020B0500040200020003" pitchFamily="34" charset="-34"/>
              </a:rPr>
              <a:t>PISA</a:t>
            </a:r>
            <a:r>
              <a:rPr lang="th-TH" sz="2000" dirty="0">
                <a:latin typeface="TH SarabunPSK" panose="020B0500040200020003" pitchFamily="34" charset="-34"/>
                <a:cs typeface="TH SarabunPSK" panose="020B0500040200020003" pitchFamily="34" charset="-34"/>
              </a:rPr>
              <a:t> หรือ </a:t>
            </a:r>
            <a:r>
              <a:rPr lang="en-US" sz="2000" dirty="0" err="1">
                <a:latin typeface="TH SarabunPSK" panose="020B0500040200020003" pitchFamily="34" charset="-34"/>
                <a:cs typeface="TH SarabunPSK" panose="020B0500040200020003" pitchFamily="34" charset="-34"/>
              </a:rPr>
              <a:t>Programme</a:t>
            </a:r>
            <a:r>
              <a:rPr lang="th-TH" sz="2000" dirty="0">
                <a:latin typeface="TH SarabunPSK" panose="020B0500040200020003" pitchFamily="34" charset="-34"/>
                <a:cs typeface="TH SarabunPSK" panose="020B0500040200020003" pitchFamily="34" charset="-34"/>
              </a:rPr>
              <a:t> </a:t>
            </a:r>
            <a:r>
              <a:rPr lang="en-US" sz="2000" dirty="0">
                <a:latin typeface="TH SarabunPSK" panose="020B0500040200020003" pitchFamily="34" charset="-34"/>
                <a:cs typeface="TH SarabunPSK" panose="020B0500040200020003" pitchFamily="34" charset="-34"/>
              </a:rPr>
              <a:t>for International</a:t>
            </a:r>
            <a:r>
              <a:rPr lang="th-TH" sz="2000" dirty="0">
                <a:latin typeface="TH SarabunPSK" panose="020B0500040200020003" pitchFamily="34" charset="-34"/>
                <a:cs typeface="TH SarabunPSK" panose="020B0500040200020003" pitchFamily="34" charset="-34"/>
              </a:rPr>
              <a:t> </a:t>
            </a:r>
            <a:r>
              <a:rPr lang="en-US" sz="2000" dirty="0">
                <a:latin typeface="TH SarabunPSK" panose="020B0500040200020003" pitchFamily="34" charset="-34"/>
                <a:cs typeface="TH SarabunPSK" panose="020B0500040200020003" pitchFamily="34" charset="-34"/>
              </a:rPr>
              <a:t>Student</a:t>
            </a:r>
            <a:r>
              <a:rPr lang="th-TH" sz="2000" dirty="0">
                <a:latin typeface="TH SarabunPSK" panose="020B0500040200020003" pitchFamily="34" charset="-34"/>
                <a:cs typeface="TH SarabunPSK" panose="020B0500040200020003" pitchFamily="34" charset="-34"/>
              </a:rPr>
              <a:t> </a:t>
            </a:r>
            <a:r>
              <a:rPr lang="en-US" sz="2000" dirty="0">
                <a:latin typeface="TH SarabunPSK" panose="020B0500040200020003" pitchFamily="34" charset="-34"/>
                <a:cs typeface="TH SarabunPSK" panose="020B0500040200020003" pitchFamily="34" charset="-34"/>
              </a:rPr>
              <a:t>Assessment</a:t>
            </a:r>
            <a:r>
              <a:rPr lang="th-TH" sz="2000" dirty="0">
                <a:latin typeface="TH SarabunPSK" panose="020B0500040200020003" pitchFamily="34" charset="-34"/>
                <a:cs typeface="TH SarabunPSK" panose="020B0500040200020003" pitchFamily="34" charset="-34"/>
              </a:rPr>
              <a:t> ซึ่งเป็นโครงการประเมินผลนักเรียนนานาชาติของประเทศสมาชิกองค์การเพื่อความร่วมมือและพัฒนาทางเศรษฐกิจ </a:t>
            </a:r>
            <a:r>
              <a:rPr lang="en-US" sz="2000" dirty="0">
                <a:latin typeface="TH SarabunPSK" panose="020B0500040200020003" pitchFamily="34" charset="-34"/>
                <a:cs typeface="TH SarabunPSK" panose="020B0500040200020003" pitchFamily="34" charset="-34"/>
              </a:rPr>
              <a:t>OECD</a:t>
            </a:r>
            <a:r>
              <a:rPr lang="th-TH" sz="2000" dirty="0">
                <a:latin typeface="TH SarabunPSK" panose="020B0500040200020003" pitchFamily="34" charset="-34"/>
                <a:cs typeface="TH SarabunPSK" panose="020B0500040200020003" pitchFamily="34" charset="-34"/>
              </a:rPr>
              <a:t> หรือ </a:t>
            </a:r>
            <a:r>
              <a:rPr lang="en-US" sz="2000" dirty="0" err="1">
                <a:latin typeface="TH SarabunPSK" panose="020B0500040200020003" pitchFamily="34" charset="-34"/>
                <a:cs typeface="TH SarabunPSK" panose="020B0500040200020003" pitchFamily="34" charset="-34"/>
              </a:rPr>
              <a:t>Organisation</a:t>
            </a:r>
            <a:r>
              <a:rPr lang="th-TH" sz="2000" dirty="0">
                <a:latin typeface="TH SarabunPSK" panose="020B0500040200020003" pitchFamily="34" charset="-34"/>
                <a:cs typeface="TH SarabunPSK" panose="020B0500040200020003" pitchFamily="34" charset="-34"/>
              </a:rPr>
              <a:t> </a:t>
            </a:r>
            <a:r>
              <a:rPr lang="en-US" sz="2000" dirty="0">
                <a:latin typeface="TH SarabunPSK" panose="020B0500040200020003" pitchFamily="34" charset="-34"/>
                <a:cs typeface="TH SarabunPSK" panose="020B0500040200020003" pitchFamily="34" charset="-34"/>
              </a:rPr>
              <a:t>for</a:t>
            </a:r>
            <a:r>
              <a:rPr lang="th-TH" sz="2000" dirty="0">
                <a:latin typeface="TH SarabunPSK" panose="020B0500040200020003" pitchFamily="34" charset="-34"/>
                <a:cs typeface="TH SarabunPSK" panose="020B0500040200020003" pitchFamily="34" charset="-34"/>
              </a:rPr>
              <a:t> </a:t>
            </a:r>
            <a:r>
              <a:rPr lang="en-US" sz="2000" dirty="0">
                <a:latin typeface="TH SarabunPSK" panose="020B0500040200020003" pitchFamily="34" charset="-34"/>
                <a:cs typeface="TH SarabunPSK" panose="020B0500040200020003" pitchFamily="34" charset="-34"/>
              </a:rPr>
              <a:t>Economic</a:t>
            </a:r>
            <a:r>
              <a:rPr lang="th-TH" sz="2000" dirty="0">
                <a:latin typeface="TH SarabunPSK" panose="020B0500040200020003" pitchFamily="34" charset="-34"/>
                <a:cs typeface="TH SarabunPSK" panose="020B0500040200020003" pitchFamily="34" charset="-34"/>
              </a:rPr>
              <a:t> </a:t>
            </a:r>
            <a:r>
              <a:rPr lang="en-US" sz="2000" dirty="0">
                <a:latin typeface="TH SarabunPSK" panose="020B0500040200020003" pitchFamily="34" charset="-34"/>
                <a:cs typeface="TH SarabunPSK" panose="020B0500040200020003" pitchFamily="34" charset="-34"/>
              </a:rPr>
              <a:t>Co-operation</a:t>
            </a:r>
            <a:r>
              <a:rPr lang="th-TH" sz="2000" dirty="0">
                <a:latin typeface="TH SarabunPSK" panose="020B0500040200020003" pitchFamily="34" charset="-34"/>
                <a:cs typeface="TH SarabunPSK" panose="020B0500040200020003" pitchFamily="34" charset="-34"/>
              </a:rPr>
              <a:t> </a:t>
            </a:r>
            <a:r>
              <a:rPr lang="en-US" sz="2000" dirty="0">
                <a:latin typeface="TH SarabunPSK" panose="020B0500040200020003" pitchFamily="34" charset="-34"/>
                <a:cs typeface="TH SarabunPSK" panose="020B0500040200020003" pitchFamily="34" charset="-34"/>
              </a:rPr>
              <a:t>and</a:t>
            </a:r>
            <a:r>
              <a:rPr lang="th-TH" sz="2000" dirty="0">
                <a:latin typeface="TH SarabunPSK" panose="020B0500040200020003" pitchFamily="34" charset="-34"/>
                <a:cs typeface="TH SarabunPSK" panose="020B0500040200020003" pitchFamily="34" charset="-34"/>
              </a:rPr>
              <a:t> </a:t>
            </a:r>
            <a:r>
              <a:rPr lang="en-US" sz="2000" dirty="0">
                <a:latin typeface="TH SarabunPSK" panose="020B0500040200020003" pitchFamily="34" charset="-34"/>
                <a:cs typeface="TH SarabunPSK" panose="020B0500040200020003" pitchFamily="34" charset="-34"/>
              </a:rPr>
              <a:t>Development</a:t>
            </a:r>
            <a:r>
              <a:rPr lang="th-TH" sz="2000" dirty="0">
                <a:latin typeface="TH SarabunPSK" panose="020B0500040200020003" pitchFamily="34" charset="-34"/>
                <a:cs typeface="TH SarabunPSK" panose="020B0500040200020003" pitchFamily="34" charset="-34"/>
              </a:rPr>
              <a:t> พบว่าการมุ่งวัดความสามารถทั้ง 3 ด้านของประเทศไทย</a:t>
            </a:r>
            <a:r>
              <a:rPr lang="th-TH" sz="2000" u="sng" dirty="0">
                <a:latin typeface="TH SarabunPSK" panose="020B0500040200020003" pitchFamily="34" charset="-34"/>
                <a:cs typeface="TH SarabunPSK" panose="020B0500040200020003" pitchFamily="34" charset="-34"/>
              </a:rPr>
              <a:t>อยู่ต่ำกว่าค่าเฉลี่ยมาตรฐาน</a:t>
            </a:r>
            <a:r>
              <a:rPr lang="th-TH" sz="2000" dirty="0">
                <a:latin typeface="TH SarabunPSK" panose="020B0500040200020003" pitchFamily="34" charset="-34"/>
                <a:cs typeface="TH SarabunPSK" panose="020B0500040200020003" pitchFamily="34" charset="-34"/>
              </a:rPr>
              <a:t> </a:t>
            </a:r>
            <a:r>
              <a:rPr lang="th-TH" sz="2000" b="1" dirty="0">
                <a:solidFill>
                  <a:srgbClr val="08236A"/>
                </a:solidFill>
                <a:latin typeface="TH SarabunPSK" panose="020B0500040200020003" pitchFamily="34" charset="-34"/>
                <a:cs typeface="TH SarabunPSK" panose="020B0500040200020003" pitchFamily="34" charset="-34"/>
              </a:rPr>
              <a:t>โดยมีผลมาจากปัจจัยดังนี้</a:t>
            </a:r>
            <a:endParaRPr lang="en-US" sz="2000" b="1" dirty="0">
              <a:solidFill>
                <a:srgbClr val="08236A"/>
              </a:solidFill>
              <a:latin typeface="TH SarabunPSK" panose="020B0500040200020003" pitchFamily="34" charset="-34"/>
              <a:cs typeface="TH SarabunPSK" panose="020B0500040200020003" pitchFamily="34" charset="-34"/>
            </a:endParaRPr>
          </a:p>
        </p:txBody>
      </p:sp>
      <p:sp>
        <p:nvSpPr>
          <p:cNvPr id="2" name="TextBox 1">
            <a:extLst>
              <a:ext uri="{FF2B5EF4-FFF2-40B4-BE49-F238E27FC236}">
                <a16:creationId xmlns:a16="http://schemas.microsoft.com/office/drawing/2014/main" id="{4F21EB4F-6B28-A605-C557-912D67044C22}"/>
              </a:ext>
            </a:extLst>
          </p:cNvPr>
          <p:cNvSpPr txBox="1"/>
          <p:nvPr/>
        </p:nvSpPr>
        <p:spPr>
          <a:xfrm>
            <a:off x="516081" y="1411207"/>
            <a:ext cx="7221849" cy="461665"/>
          </a:xfrm>
          <a:prstGeom prst="rect">
            <a:avLst/>
          </a:prstGeom>
          <a:noFill/>
        </p:spPr>
        <p:txBody>
          <a:bodyPr wrap="none" rtlCol="0">
            <a:spAutoFit/>
          </a:bodyPr>
          <a:lstStyle/>
          <a:p>
            <a:r>
              <a:rPr lang="th-TH" sz="2400" b="1" dirty="0">
                <a:solidFill>
                  <a:srgbClr val="08236A"/>
                </a:solidFill>
                <a:latin typeface="TH SarabunPSK" panose="020B0500040200020003" pitchFamily="34" charset="-34"/>
                <a:cs typeface="TH SarabunPSK" panose="020B0500040200020003" pitchFamily="34" charset="-34"/>
              </a:rPr>
              <a:t>ผลประเมินคะแนน </a:t>
            </a:r>
            <a:r>
              <a:rPr lang="en-US" sz="2400" b="1" dirty="0">
                <a:solidFill>
                  <a:srgbClr val="08236A"/>
                </a:solidFill>
                <a:latin typeface="TH SarabunPSK" panose="020B0500040200020003" pitchFamily="34" charset="-34"/>
                <a:cs typeface="TH SarabunPSK" panose="020B0500040200020003" pitchFamily="34" charset="-34"/>
              </a:rPr>
              <a:t>PISA </a:t>
            </a:r>
            <a:r>
              <a:rPr lang="th-TH" sz="2400" b="1" dirty="0">
                <a:solidFill>
                  <a:srgbClr val="08236A"/>
                </a:solidFill>
                <a:latin typeface="TH SarabunPSK" panose="020B0500040200020003" pitchFamily="34" charset="-34"/>
                <a:cs typeface="TH SarabunPSK" panose="020B0500040200020003" pitchFamily="34" charset="-34"/>
              </a:rPr>
              <a:t>ของประเทศไทยเมื่อเทียบกับค่าเฉลี่ย </a:t>
            </a:r>
            <a:r>
              <a:rPr lang="en-US" sz="2400" b="1" dirty="0">
                <a:solidFill>
                  <a:srgbClr val="08236A"/>
                </a:solidFill>
                <a:latin typeface="TH SarabunPSK" panose="020B0500040200020003" pitchFamily="34" charset="-34"/>
                <a:cs typeface="TH SarabunPSK" panose="020B0500040200020003" pitchFamily="34" charset="-34"/>
              </a:rPr>
              <a:t>OECD </a:t>
            </a:r>
            <a:r>
              <a:rPr lang="th-TH" sz="2400" b="1" dirty="0">
                <a:solidFill>
                  <a:srgbClr val="08236A"/>
                </a:solidFill>
                <a:latin typeface="TH SarabunPSK" panose="020B0500040200020003" pitchFamily="34" charset="-34"/>
                <a:cs typeface="TH SarabunPSK" panose="020B0500040200020003" pitchFamily="34" charset="-34"/>
              </a:rPr>
              <a:t>ประจำปี 2018</a:t>
            </a:r>
            <a:endParaRPr lang="en-US" sz="2400" b="1" dirty="0">
              <a:solidFill>
                <a:srgbClr val="08236A"/>
              </a:solidFill>
              <a:latin typeface="TH SarabunPSK" panose="020B0500040200020003" pitchFamily="34" charset="-34"/>
              <a:cs typeface="TH SarabunPSK" panose="020B0500040200020003" pitchFamily="34" charset="-34"/>
            </a:endParaRPr>
          </a:p>
        </p:txBody>
      </p:sp>
      <p:sp>
        <p:nvSpPr>
          <p:cNvPr id="16" name="TextBox 15">
            <a:extLst>
              <a:ext uri="{FF2B5EF4-FFF2-40B4-BE49-F238E27FC236}">
                <a16:creationId xmlns:a16="http://schemas.microsoft.com/office/drawing/2014/main" id="{970B2ADF-8ED1-9A7A-6267-0D15CDB6AEF5}"/>
              </a:ext>
            </a:extLst>
          </p:cNvPr>
          <p:cNvSpPr txBox="1"/>
          <p:nvPr/>
        </p:nvSpPr>
        <p:spPr>
          <a:xfrm>
            <a:off x="588818" y="3162300"/>
            <a:ext cx="11014364" cy="369332"/>
          </a:xfrm>
          <a:prstGeom prst="rect">
            <a:avLst/>
          </a:prstGeom>
          <a:noFill/>
        </p:spPr>
        <p:txBody>
          <a:bodyPr wrap="square">
            <a:spAutoFit/>
          </a:bodyPr>
          <a:lstStyle/>
          <a:p>
            <a:r>
              <a:rPr lang="th-TH" b="0" i="1" dirty="0">
                <a:solidFill>
                  <a:srgbClr val="000000"/>
                </a:solidFill>
                <a:effectLst/>
                <a:latin typeface="TH SarabunPSK" panose="020B0500040200020003" pitchFamily="34" charset="-34"/>
                <a:cs typeface="TH SarabunPSK" panose="020B0500040200020003" pitchFamily="34" charset="-34"/>
              </a:rPr>
              <a:t>ประเทศไทยอยู่ในลำดับที่ 57 จาก 137 ประเทศ ในการจัดลำดับ </a:t>
            </a:r>
            <a:r>
              <a:rPr lang="en-US" b="0" i="1" dirty="0">
                <a:solidFill>
                  <a:srgbClr val="000000"/>
                </a:solidFill>
                <a:effectLst/>
                <a:latin typeface="TH SarabunPSK" panose="020B0500040200020003" pitchFamily="34" charset="-34"/>
                <a:cs typeface="TH SarabunPSK" panose="020B0500040200020003" pitchFamily="34" charset="-34"/>
              </a:rPr>
              <a:t>The World Economic Forum’s (WEF) Global Competitiveness Index 2017-2018</a:t>
            </a:r>
            <a:endParaRPr lang="en-US" i="1" dirty="0">
              <a:latin typeface="TH SarabunPSK" panose="020B0500040200020003" pitchFamily="34" charset="-34"/>
              <a:cs typeface="TH SarabunPSK" panose="020B0500040200020003" pitchFamily="34" charset="-34"/>
            </a:endParaRPr>
          </a:p>
        </p:txBody>
      </p:sp>
      <p:sp>
        <p:nvSpPr>
          <p:cNvPr id="19" name="Rectangle 18">
            <a:extLst>
              <a:ext uri="{FF2B5EF4-FFF2-40B4-BE49-F238E27FC236}">
                <a16:creationId xmlns:a16="http://schemas.microsoft.com/office/drawing/2014/main" id="{CFAFE701-1B95-CFD1-D99A-048901E0A079}"/>
              </a:ext>
            </a:extLst>
          </p:cNvPr>
          <p:cNvSpPr/>
          <p:nvPr/>
        </p:nvSpPr>
        <p:spPr>
          <a:xfrm>
            <a:off x="609600" y="3824933"/>
            <a:ext cx="5507182" cy="2345006"/>
          </a:xfrm>
          <a:prstGeom prst="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18E92D40-4771-70BA-9FDB-A904C4798880}"/>
              </a:ext>
            </a:extLst>
          </p:cNvPr>
          <p:cNvSpPr/>
          <p:nvPr/>
        </p:nvSpPr>
        <p:spPr>
          <a:xfrm rot="5400000">
            <a:off x="5248120" y="4882363"/>
            <a:ext cx="2357706" cy="217445"/>
          </a:xfrm>
          <a:prstGeom prst="triangle">
            <a:avLst>
              <a:gd name="adj" fmla="val 51616"/>
            </a:avLst>
          </a:prstGeom>
          <a:solidFill>
            <a:srgbClr val="0F3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F4858EC-865A-8BC4-96D6-D0BE0FE10CCB}"/>
              </a:ext>
            </a:extLst>
          </p:cNvPr>
          <p:cNvSpPr txBox="1"/>
          <p:nvPr/>
        </p:nvSpPr>
        <p:spPr>
          <a:xfrm>
            <a:off x="6757945" y="4252421"/>
            <a:ext cx="4845237" cy="1477328"/>
          </a:xfrm>
          <a:prstGeom prst="rect">
            <a:avLst/>
          </a:prstGeom>
          <a:noFill/>
        </p:spPr>
        <p:txBody>
          <a:bodyPr wrap="square" rtlCol="0">
            <a:spAutoFit/>
          </a:bodyPr>
          <a:lstStyle/>
          <a:p>
            <a:pPr marL="285750" marR="0" lvl="0" indent="-285750" algn="thaiDi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th-TH" altLang="en-US" b="0" i="0" u="none" strike="noStrike" cap="none" normalizeH="0" baseline="0" dirty="0">
                <a:ln>
                  <a:noFill/>
                </a:ln>
                <a:solidFill>
                  <a:srgbClr val="202124"/>
                </a:solidFill>
                <a:effectLst/>
                <a:latin typeface="TH SarabunPSK" panose="020B0500040200020003" pitchFamily="34" charset="-34"/>
                <a:cs typeface="TH SarabunPSK" panose="020B0500040200020003" pitchFamily="34" charset="-34"/>
              </a:rPr>
              <a:t>รัฐบาลไทยให้ทุนและเทคโนโลยีในการสนับสนุนโรงเรียนในชนบทน้อยลง </a:t>
            </a:r>
            <a:endParaRPr lang="th-TH" altLang="en-US" dirty="0">
              <a:solidFill>
                <a:srgbClr val="202124"/>
              </a:solidFill>
              <a:latin typeface="TH SarabunPSK" panose="020B0500040200020003" pitchFamily="34" charset="-34"/>
              <a:cs typeface="TH SarabunPSK" panose="020B0500040200020003" pitchFamily="34" charset="-34"/>
            </a:endParaRPr>
          </a:p>
          <a:p>
            <a:pPr marL="285750" marR="0" lvl="0" indent="-285750" algn="thaiDi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th-TH" altLang="en-US" b="0" i="0" u="none" strike="noStrike" cap="none" normalizeH="0" baseline="0" dirty="0">
                <a:ln>
                  <a:noFill/>
                </a:ln>
                <a:solidFill>
                  <a:srgbClr val="202124"/>
                </a:solidFill>
                <a:effectLst/>
                <a:latin typeface="TH SarabunPSK" panose="020B0500040200020003" pitchFamily="34" charset="-34"/>
                <a:cs typeface="TH SarabunPSK" panose="020B0500040200020003" pitchFamily="34" charset="-34"/>
              </a:rPr>
              <a:t>คะแนนInternational PISAของนักเรียนจากโรงเรียนในเมืองใหญ่มีพัฒนาการที่ดีขึ้นมากกว่าคะแนนจากโรงเรียนในเมืองเล็ก</a:t>
            </a:r>
            <a:endParaRPr lang="th-TH" altLang="en-US" dirty="0">
              <a:solidFill>
                <a:srgbClr val="202124"/>
              </a:solidFill>
              <a:latin typeface="TH SarabunPSK" panose="020B0500040200020003" pitchFamily="34" charset="-34"/>
              <a:cs typeface="TH SarabunPSK" panose="020B0500040200020003" pitchFamily="34" charset="-34"/>
            </a:endParaRPr>
          </a:p>
          <a:p>
            <a:pPr marL="285750" marR="0" lvl="0" indent="-285750" algn="thaiDi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th-TH" altLang="en-US" b="0" i="0" u="none" strike="noStrike" cap="none" normalizeH="0" baseline="0" dirty="0">
                <a:ln>
                  <a:noFill/>
                </a:ln>
                <a:solidFill>
                  <a:srgbClr val="202124"/>
                </a:solidFill>
                <a:effectLst/>
                <a:latin typeface="TH SarabunPSK" panose="020B0500040200020003" pitchFamily="34" charset="-34"/>
                <a:cs typeface="TH SarabunPSK" panose="020B0500040200020003" pitchFamily="34" charset="-34"/>
              </a:rPr>
              <a:t>ครูแต่ละคนในโรงเรียนในชนบทมักจะสอนหลายชั้นและหลายวิชา </a:t>
            </a:r>
            <a:endParaRPr lang="th-TH" altLang="en-US" dirty="0">
              <a:solidFill>
                <a:srgbClr val="202124"/>
              </a:solidFill>
              <a:latin typeface="TH SarabunPSK" panose="020B0500040200020003" pitchFamily="34" charset="-34"/>
              <a:cs typeface="TH SarabunPSK" panose="020B0500040200020003" pitchFamily="34" charset="-34"/>
            </a:endParaRPr>
          </a:p>
          <a:p>
            <a:pPr marL="285750" marR="0" lvl="0" indent="-285750" algn="thaiDi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th-TH" altLang="en-US" b="0" i="0" u="none" strike="noStrike" cap="none" normalizeH="0" baseline="0" dirty="0">
                <a:ln>
                  <a:noFill/>
                </a:ln>
                <a:solidFill>
                  <a:srgbClr val="202124"/>
                </a:solidFill>
                <a:effectLst/>
                <a:latin typeface="TH SarabunPSK" panose="020B0500040200020003" pitchFamily="34" charset="-34"/>
                <a:cs typeface="TH SarabunPSK" panose="020B0500040200020003" pitchFamily="34" charset="-34"/>
              </a:rPr>
              <a:t>ระบบการศึกษาของไทยใช้หลักสูตรเดิมมาตั้งแต่ปี 2551</a:t>
            </a:r>
            <a:r>
              <a:rPr kumimoji="0" lang="th-TH" altLang="en-US" b="0" i="0" u="none" strike="noStrike" cap="none" normalizeH="0" baseline="0" dirty="0">
                <a:ln>
                  <a:noFill/>
                </a:ln>
                <a:solidFill>
                  <a:schemeClr val="tx1"/>
                </a:solidFill>
                <a:effectLst/>
                <a:latin typeface="TH SarabunPSK" panose="020B0500040200020003" pitchFamily="34" charset="-34"/>
                <a:cs typeface="TH SarabunPSK" panose="020B0500040200020003" pitchFamily="34" charset="-34"/>
              </a:rPr>
              <a:t> </a:t>
            </a:r>
            <a:endParaRPr kumimoji="0" lang="en-US" altLang="en-US" b="0" i="0" u="none" strike="noStrike" cap="none" normalizeH="0" baseline="0" dirty="0">
              <a:ln>
                <a:noFill/>
              </a:ln>
              <a:solidFill>
                <a:schemeClr val="tx1"/>
              </a:solidFill>
              <a:effectLst/>
              <a:latin typeface="TH SarabunPSK" panose="020B0500040200020003" pitchFamily="34" charset="-34"/>
              <a:cs typeface="TH SarabunPSK" panose="020B0500040200020003" pitchFamily="34" charset="-34"/>
            </a:endParaRPr>
          </a:p>
        </p:txBody>
      </p:sp>
    </p:spTree>
    <p:extLst>
      <p:ext uri="{BB962C8B-B14F-4D97-AF65-F5344CB8AC3E}">
        <p14:creationId xmlns:p14="http://schemas.microsoft.com/office/powerpoint/2010/main" val="2962113918"/>
      </p:ext>
    </p:extLst>
  </p:cSld>
  <p:clrMapOvr>
    <a:masterClrMapping/>
  </p:clrMapOvr>
</p:sld>
</file>

<file path=ppt/theme/theme1.xml><?xml version="1.0" encoding="utf-8"?>
<a:theme xmlns:a="http://schemas.openxmlformats.org/drawingml/2006/main" name="4_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TotalTime>
  <Words>684</Words>
  <Application>Microsoft Office PowerPoint</Application>
  <PresentationFormat>Widescreen</PresentationFormat>
  <Paragraphs>56</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charis_silregular</vt:lpstr>
      <vt:lpstr>Noto Sans Display</vt:lpstr>
      <vt:lpstr>nytfranklin-light</vt:lpstr>
      <vt:lpstr>Roboto</vt:lpstr>
      <vt:lpstr>TH SarabunPSK</vt:lpstr>
      <vt:lpstr>Wingdings</vt:lpstr>
      <vt:lpstr>4_TIME Consult Theme Color V2</vt:lpstr>
      <vt:lpstr>Current status of education in Thailand towards global ranking is still under OECD average score in reading, mathematics, and science.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Wanisa Wannaprasit</cp:lastModifiedBy>
  <cp:revision>2</cp:revision>
  <cp:lastPrinted>2021-01-24T19:22:16Z</cp:lastPrinted>
  <dcterms:created xsi:type="dcterms:W3CDTF">2018-07-05T07:06:36Z</dcterms:created>
  <dcterms:modified xsi:type="dcterms:W3CDTF">2022-06-09T11:13:09Z</dcterms:modified>
</cp:coreProperties>
</file>