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4"/>
  </p:notesMasterIdLst>
  <p:handoutMasterIdLst>
    <p:handoutMasterId r:id="rId5"/>
  </p:handoutMasterIdLst>
  <p:sldIdLst>
    <p:sldId id="12190" r:id="rId2"/>
    <p:sldId id="12192" r:id="rId3"/>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280" userDrawn="1">
          <p15:clr>
            <a:srgbClr val="A4A3A4"/>
          </p15:clr>
        </p15:guide>
        <p15:guide id="3" orient="horz" pos="3480" userDrawn="1">
          <p15:clr>
            <a:srgbClr val="A4A3A4"/>
          </p15:clr>
        </p15:guide>
        <p15:guide id="4" orient="horz" pos="3144" userDrawn="1">
          <p15:clr>
            <a:srgbClr val="A4A3A4"/>
          </p15:clr>
        </p15:guide>
        <p15:guide id="5" orient="horz" pos="230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e consulting" initials="tc" lastIdx="1" clrIdx="0">
    <p:extLst>
      <p:ext uri="{19B8F6BF-5375-455C-9EA6-DF929625EA0E}">
        <p15:presenceInfo xmlns:p15="http://schemas.microsoft.com/office/powerpoint/2012/main" userId="6ad285592fe44cb0" providerId="Windows Live"/>
      </p:ext>
    </p:extLst>
  </p:cmAuthor>
  <p:cmAuthor id="2" name="TIME Consulting 04" initials="TC0" lastIdx="1" clrIdx="1">
    <p:extLst>
      <p:ext uri="{19B8F6BF-5375-455C-9EA6-DF929625EA0E}">
        <p15:presenceInfo xmlns:p15="http://schemas.microsoft.com/office/powerpoint/2012/main" userId="S::timeconsulting@timeconsulting04.onmicrosoft.com::7d59d494-d138-4b42-afee-8ef6308001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8DDD"/>
    <a:srgbClr val="ED7318"/>
    <a:srgbClr val="E6E6E6"/>
    <a:srgbClr val="638BF0"/>
    <a:srgbClr val="08236A"/>
    <a:srgbClr val="00B0F0"/>
    <a:srgbClr val="CBD8FA"/>
    <a:srgbClr val="F2F2F2"/>
    <a:srgbClr val="97C0FF"/>
    <a:srgbClr val="C2F5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420DDA-F025-4DF8-8627-16268C50F8FD}" v="2" dt="2022-06-07T12:41:37.5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260" y="236"/>
      </p:cViewPr>
      <p:guideLst>
        <p:guide pos="5280"/>
        <p:guide orient="horz" pos="3480"/>
        <p:guide orient="horz" pos="3144"/>
        <p:guide orient="horz" pos="2304"/>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eekun Kunchorn" userId="dcb995d8-ab81-428f-b606-2fbee25df465" providerId="ADAL" clId="{C9420DDA-F025-4DF8-8627-16268C50F8FD}"/>
    <pc:docChg chg="modSld">
      <pc:chgData name="Treekun Kunchorn" userId="dcb995d8-ab81-428f-b606-2fbee25df465" providerId="ADAL" clId="{C9420DDA-F025-4DF8-8627-16268C50F8FD}" dt="2022-06-07T12:41:37.551" v="3" actId="1035"/>
      <pc:docMkLst>
        <pc:docMk/>
      </pc:docMkLst>
      <pc:sldChg chg="modSp mod">
        <pc:chgData name="Treekun Kunchorn" userId="dcb995d8-ab81-428f-b606-2fbee25df465" providerId="ADAL" clId="{C9420DDA-F025-4DF8-8627-16268C50F8FD}" dt="2022-06-07T12:41:37.551" v="3" actId="1035"/>
        <pc:sldMkLst>
          <pc:docMk/>
          <pc:sldMk cId="2176408671" sldId="12192"/>
        </pc:sldMkLst>
        <pc:spChg chg="mod">
          <ac:chgData name="Treekun Kunchorn" userId="dcb995d8-ab81-428f-b606-2fbee25df465" providerId="ADAL" clId="{C9420DDA-F025-4DF8-8627-16268C50F8FD}" dt="2022-06-07T12:41:37.551" v="3" actId="1035"/>
          <ac:spMkLst>
            <pc:docMk/>
            <pc:sldMk cId="2176408671" sldId="12192"/>
            <ac:spMk id="2" creationId="{9E853AD4-487E-41E3-D821-363A00C5A868}"/>
          </ac:spMkLst>
        </pc:spChg>
        <pc:spChg chg="mod">
          <ac:chgData name="Treekun Kunchorn" userId="dcb995d8-ab81-428f-b606-2fbee25df465" providerId="ADAL" clId="{C9420DDA-F025-4DF8-8627-16268C50F8FD}" dt="2022-06-07T12:41:37.551" v="3" actId="1035"/>
          <ac:spMkLst>
            <pc:docMk/>
            <pc:sldMk cId="2176408671" sldId="12192"/>
            <ac:spMk id="8" creationId="{1913E2BC-5AAA-9937-B0AF-7E357A1E15A9}"/>
          </ac:spMkLst>
        </pc:spChg>
        <pc:spChg chg="mod">
          <ac:chgData name="Treekun Kunchorn" userId="dcb995d8-ab81-428f-b606-2fbee25df465" providerId="ADAL" clId="{C9420DDA-F025-4DF8-8627-16268C50F8FD}" dt="2022-06-07T12:41:37.551" v="3" actId="1035"/>
          <ac:spMkLst>
            <pc:docMk/>
            <pc:sldMk cId="2176408671" sldId="12192"/>
            <ac:spMk id="20" creationId="{FF80A92E-634E-61D5-A2C7-FEDC1D43E114}"/>
          </ac:spMkLst>
        </pc:spChg>
        <pc:spChg chg="mod">
          <ac:chgData name="Treekun Kunchorn" userId="dcb995d8-ab81-428f-b606-2fbee25df465" providerId="ADAL" clId="{C9420DDA-F025-4DF8-8627-16268C50F8FD}" dt="2022-06-07T12:41:37.551" v="3" actId="1035"/>
          <ac:spMkLst>
            <pc:docMk/>
            <pc:sldMk cId="2176408671" sldId="12192"/>
            <ac:spMk id="21" creationId="{9CF22141-A687-E23B-AD28-8DF993800A52}"/>
          </ac:spMkLst>
        </pc:spChg>
        <pc:spChg chg="mod">
          <ac:chgData name="Treekun Kunchorn" userId="dcb995d8-ab81-428f-b606-2fbee25df465" providerId="ADAL" clId="{C9420DDA-F025-4DF8-8627-16268C50F8FD}" dt="2022-06-07T12:41:37.551" v="3" actId="1035"/>
          <ac:spMkLst>
            <pc:docMk/>
            <pc:sldMk cId="2176408671" sldId="12192"/>
            <ac:spMk id="22" creationId="{CDA98239-9E62-9DA8-3EED-CBE09806F0BB}"/>
          </ac:spMkLst>
        </pc:spChg>
        <pc:spChg chg="mod">
          <ac:chgData name="Treekun Kunchorn" userId="dcb995d8-ab81-428f-b606-2fbee25df465" providerId="ADAL" clId="{C9420DDA-F025-4DF8-8627-16268C50F8FD}" dt="2022-06-07T12:41:37.551" v="3" actId="1035"/>
          <ac:spMkLst>
            <pc:docMk/>
            <pc:sldMk cId="2176408671" sldId="12192"/>
            <ac:spMk id="42" creationId="{30335031-E2A9-1A15-AB74-2448C4D2C6BE}"/>
          </ac:spMkLst>
        </pc:spChg>
        <pc:spChg chg="mod">
          <ac:chgData name="Treekun Kunchorn" userId="dcb995d8-ab81-428f-b606-2fbee25df465" providerId="ADAL" clId="{C9420DDA-F025-4DF8-8627-16268C50F8FD}" dt="2022-06-07T12:41:37.551" v="3" actId="1035"/>
          <ac:spMkLst>
            <pc:docMk/>
            <pc:sldMk cId="2176408671" sldId="12192"/>
            <ac:spMk id="44" creationId="{44F3AA6E-94F5-078E-1DFE-435D50D036D2}"/>
          </ac:spMkLst>
        </pc:spChg>
        <pc:spChg chg="mod">
          <ac:chgData name="Treekun Kunchorn" userId="dcb995d8-ab81-428f-b606-2fbee25df465" providerId="ADAL" clId="{C9420DDA-F025-4DF8-8627-16268C50F8FD}" dt="2022-06-07T12:41:37.551" v="3" actId="1035"/>
          <ac:spMkLst>
            <pc:docMk/>
            <pc:sldMk cId="2176408671" sldId="12192"/>
            <ac:spMk id="45" creationId="{A392B4AA-2C6A-9B2E-BBDB-1CDD740BE459}"/>
          </ac:spMkLst>
        </pc:spChg>
        <pc:spChg chg="mod">
          <ac:chgData name="Treekun Kunchorn" userId="dcb995d8-ab81-428f-b606-2fbee25df465" providerId="ADAL" clId="{C9420DDA-F025-4DF8-8627-16268C50F8FD}" dt="2022-06-07T12:41:37.551" v="3" actId="1035"/>
          <ac:spMkLst>
            <pc:docMk/>
            <pc:sldMk cId="2176408671" sldId="12192"/>
            <ac:spMk id="47" creationId="{B647741C-D56A-ED95-564C-C2A6C89840F5}"/>
          </ac:spMkLst>
        </pc:spChg>
        <pc:spChg chg="mod">
          <ac:chgData name="Treekun Kunchorn" userId="dcb995d8-ab81-428f-b606-2fbee25df465" providerId="ADAL" clId="{C9420DDA-F025-4DF8-8627-16268C50F8FD}" dt="2022-06-07T12:41:37.551" v="3" actId="1035"/>
          <ac:spMkLst>
            <pc:docMk/>
            <pc:sldMk cId="2176408671" sldId="12192"/>
            <ac:spMk id="48" creationId="{38B47146-5116-309B-8343-89EEDE50E7F6}"/>
          </ac:spMkLst>
        </pc:spChg>
        <pc:spChg chg="mod">
          <ac:chgData name="Treekun Kunchorn" userId="dcb995d8-ab81-428f-b606-2fbee25df465" providerId="ADAL" clId="{C9420DDA-F025-4DF8-8627-16268C50F8FD}" dt="2022-06-07T12:41:37.551" v="3" actId="1035"/>
          <ac:spMkLst>
            <pc:docMk/>
            <pc:sldMk cId="2176408671" sldId="12192"/>
            <ac:spMk id="49" creationId="{43713397-A4DB-60F6-4EB7-82498DABA9DD}"/>
          </ac:spMkLst>
        </pc:spChg>
        <pc:spChg chg="mod">
          <ac:chgData name="Treekun Kunchorn" userId="dcb995d8-ab81-428f-b606-2fbee25df465" providerId="ADAL" clId="{C9420DDA-F025-4DF8-8627-16268C50F8FD}" dt="2022-06-07T12:41:37.551" v="3" actId="1035"/>
          <ac:spMkLst>
            <pc:docMk/>
            <pc:sldMk cId="2176408671" sldId="12192"/>
            <ac:spMk id="51" creationId="{B3C671F5-C463-4221-1011-1B58A2D36E89}"/>
          </ac:spMkLst>
        </pc:spChg>
        <pc:spChg chg="mod">
          <ac:chgData name="Treekun Kunchorn" userId="dcb995d8-ab81-428f-b606-2fbee25df465" providerId="ADAL" clId="{C9420DDA-F025-4DF8-8627-16268C50F8FD}" dt="2022-06-07T12:41:37.551" v="3" actId="1035"/>
          <ac:spMkLst>
            <pc:docMk/>
            <pc:sldMk cId="2176408671" sldId="12192"/>
            <ac:spMk id="54" creationId="{79CCFF72-F7B0-3AC6-989C-0EB0D81FCE8D}"/>
          </ac:spMkLst>
        </pc:spChg>
        <pc:spChg chg="mod">
          <ac:chgData name="Treekun Kunchorn" userId="dcb995d8-ab81-428f-b606-2fbee25df465" providerId="ADAL" clId="{C9420DDA-F025-4DF8-8627-16268C50F8FD}" dt="2022-06-07T12:41:37.551" v="3" actId="1035"/>
          <ac:spMkLst>
            <pc:docMk/>
            <pc:sldMk cId="2176408671" sldId="12192"/>
            <ac:spMk id="55" creationId="{B63C6AFE-49EB-606B-6770-EC715F7CF765}"/>
          </ac:spMkLst>
        </pc:spChg>
        <pc:spChg chg="mod">
          <ac:chgData name="Treekun Kunchorn" userId="dcb995d8-ab81-428f-b606-2fbee25df465" providerId="ADAL" clId="{C9420DDA-F025-4DF8-8627-16268C50F8FD}" dt="2022-06-07T12:41:37.551" v="3" actId="1035"/>
          <ac:spMkLst>
            <pc:docMk/>
            <pc:sldMk cId="2176408671" sldId="12192"/>
            <ac:spMk id="71" creationId="{EF5D5529-AE84-4A1B-A52E-04C84FFF3730}"/>
          </ac:spMkLst>
        </pc:spChg>
        <pc:spChg chg="mod">
          <ac:chgData name="Treekun Kunchorn" userId="dcb995d8-ab81-428f-b606-2fbee25df465" providerId="ADAL" clId="{C9420DDA-F025-4DF8-8627-16268C50F8FD}" dt="2022-06-07T12:41:37.551" v="3" actId="1035"/>
          <ac:spMkLst>
            <pc:docMk/>
            <pc:sldMk cId="2176408671" sldId="12192"/>
            <ac:spMk id="73" creationId="{C176B687-EC44-B2CA-43FD-7C31C4EF8193}"/>
          </ac:spMkLst>
        </pc:spChg>
        <pc:spChg chg="mod">
          <ac:chgData name="Treekun Kunchorn" userId="dcb995d8-ab81-428f-b606-2fbee25df465" providerId="ADAL" clId="{C9420DDA-F025-4DF8-8627-16268C50F8FD}" dt="2022-06-07T12:41:37.551" v="3" actId="1035"/>
          <ac:spMkLst>
            <pc:docMk/>
            <pc:sldMk cId="2176408671" sldId="12192"/>
            <ac:spMk id="76" creationId="{F6BF1A97-1006-61D5-B602-0244D5A637EA}"/>
          </ac:spMkLst>
        </pc:spChg>
        <pc:spChg chg="mod">
          <ac:chgData name="Treekun Kunchorn" userId="dcb995d8-ab81-428f-b606-2fbee25df465" providerId="ADAL" clId="{C9420DDA-F025-4DF8-8627-16268C50F8FD}" dt="2022-06-07T12:41:37.551" v="3" actId="1035"/>
          <ac:spMkLst>
            <pc:docMk/>
            <pc:sldMk cId="2176408671" sldId="12192"/>
            <ac:spMk id="78" creationId="{1ADA17C4-F2E0-E811-B144-1D38A05FA8A5}"/>
          </ac:spMkLst>
        </pc:spChg>
        <pc:picChg chg="mod">
          <ac:chgData name="Treekun Kunchorn" userId="dcb995d8-ab81-428f-b606-2fbee25df465" providerId="ADAL" clId="{C9420DDA-F025-4DF8-8627-16268C50F8FD}" dt="2022-06-07T12:41:37.551" v="3" actId="1035"/>
          <ac:picMkLst>
            <pc:docMk/>
            <pc:sldMk cId="2176408671" sldId="12192"/>
            <ac:picMk id="1036" creationId="{D5BFBA3F-007C-41AA-D846-7B412C908660}"/>
          </ac:picMkLst>
        </pc:picChg>
        <pc:picChg chg="mod">
          <ac:chgData name="Treekun Kunchorn" userId="dcb995d8-ab81-428f-b606-2fbee25df465" providerId="ADAL" clId="{C9420DDA-F025-4DF8-8627-16268C50F8FD}" dt="2022-06-07T12:41:37.551" v="3" actId="1035"/>
          <ac:picMkLst>
            <pc:docMk/>
            <pc:sldMk cId="2176408671" sldId="12192"/>
            <ac:picMk id="1038" creationId="{0B5BF964-086B-8924-02A5-843550C5FF8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47576C-FEEE-4A68-AE9F-01D492AE8A47}"/>
              </a:ext>
            </a:extLst>
          </p:cNvPr>
          <p:cNvSpPr>
            <a:spLocks noGrp="1"/>
          </p:cNvSpPr>
          <p:nvPr>
            <p:ph type="hdr" sz="quarter"/>
          </p:nvPr>
        </p:nvSpPr>
        <p:spPr>
          <a:xfrm>
            <a:off x="1" y="0"/>
            <a:ext cx="3170552" cy="4819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4AD040-15B6-420E-86FF-E8A2B7191218}"/>
              </a:ext>
            </a:extLst>
          </p:cNvPr>
          <p:cNvSpPr>
            <a:spLocks noGrp="1"/>
          </p:cNvSpPr>
          <p:nvPr>
            <p:ph type="dt" sz="quarter" idx="1"/>
          </p:nvPr>
        </p:nvSpPr>
        <p:spPr>
          <a:xfrm>
            <a:off x="4142924" y="0"/>
            <a:ext cx="3170551" cy="481991"/>
          </a:xfrm>
          <a:prstGeom prst="rect">
            <a:avLst/>
          </a:prstGeom>
        </p:spPr>
        <p:txBody>
          <a:bodyPr vert="horz" lIns="91440" tIns="45720" rIns="91440" bIns="45720" rtlCol="0"/>
          <a:lstStyle>
            <a:lvl1pPr algn="r">
              <a:defRPr sz="1200"/>
            </a:lvl1pPr>
          </a:lstStyle>
          <a:p>
            <a:fld id="{B72F2235-D482-4465-985E-2F4B6E8A839C}" type="datetimeFigureOut">
              <a:rPr lang="en-US" smtClean="0"/>
              <a:t>6/7/2022</a:t>
            </a:fld>
            <a:endParaRPr lang="en-US"/>
          </a:p>
        </p:txBody>
      </p:sp>
      <p:sp>
        <p:nvSpPr>
          <p:cNvPr id="4" name="Footer Placeholder 3">
            <a:extLst>
              <a:ext uri="{FF2B5EF4-FFF2-40B4-BE49-F238E27FC236}">
                <a16:creationId xmlns:a16="http://schemas.microsoft.com/office/drawing/2014/main" id="{C504C416-B655-4BF2-A3FB-76541D387133}"/>
              </a:ext>
            </a:extLst>
          </p:cNvPr>
          <p:cNvSpPr>
            <a:spLocks noGrp="1"/>
          </p:cNvSpPr>
          <p:nvPr>
            <p:ph type="ftr" sz="quarter" idx="2"/>
          </p:nvPr>
        </p:nvSpPr>
        <p:spPr>
          <a:xfrm>
            <a:off x="1" y="9119209"/>
            <a:ext cx="3170552" cy="48199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BDE986-DBB2-4756-83BA-D0E43DC48028}"/>
              </a:ext>
            </a:extLst>
          </p:cNvPr>
          <p:cNvSpPr>
            <a:spLocks noGrp="1"/>
          </p:cNvSpPr>
          <p:nvPr>
            <p:ph type="sldNum" sz="quarter" idx="3"/>
          </p:nvPr>
        </p:nvSpPr>
        <p:spPr>
          <a:xfrm>
            <a:off x="4142924" y="9119209"/>
            <a:ext cx="3170551" cy="481991"/>
          </a:xfrm>
          <a:prstGeom prst="rect">
            <a:avLst/>
          </a:prstGeom>
        </p:spPr>
        <p:txBody>
          <a:bodyPr vert="horz" lIns="91440" tIns="45720" rIns="91440" bIns="45720" rtlCol="0" anchor="b"/>
          <a:lstStyle>
            <a:lvl1pPr algn="r">
              <a:defRPr sz="1200"/>
            </a:lvl1pPr>
          </a:lstStyle>
          <a:p>
            <a:fld id="{F7D4459E-68C4-4E42-9CCA-ABAC355E3F2D}" type="slidenum">
              <a:rPr lang="en-US" smtClean="0"/>
              <a:t>‹#›</a:t>
            </a:fld>
            <a:endParaRPr lang="en-US"/>
          </a:p>
        </p:txBody>
      </p:sp>
    </p:spTree>
    <p:extLst>
      <p:ext uri="{BB962C8B-B14F-4D97-AF65-F5344CB8AC3E}">
        <p14:creationId xmlns:p14="http://schemas.microsoft.com/office/powerpoint/2010/main" val="1232685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1440" tIns="45720" rIns="91440" bIns="45720" rtlCol="0"/>
          <a:lstStyle>
            <a:lvl1pPr algn="r">
              <a:defRPr sz="1200"/>
            </a:lvl1pPr>
          </a:lstStyle>
          <a:p>
            <a:fld id="{145B36A5-8E12-4187-8FE3-CFFB573DDF2F}" type="datetimeFigureOut">
              <a:rPr lang="en-US" smtClean="0"/>
              <a:t>6/7/2022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1440" tIns="45720" rIns="91440" bIns="45720" rtlCol="0" anchor="b"/>
          <a:lstStyle>
            <a:lvl1pPr algn="r">
              <a:defRPr sz="1200"/>
            </a:lvl1pPr>
          </a:lstStyle>
          <a:p>
            <a:fld id="{54A320C3-4339-4174-BC8C-2351EBCAC6BF}" type="slidenum">
              <a:rPr lang="en-US" smtClean="0"/>
              <a:t>‹#›</a:t>
            </a:fld>
            <a:endParaRPr lang="en-US"/>
          </a:p>
        </p:txBody>
      </p:sp>
    </p:spTree>
    <p:extLst>
      <p:ext uri="{BB962C8B-B14F-4D97-AF65-F5344CB8AC3E}">
        <p14:creationId xmlns:p14="http://schemas.microsoft.com/office/powerpoint/2010/main" val="263786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oecdbetterlifeindex.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oecdbetterlifeindex.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https://www.worldbank.org/en/news/press-release/2020/12/09/world-bank-more-inclusive-and-better-investments-in-education-to-improve-learning-outcomes-in-Thailand</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https://www.worldbank.org/en/news/press-release/2020/12/09/world-bank-more-inclusive-and-better-investments-in-education-to-improve-learning-outcomes-in-Thailand</a:t>
            </a:r>
            <a:br>
              <a:rPr kumimoji="0" lang="en-US" sz="1200" i="0" u="none" strike="noStrike" kern="0" cap="none" spc="0" normalizeH="0" baseline="0" noProof="0" dirty="0">
                <a:ln>
                  <a:noFill/>
                </a:ln>
                <a:solidFill>
                  <a:srgbClr val="002060"/>
                </a:solidFill>
                <a:effectLst/>
                <a:uLnTx/>
                <a:uFillTx/>
                <a:ea typeface="+mn-ea"/>
                <a:cs typeface="+mn-cs"/>
              </a:rPr>
            </a:b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There are several drivers of Thailand 2018 </a:t>
            </a:r>
            <a:r>
              <a:rPr kumimoji="0" lang="en-US" sz="1200" i="0" u="none" strike="noStrike" kern="0" cap="none" spc="0" normalizeH="0" baseline="0" noProof="0" dirty="0" err="1">
                <a:ln>
                  <a:noFill/>
                </a:ln>
                <a:solidFill>
                  <a:srgbClr val="002060"/>
                </a:solidFill>
                <a:effectLst/>
                <a:uLnTx/>
                <a:uFillTx/>
                <a:ea typeface="+mn-ea"/>
                <a:cs typeface="+mn-cs"/>
              </a:rPr>
              <a:t>pisa</a:t>
            </a:r>
            <a:r>
              <a:rPr kumimoji="0" lang="en-US" sz="1200" i="0" u="none" strike="noStrike" kern="0" cap="none" spc="0" normalizeH="0" baseline="0" noProof="0" dirty="0">
                <a:ln>
                  <a:noFill/>
                </a:ln>
                <a:solidFill>
                  <a:srgbClr val="002060"/>
                </a:solidFill>
                <a:effectLst/>
                <a:uLnTx/>
                <a:uFillTx/>
                <a:ea typeface="+mn-ea"/>
                <a:cs typeface="+mn-cs"/>
              </a:rPr>
              <a:t> results</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1.</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2.</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3.</a:t>
            </a: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171450" indent="-171450">
              <a:buFont typeface="Wingdings" panose="05000000000000000000" pitchFamily="2" charset="2"/>
              <a:buChar char="§"/>
              <a:defRPr/>
            </a:pPr>
            <a:r>
              <a:rPr kumimoji="0" lang="en-US" sz="1200" i="0" u="none" strike="noStrike" kern="0" cap="none" spc="0" normalizeH="0" baseline="0" noProof="0" dirty="0">
                <a:ln>
                  <a:noFill/>
                </a:ln>
                <a:solidFill>
                  <a:srgbClr val="002060"/>
                </a:solidFill>
                <a:effectLst/>
                <a:uLnTx/>
                <a:uFillTx/>
                <a:ea typeface="+mn-ea"/>
                <a:cs typeface="+mn-cs"/>
              </a:rPr>
              <a:t>Thai government </a:t>
            </a:r>
            <a:r>
              <a:rPr kumimoji="0" lang="en-US" sz="1200" b="1" i="0" u="none" strike="noStrike" kern="0" cap="none" spc="0" normalizeH="0" baseline="0" noProof="0" dirty="0">
                <a:ln>
                  <a:noFill/>
                </a:ln>
                <a:solidFill>
                  <a:srgbClr val="002060"/>
                </a:solidFill>
                <a:effectLst/>
                <a:uLnTx/>
                <a:uFillTx/>
                <a:ea typeface="+mn-ea"/>
                <a:cs typeface="+mn-cs"/>
              </a:rPr>
              <a:t>gives less</a:t>
            </a:r>
            <a:r>
              <a:rPr kumimoji="0" lang="th-TH" sz="1200" b="1" i="0" u="none" strike="noStrike" kern="0" cap="none" spc="0" normalizeH="0" baseline="0" noProof="0" dirty="0">
                <a:ln>
                  <a:noFill/>
                </a:ln>
                <a:solidFill>
                  <a:srgbClr val="002060"/>
                </a:solidFill>
                <a:effectLst/>
                <a:uLnTx/>
                <a:uFillTx/>
                <a:ea typeface="+mn-ea"/>
                <a:cs typeface="+mn-cs"/>
              </a:rPr>
              <a:t> </a:t>
            </a:r>
            <a:r>
              <a:rPr kumimoji="0" lang="en-US" sz="1200" b="1" i="0" u="none" strike="noStrike" kern="0" cap="none" spc="0" normalizeH="0" baseline="0" noProof="0" dirty="0">
                <a:ln>
                  <a:noFill/>
                </a:ln>
                <a:solidFill>
                  <a:srgbClr val="002060"/>
                </a:solidFill>
                <a:effectLst/>
                <a:uLnTx/>
                <a:uFillTx/>
                <a:ea typeface="+mn-ea"/>
                <a:cs typeface="+mn-cs"/>
              </a:rPr>
              <a:t>funding and technology supports to rural schools</a:t>
            </a:r>
          </a:p>
          <a:p>
            <a:pPr marL="171450" indent="-171450">
              <a:buFont typeface="Wingdings" panose="05000000000000000000" pitchFamily="2" charset="2"/>
              <a:buChar char="§"/>
              <a:defRPr/>
            </a:pPr>
            <a:r>
              <a:rPr lang="en-US" sz="1200" dirty="0">
                <a:solidFill>
                  <a:srgbClr val="002060"/>
                </a:solidFill>
              </a:rPr>
              <a:t>The I</a:t>
            </a:r>
            <a:r>
              <a:rPr lang="en-US" sz="1200" i="0" u="none" strike="noStrike" dirty="0">
                <a:solidFill>
                  <a:srgbClr val="002060"/>
                </a:solidFill>
                <a:effectLst/>
              </a:rPr>
              <a:t>nternational</a:t>
            </a:r>
            <a:r>
              <a:rPr lang="en-US" sz="1200" i="0" dirty="0">
                <a:solidFill>
                  <a:srgbClr val="002060"/>
                </a:solidFill>
                <a:effectLst/>
              </a:rPr>
              <a:t> PISA scores </a:t>
            </a:r>
            <a:r>
              <a:rPr lang="en-US" sz="1200" i="0" u="none" strike="noStrike" dirty="0">
                <a:solidFill>
                  <a:srgbClr val="002060"/>
                </a:solidFill>
                <a:effectLst/>
              </a:rPr>
              <a:t>revealed</a:t>
            </a:r>
            <a:r>
              <a:rPr lang="en-US" sz="1200" i="0" dirty="0">
                <a:solidFill>
                  <a:srgbClr val="002060"/>
                </a:solidFill>
                <a:effectLst/>
              </a:rPr>
              <a:t> that there </a:t>
            </a:r>
            <a:r>
              <a:rPr lang="en-US" sz="1200" b="1" i="0" dirty="0">
                <a:solidFill>
                  <a:srgbClr val="002060"/>
                </a:solidFill>
                <a:effectLst/>
              </a:rPr>
              <a:t>were greater </a:t>
            </a:r>
            <a:r>
              <a:rPr lang="en-US" sz="1200" b="1" i="0" u="none" strike="noStrike" dirty="0">
                <a:solidFill>
                  <a:srgbClr val="002060"/>
                </a:solidFill>
                <a:effectLst/>
              </a:rPr>
              <a:t>improvements</a:t>
            </a:r>
            <a:r>
              <a:rPr lang="en-US" sz="1200" b="1" i="0" dirty="0">
                <a:solidFill>
                  <a:srgbClr val="002060"/>
                </a:solidFill>
                <a:effectLst/>
              </a:rPr>
              <a:t> </a:t>
            </a:r>
            <a:r>
              <a:rPr lang="en-US" sz="1200" i="0" dirty="0">
                <a:solidFill>
                  <a:srgbClr val="002060"/>
                </a:solidFill>
                <a:effectLst/>
              </a:rPr>
              <a:t>in scores among students </a:t>
            </a:r>
            <a:r>
              <a:rPr lang="en-US" sz="1200" b="1" i="0" dirty="0">
                <a:solidFill>
                  <a:srgbClr val="002060"/>
                </a:solidFill>
                <a:effectLst/>
              </a:rPr>
              <a:t>from schools in big cities </a:t>
            </a:r>
            <a:r>
              <a:rPr lang="en-US" sz="1200" i="0" dirty="0">
                <a:solidFill>
                  <a:srgbClr val="002060"/>
                </a:solidFill>
                <a:effectLst/>
              </a:rPr>
              <a:t>than those from small schools in small cities.</a:t>
            </a:r>
            <a:endParaRPr lang="th-TH" sz="1200" dirty="0">
              <a:solidFill>
                <a:srgbClr val="002060"/>
              </a:solidFill>
            </a:endParaRPr>
          </a:p>
          <a:p>
            <a:pPr marL="171450" indent="-171450">
              <a:buFont typeface="Wingdings" panose="05000000000000000000" pitchFamily="2" charset="2"/>
              <a:buChar char="§"/>
              <a:defRPr/>
            </a:pPr>
            <a:r>
              <a:rPr kumimoji="0" lang="en-US" sz="1200" i="0" u="none" strike="noStrike" kern="0" cap="none" spc="0" normalizeH="0" baseline="0" noProof="0" dirty="0">
                <a:ln>
                  <a:noFill/>
                </a:ln>
                <a:solidFill>
                  <a:srgbClr val="002060"/>
                </a:solidFill>
                <a:effectLst/>
                <a:uLnTx/>
                <a:uFillTx/>
                <a:ea typeface="+mn-ea"/>
                <a:cs typeface="+mn-cs"/>
              </a:rPr>
              <a:t>Individual teachers in rural school </a:t>
            </a:r>
            <a:r>
              <a:rPr kumimoji="0" lang="en-US" sz="1200" b="1" i="0" u="none" strike="noStrike" kern="0" cap="none" spc="0" normalizeH="0" baseline="0" noProof="0" dirty="0">
                <a:ln>
                  <a:noFill/>
                </a:ln>
                <a:solidFill>
                  <a:srgbClr val="002060"/>
                </a:solidFill>
                <a:effectLst/>
                <a:uLnTx/>
                <a:uFillTx/>
                <a:ea typeface="+mn-ea"/>
                <a:cs typeface="+mn-cs"/>
              </a:rPr>
              <a:t>often teach multiple grades and subjects</a:t>
            </a:r>
          </a:p>
          <a:p>
            <a:pPr marL="171450" indent="-171450">
              <a:buFont typeface="Wingdings" panose="05000000000000000000" pitchFamily="2" charset="2"/>
              <a:buChar char="§"/>
              <a:defRPr/>
            </a:pPr>
            <a:r>
              <a:rPr lang="en-US" sz="1200" kern="0" dirty="0">
                <a:solidFill>
                  <a:srgbClr val="002060"/>
                </a:solidFill>
              </a:rPr>
              <a:t>The Thai’s education system has been </a:t>
            </a:r>
            <a:r>
              <a:rPr lang="en-US" sz="1200" b="1" kern="0" dirty="0">
                <a:solidFill>
                  <a:srgbClr val="002060"/>
                </a:solidFill>
              </a:rPr>
              <a:t>using the same curriculum </a:t>
            </a:r>
            <a:r>
              <a:rPr lang="en-US" sz="1200" kern="0" dirty="0">
                <a:solidFill>
                  <a:srgbClr val="002060"/>
                </a:solidFill>
              </a:rPr>
              <a:t>since 2008</a:t>
            </a:r>
            <a:endParaRPr kumimoji="0" lang="en-US" sz="1200" i="0" u="none" strike="noStrike" kern="0" cap="none" spc="0" normalizeH="0" baseline="0" noProof="0" dirty="0">
              <a:ln>
                <a:noFill/>
              </a:ln>
              <a:solidFill>
                <a:srgbClr val="002060"/>
              </a:solidFill>
              <a:effectLst/>
              <a:uLnTx/>
              <a:uFillTx/>
              <a:ea typeface="+mn-ea"/>
              <a:cs typeface="+mn-cs"/>
            </a:endParaRPr>
          </a:p>
          <a:p>
            <a:endParaRPr lang="en-US" b="0" i="0" dirty="0">
              <a:solidFill>
                <a:srgbClr val="111111"/>
              </a:solidFill>
              <a:effectLst/>
              <a:latin typeface="Roboto"/>
            </a:endParaRPr>
          </a:p>
          <a:p>
            <a:r>
              <a:rPr lang="en-US" b="0" i="0" dirty="0">
                <a:solidFill>
                  <a:srgbClr val="111111"/>
                </a:solidFill>
                <a:effectLst/>
                <a:latin typeface="Roboto"/>
              </a:rPr>
              <a:t>OECD (</a:t>
            </a:r>
            <a:r>
              <a:rPr lang="en-US" b="0" i="0" dirty="0" err="1">
                <a:solidFill>
                  <a:srgbClr val="111111"/>
                </a:solidFill>
                <a:effectLst/>
                <a:latin typeface="Roboto"/>
              </a:rPr>
              <a:t>pisa</a:t>
            </a:r>
            <a:r>
              <a:rPr lang="en-US" b="0" i="0" dirty="0">
                <a:solidFill>
                  <a:srgbClr val="111111"/>
                </a:solidFill>
                <a:effectLst/>
                <a:latin typeface="Roboto"/>
              </a:rPr>
              <a:t> 2018) https://gpseducation.oecd.org/CountryProfile?primaryCountry=THA&amp;treshold=10&amp;topic=PI</a:t>
            </a:r>
          </a:p>
          <a:p>
            <a:endParaRPr lang="en-US" b="0" i="0" dirty="0">
              <a:solidFill>
                <a:srgbClr val="111111"/>
              </a:solidFill>
              <a:effectLst/>
              <a:latin typeface="Roboto"/>
            </a:endParaRPr>
          </a:p>
          <a:p>
            <a:r>
              <a:rPr lang="en-US" b="0" i="0" dirty="0">
                <a:solidFill>
                  <a:srgbClr val="111111"/>
                </a:solidFill>
                <a:effectLst/>
                <a:latin typeface="Roboto"/>
              </a:rPr>
              <a:t>Tertiary education refers to </a:t>
            </a:r>
            <a:r>
              <a:rPr lang="en-US" b="1" i="0" dirty="0">
                <a:solidFill>
                  <a:srgbClr val="111111"/>
                </a:solidFill>
                <a:effectLst/>
                <a:latin typeface="Roboto"/>
              </a:rPr>
              <a:t>any type of education pursued beyond the high school level</a:t>
            </a:r>
            <a:r>
              <a:rPr lang="en-US" b="0" i="0" dirty="0">
                <a:solidFill>
                  <a:srgbClr val="111111"/>
                </a:solidFill>
                <a:effectLst/>
                <a:latin typeface="Roboto"/>
              </a:rPr>
              <a:t>. </a:t>
            </a:r>
            <a:endParaRPr lang="en-US" dirty="0"/>
          </a:p>
          <a:p>
            <a:r>
              <a:rPr lang="en-US" dirty="0"/>
              <a:t>https://www.usnews.com/news/best-countries/best-education</a:t>
            </a:r>
          </a:p>
          <a:p>
            <a:r>
              <a:rPr lang="en-US" dirty="0"/>
              <a:t>https://ceoworld.biz/2020/05/10/ranked-worlds-best-countries-for-education-system-2020/</a:t>
            </a:r>
            <a:endParaRPr lang="th-TH" dirty="0"/>
          </a:p>
          <a:p>
            <a:r>
              <a:rPr lang="en-US" dirty="0"/>
              <a:t>https://theaseanpost.com/article/inequality-education</a:t>
            </a:r>
          </a:p>
          <a:p>
            <a:endParaRPr lang="en-US" dirty="0"/>
          </a:p>
          <a:p>
            <a:r>
              <a:rPr lang="en-US" b="0" i="0" dirty="0">
                <a:solidFill>
                  <a:srgbClr val="0B1E2D"/>
                </a:solidFill>
                <a:effectLst/>
                <a:latin typeface="Noto Sans Display"/>
              </a:rPr>
              <a:t>The </a:t>
            </a:r>
            <a:r>
              <a:rPr lang="en-US" b="0" i="0" dirty="0" err="1">
                <a:solidFill>
                  <a:srgbClr val="0B1E2D"/>
                </a:solidFill>
                <a:effectLst/>
                <a:latin typeface="Noto Sans Display"/>
              </a:rPr>
              <a:t>Organisation</a:t>
            </a:r>
            <a:r>
              <a:rPr lang="en-US" b="0" i="0" dirty="0">
                <a:solidFill>
                  <a:srgbClr val="0B1E2D"/>
                </a:solidFill>
                <a:effectLst/>
                <a:latin typeface="Noto Sans Display"/>
              </a:rPr>
              <a:t> for Economic Co-operation and Development (OECD) is an international </a:t>
            </a:r>
            <a:r>
              <a:rPr lang="en-US" b="0" i="0" dirty="0" err="1">
                <a:solidFill>
                  <a:srgbClr val="0B1E2D"/>
                </a:solidFill>
                <a:effectLst/>
                <a:latin typeface="Noto Sans Display"/>
              </a:rPr>
              <a:t>organisation</a:t>
            </a:r>
            <a:r>
              <a:rPr lang="en-US" b="0" i="0" dirty="0">
                <a:solidFill>
                  <a:srgbClr val="0B1E2D"/>
                </a:solidFill>
                <a:effectLst/>
                <a:latin typeface="Noto Sans Display"/>
              </a:rPr>
              <a:t> that works to build better policies for </a:t>
            </a:r>
            <a:r>
              <a:rPr lang="en-US" b="1" i="0" u="none" strike="noStrike" dirty="0">
                <a:effectLst/>
                <a:latin typeface="Noto Sans Display"/>
                <a:hlinkClick r:id="rId3"/>
              </a:rPr>
              <a:t>better lives</a:t>
            </a:r>
            <a:r>
              <a:rPr lang="en-US" b="0" i="0" dirty="0">
                <a:solidFill>
                  <a:srgbClr val="0B1E2D"/>
                </a:solidFill>
                <a:effectLst/>
                <a:latin typeface="Noto Sans Display"/>
              </a:rPr>
              <a:t>.</a:t>
            </a:r>
            <a:endParaRPr lang="en-US" dirty="0"/>
          </a:p>
          <a:p>
            <a:r>
              <a:rPr lang="en-US" b="0" i="0" dirty="0">
                <a:solidFill>
                  <a:srgbClr val="101010"/>
                </a:solidFill>
                <a:effectLst/>
                <a:latin typeface="charis_silregular"/>
              </a:rPr>
              <a:t>The 2012 </a:t>
            </a:r>
            <a:r>
              <a:rPr lang="en-US" b="1" i="0" u="none" strike="noStrike" dirty="0">
                <a:solidFill>
                  <a:srgbClr val="101010"/>
                </a:solidFill>
                <a:effectLst/>
                <a:latin typeface="charis_silregular"/>
              </a:rPr>
              <a:t>international</a:t>
            </a:r>
            <a:r>
              <a:rPr lang="en-US" b="0" i="0" dirty="0">
                <a:solidFill>
                  <a:srgbClr val="101010"/>
                </a:solidFill>
                <a:effectLst/>
                <a:latin typeface="charis_silregular"/>
              </a:rPr>
              <a:t> PISA scores </a:t>
            </a:r>
            <a:r>
              <a:rPr lang="en-US" b="1" i="0" u="none" strike="noStrike" dirty="0">
                <a:solidFill>
                  <a:srgbClr val="101010"/>
                </a:solidFill>
                <a:effectLst/>
                <a:latin typeface="charis_silregular"/>
              </a:rPr>
              <a:t>revealed</a:t>
            </a:r>
            <a:r>
              <a:rPr lang="en-US" b="0" i="0" dirty="0">
                <a:solidFill>
                  <a:srgbClr val="101010"/>
                </a:solidFill>
                <a:effectLst/>
                <a:latin typeface="charis_silregular"/>
              </a:rPr>
              <a:t> that there were greater </a:t>
            </a:r>
            <a:r>
              <a:rPr lang="en-US" b="1" i="0" u="none" strike="noStrike" dirty="0">
                <a:solidFill>
                  <a:srgbClr val="101010"/>
                </a:solidFill>
                <a:effectLst/>
                <a:latin typeface="charis_silregular"/>
              </a:rPr>
              <a:t>improvements</a:t>
            </a:r>
            <a:r>
              <a:rPr lang="en-US" b="0" i="0" dirty="0">
                <a:solidFill>
                  <a:srgbClr val="101010"/>
                </a:solidFill>
                <a:effectLst/>
                <a:latin typeface="charis_silregular"/>
              </a:rPr>
              <a:t> in scores among students from schools in big cities than those from small schools in small cities.</a:t>
            </a:r>
            <a:endParaRPr lang="th-TH" dirty="0"/>
          </a:p>
          <a:p>
            <a:endParaRPr lang="th-TH" dirty="0"/>
          </a:p>
          <a:p>
            <a:pPr algn="l"/>
            <a:r>
              <a:rPr lang="en-US" b="0" i="0" dirty="0">
                <a:solidFill>
                  <a:srgbClr val="000000"/>
                </a:solidFill>
                <a:effectLst/>
                <a:latin typeface="nytfranklin-light"/>
              </a:rPr>
              <a:t>Going by the </a:t>
            </a:r>
            <a:r>
              <a:rPr lang="en-US" b="0" i="0" dirty="0" err="1">
                <a:solidFill>
                  <a:srgbClr val="000000"/>
                </a:solidFill>
                <a:effectLst/>
                <a:latin typeface="nytfranklin-light"/>
              </a:rPr>
              <a:t>Programme</a:t>
            </a:r>
            <a:r>
              <a:rPr lang="en-US" b="0" i="0" dirty="0">
                <a:solidFill>
                  <a:srgbClr val="000000"/>
                </a:solidFill>
                <a:effectLst/>
                <a:latin typeface="nytfranklin-light"/>
              </a:rPr>
              <a:t> for International Student Assessment (PISA) scores for the last three surveys (2009, 2012 and 2015), Thailand’s education system has been struggling. In 2009, its overall ranking was 50th out of 65 countries, in 2012, Thailand was ranked 50th again out of 65 countries, and in 2015, it ranked 54th out of 70 countries.</a:t>
            </a:r>
          </a:p>
          <a:p>
            <a:pPr algn="l"/>
            <a:r>
              <a:rPr lang="en-US" b="0" i="0" dirty="0">
                <a:solidFill>
                  <a:srgbClr val="000000"/>
                </a:solidFill>
                <a:effectLst/>
                <a:latin typeface="nytfranklin-light"/>
              </a:rPr>
              <a:t>The World Economic Forum’s (WEF) Global Competitiveness Index 2017-2018, did not have anything different to say about the country’s education system either. For Higher Education and Training, Thailand was placed 57th out of 137 countries. Brunei was 67th, Cambodia was 124th, Indonesia was 64th, Lao PDR was 105th, Malaysia was 45th, Myanmar was 108th, Philippines was 55th, Singapore was first and Vietnam was 84th.</a:t>
            </a:r>
          </a:p>
          <a:p>
            <a:pPr algn="l"/>
            <a:endParaRPr lang="en-US" b="0" i="0" dirty="0">
              <a:solidFill>
                <a:srgbClr val="000000"/>
              </a:solidFill>
              <a:effectLst/>
              <a:latin typeface="nytfranklin-light"/>
            </a:endParaRPr>
          </a:p>
          <a:p>
            <a:pPr algn="l"/>
            <a:endParaRPr lang="en-US" b="0" i="0" dirty="0">
              <a:solidFill>
                <a:srgbClr val="000000"/>
              </a:solidFill>
              <a:effectLst/>
              <a:latin typeface="nytfranklin-light"/>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4A320C3-4339-4174-BC8C-2351EBCAC6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4592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https://www.worldbank.org/en/news/press-release/2020/12/09/world-bank-more-inclusive-and-better-investments-in-education-to-improve-learning-outcomes-in-Thailand</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https://www.worldbank.org/en/news/press-release/2020/12/09/world-bank-more-inclusive-and-better-investments-in-education-to-improve-learning-outcomes-in-Thailand</a:t>
            </a:r>
            <a:br>
              <a:rPr kumimoji="0" lang="en-US" sz="1200" i="0" u="none" strike="noStrike" kern="0" cap="none" spc="0" normalizeH="0" baseline="0" noProof="0" dirty="0">
                <a:ln>
                  <a:noFill/>
                </a:ln>
                <a:solidFill>
                  <a:srgbClr val="002060"/>
                </a:solidFill>
                <a:effectLst/>
                <a:uLnTx/>
                <a:uFillTx/>
                <a:ea typeface="+mn-ea"/>
                <a:cs typeface="+mn-cs"/>
              </a:rPr>
            </a:b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There are several drivers of Thailand 2018 </a:t>
            </a:r>
            <a:r>
              <a:rPr kumimoji="0" lang="en-US" sz="1200" i="0" u="none" strike="noStrike" kern="0" cap="none" spc="0" normalizeH="0" baseline="0" noProof="0" dirty="0" err="1">
                <a:ln>
                  <a:noFill/>
                </a:ln>
                <a:solidFill>
                  <a:srgbClr val="002060"/>
                </a:solidFill>
                <a:effectLst/>
                <a:uLnTx/>
                <a:uFillTx/>
                <a:ea typeface="+mn-ea"/>
                <a:cs typeface="+mn-cs"/>
              </a:rPr>
              <a:t>pisa</a:t>
            </a:r>
            <a:r>
              <a:rPr kumimoji="0" lang="en-US" sz="1200" i="0" u="none" strike="noStrike" kern="0" cap="none" spc="0" normalizeH="0" baseline="0" noProof="0" dirty="0">
                <a:ln>
                  <a:noFill/>
                </a:ln>
                <a:solidFill>
                  <a:srgbClr val="002060"/>
                </a:solidFill>
                <a:effectLst/>
                <a:uLnTx/>
                <a:uFillTx/>
                <a:ea typeface="+mn-ea"/>
                <a:cs typeface="+mn-cs"/>
              </a:rPr>
              <a:t> results</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1.</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2.</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3.</a:t>
            </a: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171450" indent="-171450">
              <a:buFont typeface="Wingdings" panose="05000000000000000000" pitchFamily="2" charset="2"/>
              <a:buChar char="§"/>
              <a:defRPr/>
            </a:pPr>
            <a:r>
              <a:rPr kumimoji="0" lang="en-US" sz="1200" i="0" u="none" strike="noStrike" kern="0" cap="none" spc="0" normalizeH="0" baseline="0" noProof="0" dirty="0">
                <a:ln>
                  <a:noFill/>
                </a:ln>
                <a:solidFill>
                  <a:srgbClr val="002060"/>
                </a:solidFill>
                <a:effectLst/>
                <a:uLnTx/>
                <a:uFillTx/>
                <a:ea typeface="+mn-ea"/>
                <a:cs typeface="+mn-cs"/>
              </a:rPr>
              <a:t>Thai government </a:t>
            </a:r>
            <a:r>
              <a:rPr kumimoji="0" lang="en-US" sz="1200" b="1" i="0" u="none" strike="noStrike" kern="0" cap="none" spc="0" normalizeH="0" baseline="0" noProof="0" dirty="0">
                <a:ln>
                  <a:noFill/>
                </a:ln>
                <a:solidFill>
                  <a:srgbClr val="002060"/>
                </a:solidFill>
                <a:effectLst/>
                <a:uLnTx/>
                <a:uFillTx/>
                <a:ea typeface="+mn-ea"/>
                <a:cs typeface="+mn-cs"/>
              </a:rPr>
              <a:t>gives less</a:t>
            </a:r>
            <a:r>
              <a:rPr kumimoji="0" lang="th-TH" sz="1200" b="1" i="0" u="none" strike="noStrike" kern="0" cap="none" spc="0" normalizeH="0" baseline="0" noProof="0" dirty="0">
                <a:ln>
                  <a:noFill/>
                </a:ln>
                <a:solidFill>
                  <a:srgbClr val="002060"/>
                </a:solidFill>
                <a:effectLst/>
                <a:uLnTx/>
                <a:uFillTx/>
                <a:ea typeface="+mn-ea"/>
                <a:cs typeface="+mn-cs"/>
              </a:rPr>
              <a:t> </a:t>
            </a:r>
            <a:r>
              <a:rPr kumimoji="0" lang="en-US" sz="1200" b="1" i="0" u="none" strike="noStrike" kern="0" cap="none" spc="0" normalizeH="0" baseline="0" noProof="0" dirty="0">
                <a:ln>
                  <a:noFill/>
                </a:ln>
                <a:solidFill>
                  <a:srgbClr val="002060"/>
                </a:solidFill>
                <a:effectLst/>
                <a:uLnTx/>
                <a:uFillTx/>
                <a:ea typeface="+mn-ea"/>
                <a:cs typeface="+mn-cs"/>
              </a:rPr>
              <a:t>funding and technology supports to rural schools</a:t>
            </a:r>
          </a:p>
          <a:p>
            <a:pPr marL="171450" indent="-171450">
              <a:buFont typeface="Wingdings" panose="05000000000000000000" pitchFamily="2" charset="2"/>
              <a:buChar char="§"/>
              <a:defRPr/>
            </a:pPr>
            <a:r>
              <a:rPr lang="en-US" sz="1200" dirty="0">
                <a:solidFill>
                  <a:srgbClr val="002060"/>
                </a:solidFill>
              </a:rPr>
              <a:t>The I</a:t>
            </a:r>
            <a:r>
              <a:rPr lang="en-US" sz="1200" i="0" u="none" strike="noStrike" dirty="0">
                <a:solidFill>
                  <a:srgbClr val="002060"/>
                </a:solidFill>
                <a:effectLst/>
              </a:rPr>
              <a:t>nternational</a:t>
            </a:r>
            <a:r>
              <a:rPr lang="en-US" sz="1200" i="0" dirty="0">
                <a:solidFill>
                  <a:srgbClr val="002060"/>
                </a:solidFill>
                <a:effectLst/>
              </a:rPr>
              <a:t> PISA scores </a:t>
            </a:r>
            <a:r>
              <a:rPr lang="en-US" sz="1200" i="0" u="none" strike="noStrike" dirty="0">
                <a:solidFill>
                  <a:srgbClr val="002060"/>
                </a:solidFill>
                <a:effectLst/>
              </a:rPr>
              <a:t>revealed</a:t>
            </a:r>
            <a:r>
              <a:rPr lang="en-US" sz="1200" i="0" dirty="0">
                <a:solidFill>
                  <a:srgbClr val="002060"/>
                </a:solidFill>
                <a:effectLst/>
              </a:rPr>
              <a:t> that there </a:t>
            </a:r>
            <a:r>
              <a:rPr lang="en-US" sz="1200" b="1" i="0" dirty="0">
                <a:solidFill>
                  <a:srgbClr val="002060"/>
                </a:solidFill>
                <a:effectLst/>
              </a:rPr>
              <a:t>were greater </a:t>
            </a:r>
            <a:r>
              <a:rPr lang="en-US" sz="1200" b="1" i="0" u="none" strike="noStrike" dirty="0">
                <a:solidFill>
                  <a:srgbClr val="002060"/>
                </a:solidFill>
                <a:effectLst/>
              </a:rPr>
              <a:t>improvements</a:t>
            </a:r>
            <a:r>
              <a:rPr lang="en-US" sz="1200" b="1" i="0" dirty="0">
                <a:solidFill>
                  <a:srgbClr val="002060"/>
                </a:solidFill>
                <a:effectLst/>
              </a:rPr>
              <a:t> </a:t>
            </a:r>
            <a:r>
              <a:rPr lang="en-US" sz="1200" i="0" dirty="0">
                <a:solidFill>
                  <a:srgbClr val="002060"/>
                </a:solidFill>
                <a:effectLst/>
              </a:rPr>
              <a:t>in scores among students </a:t>
            </a:r>
            <a:r>
              <a:rPr lang="en-US" sz="1200" b="1" i="0" dirty="0">
                <a:solidFill>
                  <a:srgbClr val="002060"/>
                </a:solidFill>
                <a:effectLst/>
              </a:rPr>
              <a:t>from schools in big cities </a:t>
            </a:r>
            <a:r>
              <a:rPr lang="en-US" sz="1200" i="0" dirty="0">
                <a:solidFill>
                  <a:srgbClr val="002060"/>
                </a:solidFill>
                <a:effectLst/>
              </a:rPr>
              <a:t>than those from small schools in small cities.</a:t>
            </a:r>
            <a:endParaRPr lang="th-TH" sz="1200" dirty="0">
              <a:solidFill>
                <a:srgbClr val="002060"/>
              </a:solidFill>
            </a:endParaRPr>
          </a:p>
          <a:p>
            <a:pPr marL="171450" indent="-171450">
              <a:buFont typeface="Wingdings" panose="05000000000000000000" pitchFamily="2" charset="2"/>
              <a:buChar char="§"/>
              <a:defRPr/>
            </a:pPr>
            <a:r>
              <a:rPr kumimoji="0" lang="en-US" sz="1200" i="0" u="none" strike="noStrike" kern="0" cap="none" spc="0" normalizeH="0" baseline="0" noProof="0" dirty="0">
                <a:ln>
                  <a:noFill/>
                </a:ln>
                <a:solidFill>
                  <a:srgbClr val="002060"/>
                </a:solidFill>
                <a:effectLst/>
                <a:uLnTx/>
                <a:uFillTx/>
                <a:ea typeface="+mn-ea"/>
                <a:cs typeface="+mn-cs"/>
              </a:rPr>
              <a:t>Individual teachers in rural school </a:t>
            </a:r>
            <a:r>
              <a:rPr kumimoji="0" lang="en-US" sz="1200" b="1" i="0" u="none" strike="noStrike" kern="0" cap="none" spc="0" normalizeH="0" baseline="0" noProof="0" dirty="0">
                <a:ln>
                  <a:noFill/>
                </a:ln>
                <a:solidFill>
                  <a:srgbClr val="002060"/>
                </a:solidFill>
                <a:effectLst/>
                <a:uLnTx/>
                <a:uFillTx/>
                <a:ea typeface="+mn-ea"/>
                <a:cs typeface="+mn-cs"/>
              </a:rPr>
              <a:t>often teach multiple grades and subjects</a:t>
            </a:r>
          </a:p>
          <a:p>
            <a:pPr marL="171450" indent="-171450">
              <a:buFont typeface="Wingdings" panose="05000000000000000000" pitchFamily="2" charset="2"/>
              <a:buChar char="§"/>
              <a:defRPr/>
            </a:pPr>
            <a:r>
              <a:rPr lang="en-US" sz="1200" kern="0" dirty="0">
                <a:solidFill>
                  <a:srgbClr val="002060"/>
                </a:solidFill>
              </a:rPr>
              <a:t>The Thai’s education system has been </a:t>
            </a:r>
            <a:r>
              <a:rPr lang="en-US" sz="1200" b="1" kern="0" dirty="0">
                <a:solidFill>
                  <a:srgbClr val="002060"/>
                </a:solidFill>
              </a:rPr>
              <a:t>using the same curriculum </a:t>
            </a:r>
            <a:r>
              <a:rPr lang="en-US" sz="1200" kern="0" dirty="0">
                <a:solidFill>
                  <a:srgbClr val="002060"/>
                </a:solidFill>
              </a:rPr>
              <a:t>since 2008</a:t>
            </a:r>
            <a:endParaRPr kumimoji="0" lang="en-US" sz="1200" i="0" u="none" strike="noStrike" kern="0" cap="none" spc="0" normalizeH="0" baseline="0" noProof="0" dirty="0">
              <a:ln>
                <a:noFill/>
              </a:ln>
              <a:solidFill>
                <a:srgbClr val="002060"/>
              </a:solidFill>
              <a:effectLst/>
              <a:uLnTx/>
              <a:uFillTx/>
              <a:ea typeface="+mn-ea"/>
              <a:cs typeface="+mn-cs"/>
            </a:endParaRPr>
          </a:p>
          <a:p>
            <a:endParaRPr lang="en-US" b="0" i="0" dirty="0">
              <a:solidFill>
                <a:srgbClr val="111111"/>
              </a:solidFill>
              <a:effectLst/>
              <a:latin typeface="Roboto"/>
            </a:endParaRPr>
          </a:p>
          <a:p>
            <a:r>
              <a:rPr lang="en-US" b="0" i="0" dirty="0">
                <a:solidFill>
                  <a:srgbClr val="111111"/>
                </a:solidFill>
                <a:effectLst/>
                <a:latin typeface="Roboto"/>
              </a:rPr>
              <a:t>OECD (</a:t>
            </a:r>
            <a:r>
              <a:rPr lang="en-US" b="0" i="0" dirty="0" err="1">
                <a:solidFill>
                  <a:srgbClr val="111111"/>
                </a:solidFill>
                <a:effectLst/>
                <a:latin typeface="Roboto"/>
              </a:rPr>
              <a:t>pisa</a:t>
            </a:r>
            <a:r>
              <a:rPr lang="en-US" b="0" i="0" dirty="0">
                <a:solidFill>
                  <a:srgbClr val="111111"/>
                </a:solidFill>
                <a:effectLst/>
                <a:latin typeface="Roboto"/>
              </a:rPr>
              <a:t> 2018) https://gpseducation.oecd.org/CountryProfile?primaryCountry=THA&amp;treshold=10&amp;topic=PI</a:t>
            </a:r>
          </a:p>
          <a:p>
            <a:endParaRPr lang="en-US" b="0" i="0" dirty="0">
              <a:solidFill>
                <a:srgbClr val="111111"/>
              </a:solidFill>
              <a:effectLst/>
              <a:latin typeface="Roboto"/>
            </a:endParaRPr>
          </a:p>
          <a:p>
            <a:r>
              <a:rPr lang="en-US" b="0" i="0" dirty="0">
                <a:solidFill>
                  <a:srgbClr val="111111"/>
                </a:solidFill>
                <a:effectLst/>
                <a:latin typeface="Roboto"/>
              </a:rPr>
              <a:t>Tertiary education refers to </a:t>
            </a:r>
            <a:r>
              <a:rPr lang="en-US" b="1" i="0" dirty="0">
                <a:solidFill>
                  <a:srgbClr val="111111"/>
                </a:solidFill>
                <a:effectLst/>
                <a:latin typeface="Roboto"/>
              </a:rPr>
              <a:t>any type of education pursued beyond the high school level</a:t>
            </a:r>
            <a:r>
              <a:rPr lang="en-US" b="0" i="0" dirty="0">
                <a:solidFill>
                  <a:srgbClr val="111111"/>
                </a:solidFill>
                <a:effectLst/>
                <a:latin typeface="Roboto"/>
              </a:rPr>
              <a:t>. </a:t>
            </a:r>
            <a:endParaRPr lang="en-US" dirty="0"/>
          </a:p>
          <a:p>
            <a:r>
              <a:rPr lang="en-US" dirty="0"/>
              <a:t>https://www.usnews.com/news/best-countries/best-education</a:t>
            </a:r>
          </a:p>
          <a:p>
            <a:r>
              <a:rPr lang="en-US" dirty="0"/>
              <a:t>https://ceoworld.biz/2020/05/10/ranked-worlds-best-countries-for-education-system-2020/</a:t>
            </a:r>
            <a:endParaRPr lang="th-TH" dirty="0"/>
          </a:p>
          <a:p>
            <a:r>
              <a:rPr lang="en-US" dirty="0"/>
              <a:t>https://theaseanpost.com/article/inequality-education</a:t>
            </a:r>
          </a:p>
          <a:p>
            <a:endParaRPr lang="en-US" dirty="0"/>
          </a:p>
          <a:p>
            <a:r>
              <a:rPr lang="en-US" b="0" i="0" dirty="0">
                <a:solidFill>
                  <a:srgbClr val="0B1E2D"/>
                </a:solidFill>
                <a:effectLst/>
                <a:latin typeface="Noto Sans Display"/>
              </a:rPr>
              <a:t>The </a:t>
            </a:r>
            <a:r>
              <a:rPr lang="en-US" b="0" i="0" dirty="0" err="1">
                <a:solidFill>
                  <a:srgbClr val="0B1E2D"/>
                </a:solidFill>
                <a:effectLst/>
                <a:latin typeface="Noto Sans Display"/>
              </a:rPr>
              <a:t>Organisation</a:t>
            </a:r>
            <a:r>
              <a:rPr lang="en-US" b="0" i="0" dirty="0">
                <a:solidFill>
                  <a:srgbClr val="0B1E2D"/>
                </a:solidFill>
                <a:effectLst/>
                <a:latin typeface="Noto Sans Display"/>
              </a:rPr>
              <a:t> for Economic Co-operation and Development (OECD) is an international </a:t>
            </a:r>
            <a:r>
              <a:rPr lang="en-US" b="0" i="0" dirty="0" err="1">
                <a:solidFill>
                  <a:srgbClr val="0B1E2D"/>
                </a:solidFill>
                <a:effectLst/>
                <a:latin typeface="Noto Sans Display"/>
              </a:rPr>
              <a:t>organisation</a:t>
            </a:r>
            <a:r>
              <a:rPr lang="en-US" b="0" i="0" dirty="0">
                <a:solidFill>
                  <a:srgbClr val="0B1E2D"/>
                </a:solidFill>
                <a:effectLst/>
                <a:latin typeface="Noto Sans Display"/>
              </a:rPr>
              <a:t> that works to build better policies for </a:t>
            </a:r>
            <a:r>
              <a:rPr lang="en-US" b="1" i="0" u="none" strike="noStrike" dirty="0">
                <a:effectLst/>
                <a:latin typeface="Noto Sans Display"/>
                <a:hlinkClick r:id="rId3"/>
              </a:rPr>
              <a:t>better lives</a:t>
            </a:r>
            <a:r>
              <a:rPr lang="en-US" b="0" i="0" dirty="0">
                <a:solidFill>
                  <a:srgbClr val="0B1E2D"/>
                </a:solidFill>
                <a:effectLst/>
                <a:latin typeface="Noto Sans Display"/>
              </a:rPr>
              <a:t>.</a:t>
            </a:r>
            <a:endParaRPr lang="en-US" dirty="0"/>
          </a:p>
          <a:p>
            <a:r>
              <a:rPr lang="en-US" b="0" i="0" dirty="0">
                <a:solidFill>
                  <a:srgbClr val="101010"/>
                </a:solidFill>
                <a:effectLst/>
                <a:latin typeface="charis_silregular"/>
              </a:rPr>
              <a:t>The 2012 </a:t>
            </a:r>
            <a:r>
              <a:rPr lang="en-US" b="1" i="0" u="none" strike="noStrike" dirty="0">
                <a:solidFill>
                  <a:srgbClr val="101010"/>
                </a:solidFill>
                <a:effectLst/>
                <a:latin typeface="charis_silregular"/>
              </a:rPr>
              <a:t>international</a:t>
            </a:r>
            <a:r>
              <a:rPr lang="en-US" b="0" i="0" dirty="0">
                <a:solidFill>
                  <a:srgbClr val="101010"/>
                </a:solidFill>
                <a:effectLst/>
                <a:latin typeface="charis_silregular"/>
              </a:rPr>
              <a:t> PISA scores </a:t>
            </a:r>
            <a:r>
              <a:rPr lang="en-US" b="1" i="0" u="none" strike="noStrike" dirty="0">
                <a:solidFill>
                  <a:srgbClr val="101010"/>
                </a:solidFill>
                <a:effectLst/>
                <a:latin typeface="charis_silregular"/>
              </a:rPr>
              <a:t>revealed</a:t>
            </a:r>
            <a:r>
              <a:rPr lang="en-US" b="0" i="0" dirty="0">
                <a:solidFill>
                  <a:srgbClr val="101010"/>
                </a:solidFill>
                <a:effectLst/>
                <a:latin typeface="charis_silregular"/>
              </a:rPr>
              <a:t> that there were greater </a:t>
            </a:r>
            <a:r>
              <a:rPr lang="en-US" b="1" i="0" u="none" strike="noStrike" dirty="0">
                <a:solidFill>
                  <a:srgbClr val="101010"/>
                </a:solidFill>
                <a:effectLst/>
                <a:latin typeface="charis_silregular"/>
              </a:rPr>
              <a:t>improvements</a:t>
            </a:r>
            <a:r>
              <a:rPr lang="en-US" b="0" i="0" dirty="0">
                <a:solidFill>
                  <a:srgbClr val="101010"/>
                </a:solidFill>
                <a:effectLst/>
                <a:latin typeface="charis_silregular"/>
              </a:rPr>
              <a:t> in scores among students from schools in big cities than those from small schools in small cities.</a:t>
            </a:r>
            <a:endParaRPr lang="th-TH" dirty="0"/>
          </a:p>
          <a:p>
            <a:endParaRPr lang="th-TH" dirty="0"/>
          </a:p>
          <a:p>
            <a:pPr algn="l"/>
            <a:r>
              <a:rPr lang="en-US" b="0" i="0" dirty="0">
                <a:solidFill>
                  <a:srgbClr val="000000"/>
                </a:solidFill>
                <a:effectLst/>
                <a:latin typeface="nytfranklin-light"/>
              </a:rPr>
              <a:t>Going by the </a:t>
            </a:r>
            <a:r>
              <a:rPr lang="en-US" b="0" i="0" dirty="0" err="1">
                <a:solidFill>
                  <a:srgbClr val="000000"/>
                </a:solidFill>
                <a:effectLst/>
                <a:latin typeface="nytfranklin-light"/>
              </a:rPr>
              <a:t>Programme</a:t>
            </a:r>
            <a:r>
              <a:rPr lang="en-US" b="0" i="0" dirty="0">
                <a:solidFill>
                  <a:srgbClr val="000000"/>
                </a:solidFill>
                <a:effectLst/>
                <a:latin typeface="nytfranklin-light"/>
              </a:rPr>
              <a:t> for International Student Assessment (PISA) scores for the last three surveys (2009, 2012 and 2015), Thailand’s education system has been struggling. In 2009, its overall ranking was 50th out of 65 countries, in 2012, Thailand was ranked 50th again out of 65 countries, and in 2015, it ranked 54th out of 70 countries.</a:t>
            </a:r>
          </a:p>
          <a:p>
            <a:pPr algn="l"/>
            <a:r>
              <a:rPr lang="en-US" b="0" i="0" dirty="0">
                <a:solidFill>
                  <a:srgbClr val="000000"/>
                </a:solidFill>
                <a:effectLst/>
                <a:latin typeface="nytfranklin-light"/>
              </a:rPr>
              <a:t>The World Economic Forum’s (WEF) Global Competitiveness Index 2017-2018, did not have anything different to say about the country’s education system either. For Higher Education and Training, Thailand was placed 57th out of 137 countries. Brunei was 67th, Cambodia was 124th, Indonesia was 64th, Lao PDR was 105th, Malaysia was 45th, Myanmar was 108th, Philippines was 55th, Singapore was first and Vietnam was 84th.</a:t>
            </a:r>
          </a:p>
          <a:p>
            <a:pPr algn="l"/>
            <a:endParaRPr lang="en-US" b="0" i="0" dirty="0">
              <a:solidFill>
                <a:srgbClr val="000000"/>
              </a:solidFill>
              <a:effectLst/>
              <a:latin typeface="nytfranklin-light"/>
            </a:endParaRPr>
          </a:p>
          <a:p>
            <a:pPr algn="l"/>
            <a:endParaRPr lang="en-US" b="0" i="0" dirty="0">
              <a:solidFill>
                <a:srgbClr val="000000"/>
              </a:solidFill>
              <a:effectLst/>
              <a:latin typeface="nytfranklin-light"/>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4A320C3-4339-4174-BC8C-2351EBCAC6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52630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88C1C-9E0C-491A-BAC5-B94D0FB7A90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2021 TIME Consulting Co., Ltd., Strictly Confidential </a:t>
            </a:r>
            <a:endParaRPr lang="en-US" sz="900">
              <a:solidFill>
                <a:schemeClr val="bg1">
                  <a:lumMod val="65000"/>
                </a:schemeClr>
              </a:solidFill>
              <a:latin typeface="+mn-lt"/>
            </a:endParaRPr>
          </a:p>
        </p:txBody>
      </p:sp>
      <p:pic>
        <p:nvPicPr>
          <p:cNvPr id="4" name="Graphic 3">
            <a:extLst>
              <a:ext uri="{FF2B5EF4-FFF2-40B4-BE49-F238E27FC236}">
                <a16:creationId xmlns:a16="http://schemas.microsoft.com/office/drawing/2014/main" id="{1687597E-C079-4AF7-84E2-ADE384EC16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5" name="Picture 4">
            <a:extLst>
              <a:ext uri="{FF2B5EF4-FFF2-40B4-BE49-F238E27FC236}">
                <a16:creationId xmlns:a16="http://schemas.microsoft.com/office/drawing/2014/main" id="{E50C8ED4-6E89-42EC-8F8E-062A182D7D02}"/>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6136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Box 3">
            <a:extLst>
              <a:ext uri="{FF2B5EF4-FFF2-40B4-BE49-F238E27FC236}">
                <a16:creationId xmlns:a16="http://schemas.microsoft.com/office/drawing/2014/main" id="{B69B62BF-E5DD-4793-A4DC-C372287709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5" name="Graphic 4">
            <a:extLst>
              <a:ext uri="{FF2B5EF4-FFF2-40B4-BE49-F238E27FC236}">
                <a16:creationId xmlns:a16="http://schemas.microsoft.com/office/drawing/2014/main" id="{E911E209-3454-4577-A831-4CB87039FF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77064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F49AFFC-8ACE-40E5-974D-D9A4E91F2AB0}"/>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2075CABF-C5F6-4957-9691-76D89BF1884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819893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DD7FE6D5-315A-453A-9418-DC2502628851}"/>
              </a:ext>
            </a:extLst>
          </p:cNvPr>
          <p:cNvSpPr>
            <a:spLocks noGrp="1"/>
          </p:cNvSpPr>
          <p:nvPr>
            <p:ph type="pic" sz="quarter" idx="41" hasCustomPrompt="1"/>
          </p:nvPr>
        </p:nvSpPr>
        <p:spPr>
          <a:xfrm>
            <a:off x="5339723"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a:t>Place Your Picture Here</a:t>
            </a:r>
            <a:endParaRPr lang="ko-KR" altLang="en-US"/>
          </a:p>
        </p:txBody>
      </p:sp>
    </p:spTree>
    <p:extLst>
      <p:ext uri="{BB962C8B-B14F-4D97-AF65-F5344CB8AC3E}">
        <p14:creationId xmlns:p14="http://schemas.microsoft.com/office/powerpoint/2010/main" val="22287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898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DEE9D87-F212-47CA-8A8C-D26D16E2C92B}"/>
              </a:ext>
            </a:extLst>
          </p:cNvPr>
          <p:cNvSpPr>
            <a:spLocks noGrp="1"/>
          </p:cNvSpPr>
          <p:nvPr>
            <p:ph type="pic" idx="14" hasCustomPrompt="1"/>
          </p:nvPr>
        </p:nvSpPr>
        <p:spPr>
          <a:xfrm>
            <a:off x="6936000" y="0"/>
            <a:ext cx="525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Send To Back</a:t>
            </a:r>
            <a:endParaRPr lang="ko-KR" altLang="en-US"/>
          </a:p>
        </p:txBody>
      </p:sp>
      <p:sp>
        <p:nvSpPr>
          <p:cNvPr id="3" name="Picture Placeholder 2">
            <a:extLst>
              <a:ext uri="{FF2B5EF4-FFF2-40B4-BE49-F238E27FC236}">
                <a16:creationId xmlns:a16="http://schemas.microsoft.com/office/drawing/2014/main" id="{47EB8A2F-B113-423E-8438-046095768671}"/>
              </a:ext>
            </a:extLst>
          </p:cNvPr>
          <p:cNvSpPr>
            <a:spLocks noGrp="1"/>
          </p:cNvSpPr>
          <p:nvPr>
            <p:ph type="pic" idx="15" hasCustomPrompt="1"/>
          </p:nvPr>
        </p:nvSpPr>
        <p:spPr>
          <a:xfrm>
            <a:off x="-1" y="2043000"/>
            <a:ext cx="5255999" cy="277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73904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2AF107-4134-4BBE-8F2E-793F5AD877FA}"/>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6" name="Rectangle 5">
            <a:extLst>
              <a:ext uri="{FF2B5EF4-FFF2-40B4-BE49-F238E27FC236}">
                <a16:creationId xmlns:a16="http://schemas.microsoft.com/office/drawing/2014/main" id="{F18F1AA8-40B0-4909-8D47-7C88E2E18C09}"/>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36554B45-1B74-463A-ABC4-471C359524EF}"/>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2022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F2CEE50A-31BF-4507-9EB8-12A90B5897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F95E24D3-8FF2-4545-BCA4-827FD2FF762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50343334"/>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Picture Placeholder 2">
            <a:extLst>
              <a:ext uri="{FF2B5EF4-FFF2-40B4-BE49-F238E27FC236}">
                <a16:creationId xmlns:a16="http://schemas.microsoft.com/office/drawing/2014/main" id="{921F38CA-67C4-420E-B1DB-2FFE640E548A}"/>
              </a:ext>
            </a:extLst>
          </p:cNvPr>
          <p:cNvSpPr>
            <a:spLocks noGrp="1"/>
          </p:cNvSpPr>
          <p:nvPr>
            <p:ph type="pic" sz="quarter" idx="12"/>
          </p:nvPr>
        </p:nvSpPr>
        <p:spPr>
          <a:xfrm>
            <a:off x="955675" y="3972992"/>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2" name="Picture Placeholder 2">
            <a:extLst>
              <a:ext uri="{FF2B5EF4-FFF2-40B4-BE49-F238E27FC236}">
                <a16:creationId xmlns:a16="http://schemas.microsoft.com/office/drawing/2014/main" id="{9C041C2E-0254-4B0E-BE6B-368CA2FFA518}"/>
              </a:ext>
            </a:extLst>
          </p:cNvPr>
          <p:cNvSpPr>
            <a:spLocks noGrp="1"/>
          </p:cNvSpPr>
          <p:nvPr>
            <p:ph type="pic" sz="quarter" idx="13"/>
          </p:nvPr>
        </p:nvSpPr>
        <p:spPr>
          <a:xfrm>
            <a:off x="3742093" y="3932405"/>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3" name="Title 1">
            <a:extLst>
              <a:ext uri="{FF2B5EF4-FFF2-40B4-BE49-F238E27FC236}">
                <a16:creationId xmlns:a16="http://schemas.microsoft.com/office/drawing/2014/main" id="{FF03A268-0036-4EC7-BD42-5B7A8BB10038}"/>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4" name="Rectangle 13">
            <a:extLst>
              <a:ext uri="{FF2B5EF4-FFF2-40B4-BE49-F238E27FC236}">
                <a16:creationId xmlns:a16="http://schemas.microsoft.com/office/drawing/2014/main" id="{30B3F4FB-FADE-4AAC-B262-CC5658D50697}"/>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1" name="TextBox 10">
            <a:extLst>
              <a:ext uri="{FF2B5EF4-FFF2-40B4-BE49-F238E27FC236}">
                <a16:creationId xmlns:a16="http://schemas.microsoft.com/office/drawing/2014/main" id="{63092040-4E68-421D-81D0-056AA853BDC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15" name="Graphic 14">
            <a:extLst>
              <a:ext uri="{FF2B5EF4-FFF2-40B4-BE49-F238E27FC236}">
                <a16:creationId xmlns:a16="http://schemas.microsoft.com/office/drawing/2014/main" id="{09C4E683-BCAC-4E6A-8CD7-08C78691BA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16" name="Picture 15">
            <a:extLst>
              <a:ext uri="{FF2B5EF4-FFF2-40B4-BE49-F238E27FC236}">
                <a16:creationId xmlns:a16="http://schemas.microsoft.com/office/drawing/2014/main" id="{292212A3-CD67-4F47-9BF8-00481ED0777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2509383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Title 1">
            <a:extLst>
              <a:ext uri="{FF2B5EF4-FFF2-40B4-BE49-F238E27FC236}">
                <a16:creationId xmlns:a16="http://schemas.microsoft.com/office/drawing/2014/main" id="{DAA390AB-D434-4876-A675-E9E76C712DD6}"/>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2" name="Rectangle 11">
            <a:extLst>
              <a:ext uri="{FF2B5EF4-FFF2-40B4-BE49-F238E27FC236}">
                <a16:creationId xmlns:a16="http://schemas.microsoft.com/office/drawing/2014/main" id="{A372598B-7B4C-41DA-9AEB-82AD1CF09311}"/>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2FE8A609-647D-43AC-B225-B8BDE2A6032B}"/>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D4A02211-CAC8-4455-9B56-58DE292663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C49157D8-82E9-4CF6-A141-9A8E5ABA411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77168205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577360-2D13-409E-801C-F56928BE44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ABF331FF-67EF-42B4-80F6-FE6CFADAE7D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AC69873B-F057-4A37-A138-A90CBF5130C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1642256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Box 3">
            <a:extLst>
              <a:ext uri="{FF2B5EF4-FFF2-40B4-BE49-F238E27FC236}">
                <a16:creationId xmlns:a16="http://schemas.microsoft.com/office/drawing/2014/main" id="{090F3D74-D91B-450B-AA7B-6314B0D71EB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5" name="Graphic 4">
            <a:extLst>
              <a:ext uri="{FF2B5EF4-FFF2-40B4-BE49-F238E27FC236}">
                <a16:creationId xmlns:a16="http://schemas.microsoft.com/office/drawing/2014/main" id="{355F4D02-83B3-4CF1-8C10-512AEE43EA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32110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50903B-D42D-4D22-A958-C1CD2AD939E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70F5F562-BA8F-4BB6-8EE1-7951C77A0E3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008102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E94941-E063-4542-9CAF-3B53DB138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5E03315D-830E-4BB8-8B52-815465322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Slide Number Placeholder 3">
            <a:extLst>
              <a:ext uri="{FF2B5EF4-FFF2-40B4-BE49-F238E27FC236}">
                <a16:creationId xmlns:a16="http://schemas.microsoft.com/office/drawing/2014/main" id="{DE7DC81F-4ED3-4B9D-A0CB-B2EB876FB8D3}"/>
              </a:ext>
            </a:extLst>
          </p:cNvPr>
          <p:cNvSpPr txBox="1">
            <a:spLocks/>
          </p:cNvSpPr>
          <p:nvPr userDrawn="1"/>
        </p:nvSpPr>
        <p:spPr>
          <a:xfrm>
            <a:off x="5643209" y="6470506"/>
            <a:ext cx="900685" cy="1909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a:latin typeface="Arial" panose="020B0604020202020204" pitchFamily="34" charset="0"/>
                <a:cs typeface="Arial" panose="020B0604020202020204" pitchFamily="34" charset="0"/>
              </a:rPr>
              <a:t>– </a:t>
            </a:r>
            <a:fld id="{0BE42143-7310-4A8F-A2D9-68016CEE3D5A}" type="slidenum">
              <a:rPr lang="de-DE" sz="1000" smtClean="0">
                <a:latin typeface="Arial" panose="020B0604020202020204" pitchFamily="34" charset="0"/>
                <a:cs typeface="Arial" panose="020B0604020202020204" pitchFamily="34" charset="0"/>
              </a:rPr>
              <a:pPr algn="ctr"/>
              <a:t>‹#›</a:t>
            </a:fld>
            <a:r>
              <a:rPr lang="de-DE" sz="100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40275921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7" r:id="rId8"/>
    <p:sldLayoutId id="2147483728" r:id="rId9"/>
    <p:sldLayoutId id="2147483730" r:id="rId10"/>
    <p:sldLayoutId id="2147483731" r:id="rId11"/>
    <p:sldLayoutId id="2147483732" r:id="rId12"/>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4008">
          <p15:clr>
            <a:srgbClr val="F26B43"/>
          </p15:clr>
        </p15:guide>
        <p15:guide id="4" orient="horz" pos="696">
          <p15:clr>
            <a:srgbClr val="F26B43"/>
          </p15:clr>
        </p15:guide>
        <p15:guide id="5" pos="234">
          <p15:clr>
            <a:srgbClr val="F26B43"/>
          </p15:clr>
        </p15:guide>
        <p15:guide id="6" pos="744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2F0055-BA25-4387-AD12-938A7EAD4271}"/>
              </a:ext>
            </a:extLst>
          </p:cNvPr>
          <p:cNvSpPr>
            <a:spLocks noGrp="1"/>
          </p:cNvSpPr>
          <p:nvPr>
            <p:ph type="title"/>
          </p:nvPr>
        </p:nvSpPr>
        <p:spPr/>
        <p:txBody>
          <a:bodyPr>
            <a:normAutofit/>
          </a:bodyPr>
          <a:lstStyle/>
          <a:p>
            <a:r>
              <a:rPr lang="en-US" dirty="0"/>
              <a:t>Current status of education in Thailand towards global ranking is still under OECD average score in reading, mathematics, and science.</a:t>
            </a:r>
          </a:p>
        </p:txBody>
      </p:sp>
      <p:sp>
        <p:nvSpPr>
          <p:cNvPr id="48" name="TextBox 47">
            <a:extLst>
              <a:ext uri="{FF2B5EF4-FFF2-40B4-BE49-F238E27FC236}">
                <a16:creationId xmlns:a16="http://schemas.microsoft.com/office/drawing/2014/main" id="{D1E2557B-25F8-4EBE-BC3A-2B52D7F2CF6A}"/>
              </a:ext>
            </a:extLst>
          </p:cNvPr>
          <p:cNvSpPr txBox="1"/>
          <p:nvPr/>
        </p:nvSpPr>
        <p:spPr>
          <a:xfrm>
            <a:off x="6280264" y="546623"/>
            <a:ext cx="3818944"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F3492"/>
                </a:solidFill>
                <a:effectLst/>
                <a:uLnTx/>
                <a:uFillTx/>
                <a:latin typeface="Arial" panose="020B0604020202020204"/>
                <a:ea typeface="+mn-ea"/>
                <a:cs typeface="+mn-cs"/>
              </a:rPr>
              <a:t>https://thestandard.co/pisa-2018-2/</a:t>
            </a:r>
          </a:p>
        </p:txBody>
      </p:sp>
      <p:sp>
        <p:nvSpPr>
          <p:cNvPr id="62" name="Rectangle 61">
            <a:extLst>
              <a:ext uri="{FF2B5EF4-FFF2-40B4-BE49-F238E27FC236}">
                <a16:creationId xmlns:a16="http://schemas.microsoft.com/office/drawing/2014/main" id="{2BF75AF4-E651-4118-A29C-74F67C1F0755}"/>
              </a:ext>
            </a:extLst>
          </p:cNvPr>
          <p:cNvSpPr/>
          <p:nvPr/>
        </p:nvSpPr>
        <p:spPr>
          <a:xfrm>
            <a:off x="632537" y="2524609"/>
            <a:ext cx="8154189" cy="588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2"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F3492"/>
                </a:solidFill>
                <a:effectLst/>
                <a:uLnTx/>
                <a:uFillTx/>
                <a:latin typeface="Arial" panose="020B0604020202020204" pitchFamily="34" charset="0"/>
                <a:ea typeface="+mn-ea"/>
                <a:cs typeface="Arial" panose="020B0604020202020204" pitchFamily="34" charset="0"/>
              </a:rPr>
              <a:t>https://www.nationthailand.com/edandtech/30399366</a:t>
            </a:r>
          </a:p>
        </p:txBody>
      </p:sp>
      <p:pic>
        <p:nvPicPr>
          <p:cNvPr id="16" name="Picture 15">
            <a:extLst>
              <a:ext uri="{FF2B5EF4-FFF2-40B4-BE49-F238E27FC236}">
                <a16:creationId xmlns:a16="http://schemas.microsoft.com/office/drawing/2014/main" id="{729C76A6-0A5A-430F-997A-6B032997AB35}"/>
              </a:ext>
            </a:extLst>
          </p:cNvPr>
          <p:cNvPicPr>
            <a:picLocks noChangeAspect="1"/>
          </p:cNvPicPr>
          <p:nvPr/>
        </p:nvPicPr>
        <p:blipFill>
          <a:blip r:embed="rId3"/>
          <a:stretch>
            <a:fillRect/>
          </a:stretch>
        </p:blipFill>
        <p:spPr>
          <a:xfrm>
            <a:off x="899704" y="3141662"/>
            <a:ext cx="5380560" cy="3029759"/>
          </a:xfrm>
          <a:prstGeom prst="rect">
            <a:avLst/>
          </a:prstGeom>
        </p:spPr>
      </p:pic>
      <p:sp>
        <p:nvSpPr>
          <p:cNvPr id="104" name="TextBox 103">
            <a:extLst>
              <a:ext uri="{FF2B5EF4-FFF2-40B4-BE49-F238E27FC236}">
                <a16:creationId xmlns:a16="http://schemas.microsoft.com/office/drawing/2014/main" id="{A37800D9-0605-4118-A6A8-B6588D95D263}"/>
              </a:ext>
            </a:extLst>
          </p:cNvPr>
          <p:cNvSpPr txBox="1"/>
          <p:nvPr/>
        </p:nvSpPr>
        <p:spPr>
          <a:xfrm>
            <a:off x="1114797" y="6362700"/>
            <a:ext cx="291836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000000">
                    <a:lumMod val="50000"/>
                    <a:lumOff val="50000"/>
                  </a:srgbClr>
                </a:solidFill>
                <a:effectLst/>
                <a:uLnTx/>
                <a:uFillTx/>
                <a:latin typeface="Arial" panose="020B0604020202020204"/>
                <a:ea typeface="+mn-ea"/>
                <a:cs typeface="+mn-cs"/>
              </a:rPr>
              <a:t>Source: Pisa Score Report 2018</a:t>
            </a:r>
          </a:p>
        </p:txBody>
      </p:sp>
      <p:pic>
        <p:nvPicPr>
          <p:cNvPr id="45" name="Picture 44">
            <a:extLst>
              <a:ext uri="{FF2B5EF4-FFF2-40B4-BE49-F238E27FC236}">
                <a16:creationId xmlns:a16="http://schemas.microsoft.com/office/drawing/2014/main" id="{2731B4D5-2024-4127-9AB6-C041E3BD4FBA}"/>
              </a:ext>
            </a:extLst>
          </p:cNvPr>
          <p:cNvPicPr>
            <a:picLocks noChangeAspect="1"/>
          </p:cNvPicPr>
          <p:nvPr/>
        </p:nvPicPr>
        <p:blipFill rotWithShape="1">
          <a:blip r:embed="rId4">
            <a:extLst>
              <a:ext uri="{28A0092B-C50C-407E-A947-70E740481C1C}">
                <a14:useLocalDpi xmlns:a14="http://schemas.microsoft.com/office/drawing/2010/main" val="0"/>
              </a:ext>
            </a:extLst>
          </a:blip>
          <a:srcRect l="8815" t="11227" r="60032" b="47508"/>
          <a:stretch/>
        </p:blipFill>
        <p:spPr>
          <a:xfrm>
            <a:off x="4173163" y="2540590"/>
            <a:ext cx="6255080" cy="3344315"/>
          </a:xfrm>
          <a:prstGeom prst="rect">
            <a:avLst/>
          </a:prstGeom>
        </p:spPr>
      </p:pic>
      <p:pic>
        <p:nvPicPr>
          <p:cNvPr id="1026" name="Picture 2">
            <a:extLst>
              <a:ext uri="{FF2B5EF4-FFF2-40B4-BE49-F238E27FC236}">
                <a16:creationId xmlns:a16="http://schemas.microsoft.com/office/drawing/2014/main" id="{19AFC218-3DC3-4E70-9389-E57FDD9497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1160" y="482730"/>
            <a:ext cx="4346859" cy="70648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727E9C5-B7C4-98EF-F872-320EB813C9E3}"/>
              </a:ext>
            </a:extLst>
          </p:cNvPr>
          <p:cNvSpPr txBox="1"/>
          <p:nvPr/>
        </p:nvSpPr>
        <p:spPr>
          <a:xfrm>
            <a:off x="463387" y="1505412"/>
            <a:ext cx="11289998" cy="830997"/>
          </a:xfrm>
          <a:prstGeom prst="rect">
            <a:avLst/>
          </a:prstGeom>
          <a:noFill/>
        </p:spPr>
        <p:txBody>
          <a:bodyPr wrap="square" rtlCol="0">
            <a:spAutoFit/>
          </a:bodyPr>
          <a:lstStyle/>
          <a:p>
            <a:r>
              <a:rPr lang="th-TH" sz="2400" b="1" u="sng" dirty="0">
                <a:cs typeface="+mj-cs"/>
              </a:rPr>
              <a:t>คำสั่ง </a:t>
            </a:r>
            <a:r>
              <a:rPr lang="en-US" sz="2400" b="1" dirty="0">
                <a:cs typeface="+mj-cs"/>
              </a:rPr>
              <a:t>: </a:t>
            </a:r>
            <a:r>
              <a:rPr lang="th-TH" sz="2400" dirty="0">
                <a:cs typeface="+mj-cs"/>
              </a:rPr>
              <a:t>ให้ศึกษาข้อมูลที่ได้เตรียมไว้ให้ข้างต้น โดยวิเคราะห์ข้อมูลและศึกษา จากนั้นดีไซด์ เนื้อหาให้เหมาะสมกับ </a:t>
            </a:r>
            <a:r>
              <a:rPr lang="en-US" sz="2400" dirty="0">
                <a:cs typeface="+mj-cs"/>
              </a:rPr>
              <a:t>Key Massage </a:t>
            </a:r>
            <a:r>
              <a:rPr lang="th-TH" sz="2400" dirty="0">
                <a:cs typeface="+mj-cs"/>
              </a:rPr>
              <a:t>ที่ให้ไว้ข้างต้น การวิเคราะห์ข้อมูลที่ดีจำเป็นต้นอ่านเนื้อหาให้เข้าใจและสรุปออกมาได้ใน </a:t>
            </a:r>
            <a:r>
              <a:rPr lang="en-US" sz="2400" dirty="0">
                <a:cs typeface="+mj-cs"/>
              </a:rPr>
              <a:t>1 </a:t>
            </a:r>
            <a:r>
              <a:rPr lang="th-TH" sz="2400" dirty="0">
                <a:cs typeface="+mj-cs"/>
              </a:rPr>
              <a:t>หน้าค่ะ</a:t>
            </a:r>
            <a:endParaRPr lang="en-US" sz="2400" dirty="0">
              <a:cs typeface="+mj-cs"/>
            </a:endParaRPr>
          </a:p>
        </p:txBody>
      </p:sp>
      <p:pic>
        <p:nvPicPr>
          <p:cNvPr id="11" name="Picture 10">
            <a:extLst>
              <a:ext uri="{FF2B5EF4-FFF2-40B4-BE49-F238E27FC236}">
                <a16:creationId xmlns:a16="http://schemas.microsoft.com/office/drawing/2014/main" id="{C11DBB5D-A0D7-8801-8CB7-BB1D0F5FB0D0}"/>
              </a:ext>
            </a:extLst>
          </p:cNvPr>
          <p:cNvPicPr>
            <a:picLocks noChangeAspect="1"/>
          </p:cNvPicPr>
          <p:nvPr/>
        </p:nvPicPr>
        <p:blipFill>
          <a:blip r:embed="rId6"/>
          <a:stretch>
            <a:fillRect/>
          </a:stretch>
        </p:blipFill>
        <p:spPr>
          <a:xfrm>
            <a:off x="-3761147" y="2051326"/>
            <a:ext cx="5603307" cy="3288748"/>
          </a:xfrm>
          <a:prstGeom prst="rect">
            <a:avLst/>
          </a:prstGeom>
        </p:spPr>
      </p:pic>
    </p:spTree>
    <p:extLst>
      <p:ext uri="{BB962C8B-B14F-4D97-AF65-F5344CB8AC3E}">
        <p14:creationId xmlns:p14="http://schemas.microsoft.com/office/powerpoint/2010/main" val="429330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Rounded Corners 44">
            <a:extLst>
              <a:ext uri="{FF2B5EF4-FFF2-40B4-BE49-F238E27FC236}">
                <a16:creationId xmlns:a16="http://schemas.microsoft.com/office/drawing/2014/main" id="{A392B4AA-2C6A-9B2E-BBDB-1CDD740BE459}"/>
              </a:ext>
            </a:extLst>
          </p:cNvPr>
          <p:cNvSpPr/>
          <p:nvPr/>
        </p:nvSpPr>
        <p:spPr>
          <a:xfrm>
            <a:off x="249677" y="5088695"/>
            <a:ext cx="3328150" cy="410405"/>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a:extLst>
              <a:ext uri="{FF2B5EF4-FFF2-40B4-BE49-F238E27FC236}">
                <a16:creationId xmlns:a16="http://schemas.microsoft.com/office/drawing/2014/main" id="{B647741C-D56A-ED95-564C-C2A6C89840F5}"/>
              </a:ext>
            </a:extLst>
          </p:cNvPr>
          <p:cNvSpPr/>
          <p:nvPr/>
        </p:nvSpPr>
        <p:spPr>
          <a:xfrm rot="10800000">
            <a:off x="3599842" y="3780076"/>
            <a:ext cx="8220683" cy="3198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30335031-E2A9-1A15-AB74-2448C4D2C6BE}"/>
              </a:ext>
            </a:extLst>
          </p:cNvPr>
          <p:cNvSpPr/>
          <p:nvPr/>
        </p:nvSpPr>
        <p:spPr>
          <a:xfrm rot="5400000">
            <a:off x="2279833" y="2443646"/>
            <a:ext cx="2630144" cy="4021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CF22141-A687-E23B-AD28-8DF993800A52}"/>
              </a:ext>
            </a:extLst>
          </p:cNvPr>
          <p:cNvSpPr/>
          <p:nvPr/>
        </p:nvSpPr>
        <p:spPr>
          <a:xfrm>
            <a:off x="3599842" y="4032930"/>
            <a:ext cx="8232166" cy="23043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C2F0055-BA25-4387-AD12-938A7EAD4271}"/>
              </a:ext>
            </a:extLst>
          </p:cNvPr>
          <p:cNvSpPr>
            <a:spLocks noGrp="1"/>
          </p:cNvSpPr>
          <p:nvPr>
            <p:ph type="title"/>
          </p:nvPr>
        </p:nvSpPr>
        <p:spPr>
          <a:xfrm>
            <a:off x="272536" y="28099"/>
            <a:ext cx="11658600" cy="782752"/>
          </a:xfrm>
        </p:spPr>
        <p:txBody>
          <a:bodyPr>
            <a:normAutofit/>
          </a:bodyPr>
          <a:lstStyle/>
          <a:p>
            <a:r>
              <a:rPr lang="en-US" dirty="0"/>
              <a:t>Current status of education in Thailand towards global ranking is still under OECD average score in reading, mathematics, and science.</a:t>
            </a:r>
          </a:p>
        </p:txBody>
      </p:sp>
      <p:sp>
        <p:nvSpPr>
          <p:cNvPr id="2" name="Rectangle 1">
            <a:extLst>
              <a:ext uri="{FF2B5EF4-FFF2-40B4-BE49-F238E27FC236}">
                <a16:creationId xmlns:a16="http://schemas.microsoft.com/office/drawing/2014/main" id="{9E853AD4-487E-41E3-D821-363A00C5A868}"/>
              </a:ext>
            </a:extLst>
          </p:cNvPr>
          <p:cNvSpPr/>
          <p:nvPr/>
        </p:nvSpPr>
        <p:spPr>
          <a:xfrm>
            <a:off x="371476" y="1289833"/>
            <a:ext cx="3013996" cy="5047467"/>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F80A92E-634E-61D5-A2C7-FEDC1D43E114}"/>
              </a:ext>
            </a:extLst>
          </p:cNvPr>
          <p:cNvSpPr txBox="1"/>
          <p:nvPr/>
        </p:nvSpPr>
        <p:spPr>
          <a:xfrm>
            <a:off x="3813353" y="4622705"/>
            <a:ext cx="8094924" cy="646331"/>
          </a:xfrm>
          <a:prstGeom prst="rect">
            <a:avLst/>
          </a:prstGeom>
          <a:noFill/>
        </p:spPr>
        <p:txBody>
          <a:bodyPr wrap="square">
            <a:spAutoFit/>
          </a:bodyPr>
          <a:lstStyle/>
          <a:p>
            <a:pPr marL="285750" indent="-285750">
              <a:buFont typeface="Wingdings" panose="05000000000000000000" pitchFamily="2" charset="2"/>
              <a:buChar char="Ø"/>
            </a:pPr>
            <a:r>
              <a:rPr lang="en-US" dirty="0"/>
              <a:t>Ensure that all classrooms are adequately adequate qualified staff</a:t>
            </a:r>
            <a:r>
              <a:rPr lang="th-TH" dirty="0"/>
              <a:t> </a:t>
            </a:r>
            <a:r>
              <a:rPr lang="en-US" dirty="0"/>
              <a:t>and teacher.</a:t>
            </a:r>
          </a:p>
        </p:txBody>
      </p:sp>
      <p:sp>
        <p:nvSpPr>
          <p:cNvPr id="8" name="TextBox 7">
            <a:extLst>
              <a:ext uri="{FF2B5EF4-FFF2-40B4-BE49-F238E27FC236}">
                <a16:creationId xmlns:a16="http://schemas.microsoft.com/office/drawing/2014/main" id="{1913E2BC-5AAA-9937-B0AF-7E357A1E15A9}"/>
              </a:ext>
            </a:extLst>
          </p:cNvPr>
          <p:cNvSpPr txBox="1"/>
          <p:nvPr/>
        </p:nvSpPr>
        <p:spPr>
          <a:xfrm>
            <a:off x="5426200" y="4152585"/>
            <a:ext cx="4893437" cy="369332"/>
          </a:xfrm>
          <a:prstGeom prst="rect">
            <a:avLst/>
          </a:prstGeom>
          <a:noFill/>
        </p:spPr>
        <p:txBody>
          <a:bodyPr wrap="square" rtlCol="0">
            <a:spAutoFit/>
          </a:bodyPr>
          <a:lstStyle/>
          <a:p>
            <a:pPr algn="ctr"/>
            <a:r>
              <a:rPr lang="en-US" b="1" u="sng" dirty="0"/>
              <a:t>Ways to improve learning outcomes</a:t>
            </a:r>
          </a:p>
        </p:txBody>
      </p:sp>
      <p:sp>
        <p:nvSpPr>
          <p:cNvPr id="22" name="TextBox 21">
            <a:extLst>
              <a:ext uri="{FF2B5EF4-FFF2-40B4-BE49-F238E27FC236}">
                <a16:creationId xmlns:a16="http://schemas.microsoft.com/office/drawing/2014/main" id="{CDA98239-9E62-9DA8-3EED-CBE09806F0BB}"/>
              </a:ext>
            </a:extLst>
          </p:cNvPr>
          <p:cNvSpPr txBox="1"/>
          <p:nvPr/>
        </p:nvSpPr>
        <p:spPr>
          <a:xfrm>
            <a:off x="630503" y="1797319"/>
            <a:ext cx="2623575" cy="2585323"/>
          </a:xfrm>
          <a:prstGeom prst="rect">
            <a:avLst/>
          </a:prstGeom>
          <a:noFill/>
        </p:spPr>
        <p:txBody>
          <a:bodyPr wrap="square" rtlCol="0">
            <a:spAutoFit/>
          </a:bodyPr>
          <a:lstStyle/>
          <a:p>
            <a:r>
              <a:rPr lang="en-US" dirty="0"/>
              <a:t>1	China</a:t>
            </a:r>
          </a:p>
          <a:p>
            <a:endParaRPr lang="en-US" dirty="0"/>
          </a:p>
          <a:p>
            <a:r>
              <a:rPr lang="en-US" dirty="0"/>
              <a:t>2	Singapore	</a:t>
            </a:r>
          </a:p>
          <a:p>
            <a:r>
              <a:rPr lang="en-US" dirty="0"/>
              <a:t>	</a:t>
            </a:r>
          </a:p>
          <a:p>
            <a:r>
              <a:rPr lang="en-US" dirty="0"/>
              <a:t>3	Macao</a:t>
            </a:r>
          </a:p>
          <a:p>
            <a:endParaRPr lang="en-US" dirty="0"/>
          </a:p>
          <a:p>
            <a:r>
              <a:rPr lang="en-US" dirty="0"/>
              <a:t>4	Hong Kong</a:t>
            </a:r>
          </a:p>
          <a:p>
            <a:endParaRPr lang="en-US" dirty="0"/>
          </a:p>
          <a:p>
            <a:r>
              <a:rPr lang="en-US" dirty="0"/>
              <a:t>5	Estonia</a:t>
            </a:r>
          </a:p>
        </p:txBody>
      </p:sp>
      <p:sp>
        <p:nvSpPr>
          <p:cNvPr id="44" name="Rectangle 43">
            <a:extLst>
              <a:ext uri="{FF2B5EF4-FFF2-40B4-BE49-F238E27FC236}">
                <a16:creationId xmlns:a16="http://schemas.microsoft.com/office/drawing/2014/main" id="{44F3AA6E-94F5-078E-1DFE-435D50D036D2}"/>
              </a:ext>
            </a:extLst>
          </p:cNvPr>
          <p:cNvSpPr/>
          <p:nvPr/>
        </p:nvSpPr>
        <p:spPr>
          <a:xfrm>
            <a:off x="382006" y="1287808"/>
            <a:ext cx="3004049" cy="3327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Rank PISA 2018</a:t>
            </a:r>
          </a:p>
        </p:txBody>
      </p:sp>
      <p:sp>
        <p:nvSpPr>
          <p:cNvPr id="49" name="TextBox 48">
            <a:extLst>
              <a:ext uri="{FF2B5EF4-FFF2-40B4-BE49-F238E27FC236}">
                <a16:creationId xmlns:a16="http://schemas.microsoft.com/office/drawing/2014/main" id="{43713397-A4DB-60F6-4EB7-82498DABA9DD}"/>
              </a:ext>
            </a:extLst>
          </p:cNvPr>
          <p:cNvSpPr txBox="1"/>
          <p:nvPr/>
        </p:nvSpPr>
        <p:spPr>
          <a:xfrm>
            <a:off x="630502" y="5116618"/>
            <a:ext cx="3294611" cy="923330"/>
          </a:xfrm>
          <a:prstGeom prst="rect">
            <a:avLst/>
          </a:prstGeom>
          <a:noFill/>
        </p:spPr>
        <p:txBody>
          <a:bodyPr wrap="square" rtlCol="0">
            <a:spAutoFit/>
          </a:bodyPr>
          <a:lstStyle/>
          <a:p>
            <a:r>
              <a:rPr lang="en-US" dirty="0"/>
              <a:t>66	Thailand</a:t>
            </a:r>
          </a:p>
          <a:p>
            <a:endParaRPr lang="en-US" dirty="0"/>
          </a:p>
          <a:p>
            <a:r>
              <a:rPr lang="en-US" dirty="0"/>
              <a:t>77	</a:t>
            </a:r>
            <a:r>
              <a:rPr lang="en-US" b="0" i="0" dirty="0">
                <a:solidFill>
                  <a:srgbClr val="202124"/>
                </a:solidFill>
                <a:effectLst/>
                <a:latin typeface="arial" panose="020B0604020202020204" pitchFamily="34" charset="0"/>
              </a:rPr>
              <a:t>Philippines</a:t>
            </a:r>
            <a:r>
              <a:rPr lang="en-US" dirty="0"/>
              <a:t> </a:t>
            </a:r>
          </a:p>
        </p:txBody>
      </p:sp>
      <p:sp>
        <p:nvSpPr>
          <p:cNvPr id="51" name="Rectangle 50">
            <a:extLst>
              <a:ext uri="{FF2B5EF4-FFF2-40B4-BE49-F238E27FC236}">
                <a16:creationId xmlns:a16="http://schemas.microsoft.com/office/drawing/2014/main" id="{B3C671F5-C463-4221-1011-1B58A2D36E89}"/>
              </a:ext>
            </a:extLst>
          </p:cNvPr>
          <p:cNvSpPr/>
          <p:nvPr/>
        </p:nvSpPr>
        <p:spPr>
          <a:xfrm>
            <a:off x="440814" y="4467003"/>
            <a:ext cx="2857840" cy="3777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
              </a:rPr>
              <a:t>Avg. Score OECD		488</a:t>
            </a:r>
          </a:p>
        </p:txBody>
      </p:sp>
      <p:sp>
        <p:nvSpPr>
          <p:cNvPr id="54" name="Rectangle 53">
            <a:extLst>
              <a:ext uri="{FF2B5EF4-FFF2-40B4-BE49-F238E27FC236}">
                <a16:creationId xmlns:a16="http://schemas.microsoft.com/office/drawing/2014/main" id="{79CCFF72-F7B0-3AC6-989C-0EB0D81FCE8D}"/>
              </a:ext>
            </a:extLst>
          </p:cNvPr>
          <p:cNvSpPr/>
          <p:nvPr/>
        </p:nvSpPr>
        <p:spPr>
          <a:xfrm>
            <a:off x="3577828" y="1292938"/>
            <a:ext cx="8232166" cy="2515916"/>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B63C6AFE-49EB-606B-6770-EC715F7CF765}"/>
              </a:ext>
            </a:extLst>
          </p:cNvPr>
          <p:cNvSpPr/>
          <p:nvPr/>
        </p:nvSpPr>
        <p:spPr>
          <a:xfrm>
            <a:off x="3567297" y="1284290"/>
            <a:ext cx="8238277" cy="3327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Driving factor of the Thailand PISA results</a:t>
            </a:r>
          </a:p>
        </p:txBody>
      </p:sp>
      <p:sp>
        <p:nvSpPr>
          <p:cNvPr id="48" name="AutoShape 6">
            <a:extLst>
              <a:ext uri="{FF2B5EF4-FFF2-40B4-BE49-F238E27FC236}">
                <a16:creationId xmlns:a16="http://schemas.microsoft.com/office/drawing/2014/main" id="{38B47146-5116-309B-8343-89EEDE50E7F6}"/>
              </a:ext>
            </a:extLst>
          </p:cNvPr>
          <p:cNvSpPr>
            <a:spLocks noChangeAspect="1" noChangeArrowheads="1"/>
          </p:cNvSpPr>
          <p:nvPr/>
        </p:nvSpPr>
        <p:spPr bwMode="auto">
          <a:xfrm>
            <a:off x="5943600" y="3251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TextBox 70">
            <a:extLst>
              <a:ext uri="{FF2B5EF4-FFF2-40B4-BE49-F238E27FC236}">
                <a16:creationId xmlns:a16="http://schemas.microsoft.com/office/drawing/2014/main" id="{EF5D5529-AE84-4A1B-A52E-04C84FFF3730}"/>
              </a:ext>
            </a:extLst>
          </p:cNvPr>
          <p:cNvSpPr txBox="1"/>
          <p:nvPr/>
        </p:nvSpPr>
        <p:spPr>
          <a:xfrm>
            <a:off x="3801395" y="5248290"/>
            <a:ext cx="7981319" cy="646331"/>
          </a:xfrm>
          <a:prstGeom prst="rect">
            <a:avLst/>
          </a:prstGeom>
          <a:noFill/>
        </p:spPr>
        <p:txBody>
          <a:bodyPr wrap="square">
            <a:spAutoFit/>
          </a:bodyPr>
          <a:lstStyle/>
          <a:p>
            <a:pPr marL="285750" indent="-285750">
              <a:buFont typeface="Wingdings" panose="05000000000000000000" pitchFamily="2" charset="2"/>
              <a:buChar char="Ø"/>
            </a:pPr>
            <a:r>
              <a:rPr lang="en-US" i="0" dirty="0">
                <a:effectLst/>
                <a:latin typeface="+mj-lt"/>
                <a:cs typeface="TH SarabunPSK" panose="020B0500040200020003" pitchFamily="34" charset="-34"/>
              </a:rPr>
              <a:t>Enhance teaching methods and classroom management to make effective use of learning time.</a:t>
            </a:r>
          </a:p>
        </p:txBody>
      </p:sp>
      <p:sp>
        <p:nvSpPr>
          <p:cNvPr id="73" name="TextBox 72">
            <a:extLst>
              <a:ext uri="{FF2B5EF4-FFF2-40B4-BE49-F238E27FC236}">
                <a16:creationId xmlns:a16="http://schemas.microsoft.com/office/drawing/2014/main" id="{C176B687-EC44-B2CA-43FD-7C31C4EF8193}"/>
              </a:ext>
            </a:extLst>
          </p:cNvPr>
          <p:cNvSpPr txBox="1"/>
          <p:nvPr/>
        </p:nvSpPr>
        <p:spPr>
          <a:xfrm>
            <a:off x="3813353" y="5873874"/>
            <a:ext cx="8549640" cy="369332"/>
          </a:xfrm>
          <a:prstGeom prst="rect">
            <a:avLst/>
          </a:prstGeom>
          <a:noFill/>
        </p:spPr>
        <p:txBody>
          <a:bodyPr wrap="square">
            <a:spAutoFit/>
          </a:bodyPr>
          <a:lstStyle/>
          <a:p>
            <a:pPr marL="285750" indent="-285750">
              <a:buFont typeface="Wingdings" panose="05000000000000000000" pitchFamily="2" charset="2"/>
              <a:buChar char="Ø"/>
            </a:pPr>
            <a:r>
              <a:rPr lang="en-US" i="0" dirty="0">
                <a:effectLst/>
                <a:latin typeface="+mj-lt"/>
                <a:cs typeface="TH SarabunPSK" panose="020B0500040200020003" pitchFamily="34" charset="-34"/>
              </a:rPr>
              <a:t>Provide a safe and welcoming learning environment</a:t>
            </a:r>
            <a:endParaRPr lang="en-US" dirty="0"/>
          </a:p>
        </p:txBody>
      </p:sp>
      <p:sp>
        <p:nvSpPr>
          <p:cNvPr id="76" name="TextBox 75">
            <a:extLst>
              <a:ext uri="{FF2B5EF4-FFF2-40B4-BE49-F238E27FC236}">
                <a16:creationId xmlns:a16="http://schemas.microsoft.com/office/drawing/2014/main" id="{F6BF1A97-1006-61D5-B602-0244D5A637EA}"/>
              </a:ext>
            </a:extLst>
          </p:cNvPr>
          <p:cNvSpPr txBox="1"/>
          <p:nvPr/>
        </p:nvSpPr>
        <p:spPr>
          <a:xfrm>
            <a:off x="4745148" y="1832153"/>
            <a:ext cx="6905250" cy="646331"/>
          </a:xfrm>
          <a:prstGeom prst="rect">
            <a:avLst/>
          </a:prstGeom>
          <a:noFill/>
        </p:spPr>
        <p:txBody>
          <a:bodyPr wrap="square">
            <a:spAutoFit/>
          </a:bodyPr>
          <a:lstStyle/>
          <a:p>
            <a:pPr algn="l"/>
            <a:r>
              <a:rPr lang="en-US" dirty="0">
                <a:latin typeface="Arial "/>
              </a:rPr>
              <a:t>T</a:t>
            </a:r>
            <a:r>
              <a:rPr lang="en-US" b="0" i="0" dirty="0">
                <a:effectLst/>
                <a:latin typeface="Arial "/>
              </a:rPr>
              <a:t>otal spending per student in Thailand (Grades 1-9) less than one-third of average spending per student across OECD countries.</a:t>
            </a:r>
          </a:p>
        </p:txBody>
      </p:sp>
      <p:sp>
        <p:nvSpPr>
          <p:cNvPr id="78" name="TextBox 77">
            <a:extLst>
              <a:ext uri="{FF2B5EF4-FFF2-40B4-BE49-F238E27FC236}">
                <a16:creationId xmlns:a16="http://schemas.microsoft.com/office/drawing/2014/main" id="{1ADA17C4-F2E0-E811-B144-1D38A05FA8A5}"/>
              </a:ext>
            </a:extLst>
          </p:cNvPr>
          <p:cNvSpPr txBox="1"/>
          <p:nvPr/>
        </p:nvSpPr>
        <p:spPr>
          <a:xfrm>
            <a:off x="4857749" y="2836850"/>
            <a:ext cx="6745317" cy="646331"/>
          </a:xfrm>
          <a:prstGeom prst="rect">
            <a:avLst/>
          </a:prstGeom>
          <a:solidFill>
            <a:schemeClr val="bg1"/>
          </a:solidFill>
        </p:spPr>
        <p:txBody>
          <a:bodyPr wrap="square">
            <a:spAutoFit/>
          </a:bodyPr>
          <a:lstStyle/>
          <a:p>
            <a:pPr algn="l"/>
            <a:r>
              <a:rPr lang="en-US" b="0" i="0" dirty="0">
                <a:effectLst/>
                <a:latin typeface="Arial "/>
              </a:rPr>
              <a:t>Disparities between schools’ status students in Thailand are more pronounced than in other countries in the region. </a:t>
            </a:r>
          </a:p>
        </p:txBody>
      </p:sp>
      <p:pic>
        <p:nvPicPr>
          <p:cNvPr id="1036" name="Picture 12">
            <a:extLst>
              <a:ext uri="{FF2B5EF4-FFF2-40B4-BE49-F238E27FC236}">
                <a16:creationId xmlns:a16="http://schemas.microsoft.com/office/drawing/2014/main" id="{D5BFBA3F-007C-41AA-D846-7B412C9086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642" y="1883730"/>
            <a:ext cx="614488" cy="61448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0B5BF964-086B-8924-02A5-843550C5FF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525" y="2870092"/>
            <a:ext cx="604247" cy="604247"/>
          </a:xfrm>
          <a:prstGeom prst="rect">
            <a:avLst/>
          </a:prstGeom>
          <a:solidFill>
            <a:schemeClr val="bg1"/>
          </a:solidFill>
        </p:spPr>
      </p:pic>
    </p:spTree>
    <p:extLst>
      <p:ext uri="{BB962C8B-B14F-4D97-AF65-F5344CB8AC3E}">
        <p14:creationId xmlns:p14="http://schemas.microsoft.com/office/powerpoint/2010/main" val="2176408671"/>
      </p:ext>
    </p:extLst>
  </p:cSld>
  <p:clrMapOvr>
    <a:masterClrMapping/>
  </p:clrMapOvr>
</p:sld>
</file>

<file path=ppt/theme/theme1.xml><?xml version="1.0" encoding="utf-8"?>
<a:theme xmlns:a="http://schemas.openxmlformats.org/drawingml/2006/main" name="4_TIME Consult Theme Color V2">
  <a:themeElements>
    <a:clrScheme name="TIME Consulting">
      <a:dk1>
        <a:srgbClr val="000000"/>
      </a:dk1>
      <a:lt1>
        <a:srgbClr val="FFFFFF"/>
      </a:lt1>
      <a:dk2>
        <a:srgbClr val="228DDD"/>
      </a:dk2>
      <a:lt2>
        <a:srgbClr val="06A2BC"/>
      </a:lt2>
      <a:accent1>
        <a:srgbClr val="0F3492"/>
      </a:accent1>
      <a:accent2>
        <a:srgbClr val="0162F7"/>
      </a:accent2>
      <a:accent3>
        <a:srgbClr val="0846A1"/>
      </a:accent3>
      <a:accent4>
        <a:srgbClr val="1448CC"/>
      </a:accent4>
      <a:accent5>
        <a:srgbClr val="4E5456"/>
      </a:accent5>
      <a:accent6>
        <a:srgbClr val="ED7318"/>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ME Consult Theme Color V2" id="{850F6C03-90A6-46B5-9D54-AE4612E4C3E5}" vid="{4A25925D-5339-48AF-9A25-342B581158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604</TotalTime>
  <Words>1011</Words>
  <Application>Microsoft Office PowerPoint</Application>
  <PresentationFormat>Widescreen</PresentationFormat>
  <Paragraphs>89</Paragraphs>
  <Slides>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vt:i4>
      </vt:variant>
    </vt:vector>
  </HeadingPairs>
  <TitlesOfParts>
    <vt:vector size="12" baseType="lpstr">
      <vt:lpstr>Arial</vt:lpstr>
      <vt:lpstr>Arial</vt:lpstr>
      <vt:lpstr>Arial </vt:lpstr>
      <vt:lpstr>Calibri</vt:lpstr>
      <vt:lpstr>charis_silregular</vt:lpstr>
      <vt:lpstr>Noto Sans Display</vt:lpstr>
      <vt:lpstr>nytfranklin-light</vt:lpstr>
      <vt:lpstr>Roboto</vt:lpstr>
      <vt:lpstr>Wingdings</vt:lpstr>
      <vt:lpstr>4_TIME Consult Theme Color V2</vt:lpstr>
      <vt:lpstr>Current status of education in Thailand towards global ranking is still under OECD average score in reading, mathematics, and science.</vt:lpstr>
      <vt:lpstr>Current status of education in Thailand towards global ranking is still under OECD average score in reading, mathematics, and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Jackkit Sangkittiwan</dc:creator>
  <cp:lastModifiedBy>Treekun Kunchorn</cp:lastModifiedBy>
  <cp:revision>2</cp:revision>
  <cp:lastPrinted>2021-01-24T19:22:16Z</cp:lastPrinted>
  <dcterms:created xsi:type="dcterms:W3CDTF">2018-07-05T07:06:36Z</dcterms:created>
  <dcterms:modified xsi:type="dcterms:W3CDTF">2022-06-07T12:41:37Z</dcterms:modified>
</cp:coreProperties>
</file>