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handoutMasterIdLst>
    <p:handoutMasterId r:id="rId5"/>
  </p:handoutMasterIdLst>
  <p:sldIdLst>
    <p:sldId id="12190" r:id="rId2"/>
    <p:sldId id="12192" r:id="rId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BD8FA"/>
    <a:srgbClr val="ED7318"/>
    <a:srgbClr val="638BF0"/>
    <a:srgbClr val="228DDD"/>
    <a:srgbClr val="08236A"/>
    <a:srgbClr val="00B0F0"/>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DB80B2-44D9-4B8E-A213-F1C8717E4E4A}" v="4" dt="2022-07-14T09:02:55.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79" d="100"/>
          <a:sy n="79" d="100"/>
        </p:scale>
        <p:origin x="744" y="62"/>
      </p:cViewPr>
      <p:guideLst>
        <p:guide pos="5280"/>
        <p:guide orient="horz" pos="3480"/>
        <p:guide orient="horz" pos="3144"/>
        <p:guide orient="horz" pos="235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tchayapak Pettes" userId="e0475049-8dee-4173-8271-25b8daaab2ca" providerId="ADAL" clId="{21DB80B2-44D9-4B8E-A213-F1C8717E4E4A}"/>
    <pc:docChg chg="undo custSel delSld modSld">
      <pc:chgData name="Pitchayapak Pettes" userId="e0475049-8dee-4173-8271-25b8daaab2ca" providerId="ADAL" clId="{21DB80B2-44D9-4B8E-A213-F1C8717E4E4A}" dt="2022-07-14T09:03:33.984" v="40" actId="2696"/>
      <pc:docMkLst>
        <pc:docMk/>
      </pc:docMkLst>
      <pc:sldChg chg="del">
        <pc:chgData name="Pitchayapak Pettes" userId="e0475049-8dee-4173-8271-25b8daaab2ca" providerId="ADAL" clId="{21DB80B2-44D9-4B8E-A213-F1C8717E4E4A}" dt="2022-07-14T09:03:33.984" v="40" actId="2696"/>
        <pc:sldMkLst>
          <pc:docMk/>
          <pc:sldMk cId="3337945668" sldId="12191"/>
        </pc:sldMkLst>
      </pc:sldChg>
      <pc:sldChg chg="modSp mod">
        <pc:chgData name="Pitchayapak Pettes" userId="e0475049-8dee-4173-8271-25b8daaab2ca" providerId="ADAL" clId="{21DB80B2-44D9-4B8E-A213-F1C8717E4E4A}" dt="2022-07-14T09:02:51.840" v="39" actId="20577"/>
        <pc:sldMkLst>
          <pc:docMk/>
          <pc:sldMk cId="95372242" sldId="12192"/>
        </pc:sldMkLst>
        <pc:spChg chg="mod">
          <ac:chgData name="Pitchayapak Pettes" userId="e0475049-8dee-4173-8271-25b8daaab2ca" providerId="ADAL" clId="{21DB80B2-44D9-4B8E-A213-F1C8717E4E4A}" dt="2022-07-14T09:02:51.840" v="39" actId="20577"/>
          <ac:spMkLst>
            <pc:docMk/>
            <pc:sldMk cId="95372242" sldId="12192"/>
            <ac:spMk id="33" creationId="{2C0C026F-9864-5971-7D5E-6F1698C81E51}"/>
          </ac:spMkLst>
        </pc:spChg>
        <pc:graphicFrameChg chg="mod">
          <ac:chgData name="Pitchayapak Pettes" userId="e0475049-8dee-4173-8271-25b8daaab2ca" providerId="ADAL" clId="{21DB80B2-44D9-4B8E-A213-F1C8717E4E4A}" dt="2022-07-14T09:02:16.919" v="4"/>
          <ac:graphicFrameMkLst>
            <pc:docMk/>
            <pc:sldMk cId="95372242" sldId="12192"/>
            <ac:graphicFrameMk id="7" creationId="{15825192-D36C-3A29-DEE8-96099A10DC1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2"/>
                </a:solidFill>
                <a:latin typeface="TH SarabunPSK" panose="020B0500040200020003" pitchFamily="34" charset="-34"/>
                <a:ea typeface="+mn-ea"/>
                <a:cs typeface="TH SarabunPSK" panose="020B0500040200020003" pitchFamily="34" charset="-34"/>
              </a:defRPr>
            </a:pPr>
            <a:r>
              <a:rPr lang="en-US" sz="2400" b="1" dirty="0">
                <a:solidFill>
                  <a:schemeClr val="accent2"/>
                </a:solidFill>
              </a:rPr>
              <a:t>2018 PISA’s International Student Assessment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2"/>
              </a:solidFill>
              <a:latin typeface="TH SarabunPSK" panose="020B0500040200020003" pitchFamily="34" charset="-34"/>
              <a:ea typeface="+mn-ea"/>
              <a:cs typeface="TH SarabunPSK" panose="020B0500040200020003" pitchFamily="34" charset="-34"/>
            </a:defRPr>
          </a:pPr>
          <a:endParaRPr lang="en-US"/>
        </a:p>
      </c:txPr>
    </c:title>
    <c:autoTitleDeleted val="0"/>
    <c:plotArea>
      <c:layout>
        <c:manualLayout>
          <c:layoutTarget val="inner"/>
          <c:xMode val="edge"/>
          <c:yMode val="edge"/>
          <c:x val="4.2238903223655096E-2"/>
          <c:y val="0.18752871403908436"/>
          <c:w val="0.92113459248958385"/>
          <c:h val="0.71483451677185239"/>
        </c:manualLayout>
      </c:layout>
      <c:barChart>
        <c:barDir val="col"/>
        <c:grouping val="clustered"/>
        <c:varyColors val="0"/>
        <c:ser>
          <c:idx val="0"/>
          <c:order val="0"/>
          <c:tx>
            <c:strRef>
              <c:f>Sheet1!$B$1</c:f>
              <c:strCache>
                <c:ptCount val="1"/>
                <c:pt idx="0">
                  <c:v>Reading</c:v>
                </c:pt>
              </c:strCache>
            </c:strRef>
          </c:tx>
          <c:spPr>
            <a:solidFill>
              <a:schemeClr val="accent1"/>
            </a:solidFill>
            <a:ln>
              <a:noFill/>
            </a:ln>
            <a:effectLst/>
          </c:spPr>
          <c:invertIfNegative val="0"/>
          <c:dPt>
            <c:idx val="3"/>
            <c:invertIfNegative val="0"/>
            <c:bubble3D val="0"/>
            <c:spPr>
              <a:solidFill>
                <a:schemeClr val="accent6"/>
              </a:solidFill>
              <a:ln>
                <a:noFill/>
              </a:ln>
              <a:effectLst/>
            </c:spPr>
            <c:extLst>
              <c:ext xmlns:c16="http://schemas.microsoft.com/office/drawing/2014/chart" uri="{C3380CC4-5D6E-409C-BE32-E72D297353CC}">
                <c16:uniqueId val="{00000007-ACBB-4E4D-85EC-C5E0DAEA50D5}"/>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CBB-4E4D-85EC-C5E0DAEA50D5}"/>
                </c:ext>
              </c:extLst>
            </c:dLbl>
            <c:dLbl>
              <c:idx val="3"/>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CBB-4E4D-85EC-C5E0DAEA50D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TH SarabunPSK" panose="020B0500040200020003" pitchFamily="34" charset="-34"/>
                    <a:ea typeface="+mn-ea"/>
                    <a:cs typeface="TH SarabunPSK" panose="020B0500040200020003" pitchFamily="34" charset="-34"/>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Beijing/Shanghai</c:v>
                </c:pt>
                <c:pt idx="1">
                  <c:v>Singapore</c:v>
                </c:pt>
                <c:pt idx="2">
                  <c:v>Malaysia</c:v>
                </c:pt>
                <c:pt idx="3">
                  <c:v>Thailand</c:v>
                </c:pt>
              </c:strCache>
            </c:strRef>
          </c:cat>
          <c:val>
            <c:numRef>
              <c:f>Sheet1!$B$2:$B$5</c:f>
              <c:numCache>
                <c:formatCode>General</c:formatCode>
                <c:ptCount val="4"/>
                <c:pt idx="0">
                  <c:v>555</c:v>
                </c:pt>
                <c:pt idx="1">
                  <c:v>549</c:v>
                </c:pt>
                <c:pt idx="2">
                  <c:v>415</c:v>
                </c:pt>
                <c:pt idx="3">
                  <c:v>393</c:v>
                </c:pt>
              </c:numCache>
            </c:numRef>
          </c:val>
          <c:extLst>
            <c:ext xmlns:c16="http://schemas.microsoft.com/office/drawing/2014/chart" uri="{C3380CC4-5D6E-409C-BE32-E72D297353CC}">
              <c16:uniqueId val="{00000000-ACBB-4E4D-85EC-C5E0DAEA50D5}"/>
            </c:ext>
          </c:extLst>
        </c:ser>
        <c:ser>
          <c:idx val="1"/>
          <c:order val="1"/>
          <c:tx>
            <c:strRef>
              <c:f>Sheet1!$C$1</c:f>
              <c:strCache>
                <c:ptCount val="1"/>
                <c:pt idx="0">
                  <c:v>Mathematics</c:v>
                </c:pt>
              </c:strCache>
            </c:strRef>
          </c:tx>
          <c:spPr>
            <a:solidFill>
              <a:schemeClr val="accent2"/>
            </a:solidFill>
            <a:ln>
              <a:noFill/>
            </a:ln>
            <a:effectLst/>
          </c:spPr>
          <c:invertIfNegative val="0"/>
          <c:dPt>
            <c:idx val="3"/>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6-ACBB-4E4D-85EC-C5E0DAEA50D5}"/>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CBB-4E4D-85EC-C5E0DAEA50D5}"/>
                </c:ext>
              </c:extLst>
            </c:dLbl>
            <c:dLbl>
              <c:idx val="3"/>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CBB-4E4D-85EC-C5E0DAEA50D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TH SarabunPSK" panose="020B0500040200020003" pitchFamily="34" charset="-34"/>
                    <a:ea typeface="+mn-ea"/>
                    <a:cs typeface="TH SarabunPSK" panose="020B0500040200020003" pitchFamily="34" charset="-34"/>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Beijing/Shanghai</c:v>
                </c:pt>
                <c:pt idx="1">
                  <c:v>Singapore</c:v>
                </c:pt>
                <c:pt idx="2">
                  <c:v>Malaysia</c:v>
                </c:pt>
                <c:pt idx="3">
                  <c:v>Thailand</c:v>
                </c:pt>
              </c:strCache>
            </c:strRef>
          </c:cat>
          <c:val>
            <c:numRef>
              <c:f>Sheet1!$C$2:$C$5</c:f>
              <c:numCache>
                <c:formatCode>General</c:formatCode>
                <c:ptCount val="4"/>
                <c:pt idx="0">
                  <c:v>591</c:v>
                </c:pt>
                <c:pt idx="1">
                  <c:v>569</c:v>
                </c:pt>
                <c:pt idx="2">
                  <c:v>440</c:v>
                </c:pt>
                <c:pt idx="3">
                  <c:v>419</c:v>
                </c:pt>
              </c:numCache>
            </c:numRef>
          </c:val>
          <c:extLst>
            <c:ext xmlns:c16="http://schemas.microsoft.com/office/drawing/2014/chart" uri="{C3380CC4-5D6E-409C-BE32-E72D297353CC}">
              <c16:uniqueId val="{00000001-ACBB-4E4D-85EC-C5E0DAEA50D5}"/>
            </c:ext>
          </c:extLst>
        </c:ser>
        <c:ser>
          <c:idx val="2"/>
          <c:order val="2"/>
          <c:tx>
            <c:strRef>
              <c:f>Sheet1!$D$1</c:f>
              <c:strCache>
                <c:ptCount val="1"/>
                <c:pt idx="0">
                  <c:v>Science</c:v>
                </c:pt>
              </c:strCache>
            </c:strRef>
          </c:tx>
          <c:spPr>
            <a:solidFill>
              <a:schemeClr val="accent3"/>
            </a:solidFill>
            <a:ln>
              <a:noFill/>
            </a:ln>
            <a:effectLst/>
          </c:spPr>
          <c:invertIfNegative val="0"/>
          <c:dPt>
            <c:idx val="3"/>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5-ACBB-4E4D-85EC-C5E0DAEA50D5}"/>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CBB-4E4D-85EC-C5E0DAEA50D5}"/>
                </c:ext>
              </c:extLst>
            </c:dLbl>
            <c:dLbl>
              <c:idx val="3"/>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CBB-4E4D-85EC-C5E0DAEA50D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TH SarabunPSK" panose="020B0500040200020003" pitchFamily="34" charset="-34"/>
                    <a:ea typeface="+mn-ea"/>
                    <a:cs typeface="TH SarabunPSK" panose="020B0500040200020003" pitchFamily="34" charset="-34"/>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Beijing/Shanghai</c:v>
                </c:pt>
                <c:pt idx="1">
                  <c:v>Singapore</c:v>
                </c:pt>
                <c:pt idx="2">
                  <c:v>Malaysia</c:v>
                </c:pt>
                <c:pt idx="3">
                  <c:v>Thailand</c:v>
                </c:pt>
              </c:strCache>
            </c:strRef>
          </c:cat>
          <c:val>
            <c:numRef>
              <c:f>Sheet1!$D$2:$D$5</c:f>
              <c:numCache>
                <c:formatCode>General</c:formatCode>
                <c:ptCount val="4"/>
                <c:pt idx="0">
                  <c:v>590</c:v>
                </c:pt>
                <c:pt idx="1">
                  <c:v>551</c:v>
                </c:pt>
                <c:pt idx="2">
                  <c:v>438</c:v>
                </c:pt>
                <c:pt idx="3">
                  <c:v>426</c:v>
                </c:pt>
              </c:numCache>
            </c:numRef>
          </c:val>
          <c:extLst>
            <c:ext xmlns:c16="http://schemas.microsoft.com/office/drawing/2014/chart" uri="{C3380CC4-5D6E-409C-BE32-E72D297353CC}">
              <c16:uniqueId val="{00000002-ACBB-4E4D-85EC-C5E0DAEA50D5}"/>
            </c:ext>
          </c:extLst>
        </c:ser>
        <c:dLbls>
          <c:showLegendKey val="0"/>
          <c:showVal val="0"/>
          <c:showCatName val="0"/>
          <c:showSerName val="0"/>
          <c:showPercent val="0"/>
          <c:showBubbleSize val="0"/>
        </c:dLbls>
        <c:gapWidth val="219"/>
        <c:overlap val="-27"/>
        <c:axId val="611992448"/>
        <c:axId val="613914464"/>
      </c:barChart>
      <c:catAx>
        <c:axId val="611992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TH SarabunPSK" panose="020B0500040200020003" pitchFamily="34" charset="-34"/>
                <a:ea typeface="+mn-ea"/>
                <a:cs typeface="TH SarabunPSK" panose="020B0500040200020003" pitchFamily="34" charset="-34"/>
              </a:defRPr>
            </a:pPr>
            <a:endParaRPr lang="en-US"/>
          </a:p>
        </c:txPr>
        <c:crossAx val="613914464"/>
        <c:crosses val="autoZero"/>
        <c:auto val="1"/>
        <c:lblAlgn val="ctr"/>
        <c:lblOffset val="100"/>
        <c:noMultiLvlLbl val="0"/>
      </c:catAx>
      <c:valAx>
        <c:axId val="61391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H SarabunPSK" panose="020B0500040200020003" pitchFamily="34" charset="-34"/>
                <a:ea typeface="+mn-ea"/>
                <a:cs typeface="TH SarabunPSK" panose="020B0500040200020003" pitchFamily="34" charset="-34"/>
              </a:defRPr>
            </a:pPr>
            <a:endParaRPr lang="en-US"/>
          </a:p>
        </c:txPr>
        <c:crossAx val="611992448"/>
        <c:crosses val="autoZero"/>
        <c:crossBetween val="between"/>
      </c:valAx>
      <c:spPr>
        <a:noFill/>
        <a:ln>
          <a:noFill/>
        </a:ln>
        <a:effectLst/>
      </c:spPr>
    </c:plotArea>
    <c:legend>
      <c:legendPos val="b"/>
      <c:layout>
        <c:manualLayout>
          <c:xMode val="edge"/>
          <c:yMode val="edge"/>
          <c:x val="0.55618650563784866"/>
          <c:y val="0.11135363665070137"/>
          <c:w val="0.42635747070717656"/>
          <c:h val="6.7222402152519997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H SarabunPSK" panose="020B0500040200020003" pitchFamily="34" charset="-34"/>
              <a:ea typeface="+mn-ea"/>
              <a:cs typeface="TH SarabunPSK" panose="020B0500040200020003" pitchFamily="34" charset="-34"/>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TH SarabunPSK" panose="020B0500040200020003" pitchFamily="34" charset="-34"/>
          <a:cs typeface="TH SarabunPSK" panose="020B0500040200020003" pitchFamily="34" charset="-34"/>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7/14/2022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7/14/2022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592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A320C3-4339-4174-BC8C-2351EBCAC6BF}" type="slidenum">
              <a:rPr lang="en-US" smtClean="0"/>
              <a:t>2</a:t>
            </a:fld>
            <a:endParaRPr lang="en-US"/>
          </a:p>
        </p:txBody>
      </p:sp>
    </p:spTree>
    <p:extLst>
      <p:ext uri="{BB962C8B-B14F-4D97-AF65-F5344CB8AC3E}">
        <p14:creationId xmlns:p14="http://schemas.microsoft.com/office/powerpoint/2010/main" val="761125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sp>
        <p:nvSpPr>
          <p:cNvPr id="48" name="TextBox 47">
            <a:extLst>
              <a:ext uri="{FF2B5EF4-FFF2-40B4-BE49-F238E27FC236}">
                <a16:creationId xmlns:a16="http://schemas.microsoft.com/office/drawing/2014/main" id="{D1E2557B-25F8-4EBE-BC3A-2B52D7F2CF6A}"/>
              </a:ext>
            </a:extLst>
          </p:cNvPr>
          <p:cNvSpPr txBox="1"/>
          <p:nvPr/>
        </p:nvSpPr>
        <p:spPr>
          <a:xfrm>
            <a:off x="12692085" y="445417"/>
            <a:ext cx="381894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F3492"/>
                </a:solidFill>
                <a:effectLst/>
                <a:uLnTx/>
                <a:uFillTx/>
                <a:latin typeface="Arial" panose="020B0604020202020204"/>
                <a:ea typeface="+mn-ea"/>
                <a:cs typeface="+mn-cs"/>
              </a:rPr>
              <a:t>https://thestandard.co/pisa-2018-2/</a:t>
            </a:r>
          </a:p>
        </p:txBody>
      </p:sp>
      <p:pic>
        <p:nvPicPr>
          <p:cNvPr id="51" name="Picture 50">
            <a:extLst>
              <a:ext uri="{FF2B5EF4-FFF2-40B4-BE49-F238E27FC236}">
                <a16:creationId xmlns:a16="http://schemas.microsoft.com/office/drawing/2014/main" id="{6AEC9A6B-9B10-45DD-9F2C-AEC6BFD261A8}"/>
              </a:ext>
            </a:extLst>
          </p:cNvPr>
          <p:cNvPicPr>
            <a:picLocks noChangeAspect="1"/>
          </p:cNvPicPr>
          <p:nvPr/>
        </p:nvPicPr>
        <p:blipFill>
          <a:blip r:embed="rId3"/>
          <a:stretch>
            <a:fillRect/>
          </a:stretch>
        </p:blipFill>
        <p:spPr>
          <a:xfrm>
            <a:off x="2808639" y="4234989"/>
            <a:ext cx="4187472" cy="2457752"/>
          </a:xfrm>
          <a:prstGeom prst="rect">
            <a:avLst/>
          </a:prstGeom>
        </p:spPr>
      </p:pic>
      <p:sp>
        <p:nvSpPr>
          <p:cNvPr id="62" name="Rectangle 61">
            <a:extLst>
              <a:ext uri="{FF2B5EF4-FFF2-40B4-BE49-F238E27FC236}">
                <a16:creationId xmlns:a16="http://schemas.microsoft.com/office/drawing/2014/main" id="{2BF75AF4-E651-4118-A29C-74F67C1F0755}"/>
              </a:ext>
            </a:extLst>
          </p:cNvPr>
          <p:cNvSpPr/>
          <p:nvPr/>
        </p:nvSpPr>
        <p:spPr>
          <a:xfrm>
            <a:off x="-7296440" y="41254"/>
            <a:ext cx="8154189" cy="588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2"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F3492"/>
                </a:solidFill>
                <a:effectLst/>
                <a:uLnTx/>
                <a:uFillTx/>
                <a:latin typeface="Arial" panose="020B0604020202020204" pitchFamily="34" charset="0"/>
                <a:ea typeface="+mn-ea"/>
                <a:cs typeface="Arial" panose="020B0604020202020204" pitchFamily="34" charset="0"/>
              </a:rPr>
              <a:t>https://www.nationthailand.com/edandtech/30399366</a:t>
            </a:r>
          </a:p>
        </p:txBody>
      </p:sp>
      <p:pic>
        <p:nvPicPr>
          <p:cNvPr id="16" name="Picture 15">
            <a:extLst>
              <a:ext uri="{FF2B5EF4-FFF2-40B4-BE49-F238E27FC236}">
                <a16:creationId xmlns:a16="http://schemas.microsoft.com/office/drawing/2014/main" id="{729C76A6-0A5A-430F-997A-6B032997AB35}"/>
              </a:ext>
            </a:extLst>
          </p:cNvPr>
          <p:cNvPicPr>
            <a:picLocks noChangeAspect="1"/>
          </p:cNvPicPr>
          <p:nvPr/>
        </p:nvPicPr>
        <p:blipFill>
          <a:blip r:embed="rId4"/>
          <a:stretch>
            <a:fillRect/>
          </a:stretch>
        </p:blipFill>
        <p:spPr>
          <a:xfrm>
            <a:off x="-6004870" y="609346"/>
            <a:ext cx="5380560" cy="3029759"/>
          </a:xfrm>
          <a:prstGeom prst="rect">
            <a:avLst/>
          </a:prstGeom>
        </p:spPr>
      </p:pic>
      <p:sp>
        <p:nvSpPr>
          <p:cNvPr id="104" name="TextBox 103">
            <a:extLst>
              <a:ext uri="{FF2B5EF4-FFF2-40B4-BE49-F238E27FC236}">
                <a16:creationId xmlns:a16="http://schemas.microsoft.com/office/drawing/2014/main" id="{A37800D9-0605-4118-A6A8-B6588D95D263}"/>
              </a:ext>
            </a:extLst>
          </p:cNvPr>
          <p:cNvSpPr txBox="1"/>
          <p:nvPr/>
        </p:nvSpPr>
        <p:spPr>
          <a:xfrm>
            <a:off x="1114797" y="6362700"/>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0000">
                    <a:lumMod val="50000"/>
                    <a:lumOff val="50000"/>
                  </a:srgbClr>
                </a:solidFill>
                <a:effectLst/>
                <a:uLnTx/>
                <a:uFillTx/>
                <a:latin typeface="Arial" panose="020B0604020202020204"/>
                <a:ea typeface="+mn-ea"/>
                <a:cs typeface="+mn-cs"/>
              </a:rPr>
              <a:t>Source: Pisa Score Report 2018</a:t>
            </a:r>
          </a:p>
        </p:txBody>
      </p:sp>
      <p:pic>
        <p:nvPicPr>
          <p:cNvPr id="45" name="Picture 44">
            <a:extLst>
              <a:ext uri="{FF2B5EF4-FFF2-40B4-BE49-F238E27FC236}">
                <a16:creationId xmlns:a16="http://schemas.microsoft.com/office/drawing/2014/main" id="{2731B4D5-2024-4127-9AB6-C041E3BD4FBA}"/>
              </a:ext>
            </a:extLst>
          </p:cNvPr>
          <p:cNvPicPr>
            <a:picLocks noChangeAspect="1"/>
          </p:cNvPicPr>
          <p:nvPr/>
        </p:nvPicPr>
        <p:blipFill rotWithShape="1">
          <a:blip r:embed="rId5">
            <a:extLst>
              <a:ext uri="{28A0092B-C50C-407E-A947-70E740481C1C}">
                <a14:useLocalDpi xmlns:a14="http://schemas.microsoft.com/office/drawing/2010/main" val="0"/>
              </a:ext>
            </a:extLst>
          </a:blip>
          <a:srcRect l="8815" t="11227" r="60032" b="47508"/>
          <a:stretch/>
        </p:blipFill>
        <p:spPr>
          <a:xfrm>
            <a:off x="-6442130" y="3988330"/>
            <a:ext cx="6255080" cy="3344315"/>
          </a:xfrm>
          <a:prstGeom prst="rect">
            <a:avLst/>
          </a:prstGeom>
        </p:spPr>
      </p:pic>
      <p:pic>
        <p:nvPicPr>
          <p:cNvPr id="1026" name="Picture 2">
            <a:extLst>
              <a:ext uri="{FF2B5EF4-FFF2-40B4-BE49-F238E27FC236}">
                <a16:creationId xmlns:a16="http://schemas.microsoft.com/office/drawing/2014/main" id="{19AFC218-3DC3-4E70-9389-E57FDD9497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1847" y="1072016"/>
            <a:ext cx="4346859" cy="7064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27E9C5-B7C4-98EF-F872-320EB813C9E3}"/>
              </a:ext>
            </a:extLst>
          </p:cNvPr>
          <p:cNvSpPr txBox="1"/>
          <p:nvPr/>
        </p:nvSpPr>
        <p:spPr>
          <a:xfrm>
            <a:off x="463387" y="1505412"/>
            <a:ext cx="11289998" cy="830997"/>
          </a:xfrm>
          <a:prstGeom prst="rect">
            <a:avLst/>
          </a:prstGeom>
          <a:noFill/>
        </p:spPr>
        <p:txBody>
          <a:bodyPr wrap="square" rtlCol="0">
            <a:spAutoFit/>
          </a:bodyPr>
          <a:lstStyle/>
          <a:p>
            <a:r>
              <a:rPr lang="th-TH" sz="2400" b="1" u="sng" dirty="0">
                <a:cs typeface="+mj-cs"/>
              </a:rPr>
              <a:t>คำสั่ง </a:t>
            </a:r>
            <a:r>
              <a:rPr lang="en-US" sz="2400" b="1" dirty="0">
                <a:cs typeface="+mj-cs"/>
              </a:rPr>
              <a:t>: </a:t>
            </a:r>
            <a:r>
              <a:rPr lang="th-TH" sz="2400" dirty="0">
                <a:cs typeface="+mj-cs"/>
              </a:rPr>
              <a:t>ให้ศึกษาข้อมูลที่ได้เตรียมไว้ให้ข้างต้น โดยวิเคราะห์ข้อมูลและศึกษา จากนั้นดีไซด์ เนื้อหาให้เหมาะสมกับ </a:t>
            </a:r>
            <a:r>
              <a:rPr lang="en-US" sz="2400" dirty="0">
                <a:cs typeface="+mj-cs"/>
              </a:rPr>
              <a:t>Key Massage </a:t>
            </a:r>
            <a:r>
              <a:rPr lang="th-TH" sz="2400" dirty="0">
                <a:cs typeface="+mj-cs"/>
              </a:rPr>
              <a:t>ที่ให้ไว้ข้างต้น การวิเคราะห์ข้อมูลที่ดีจำเป็นต้นอ่านเนื้อหาให้เข้าใจและสรุปออกมาได้ใน </a:t>
            </a:r>
            <a:r>
              <a:rPr lang="en-US" sz="2400" dirty="0">
                <a:cs typeface="+mj-cs"/>
              </a:rPr>
              <a:t>1 </a:t>
            </a:r>
            <a:r>
              <a:rPr lang="th-TH" sz="2400" dirty="0">
                <a:cs typeface="+mj-cs"/>
              </a:rPr>
              <a:t>หน้าค่ะ</a:t>
            </a:r>
            <a:endParaRPr lang="en-US" sz="2400" dirty="0">
              <a:cs typeface="+mj-cs"/>
            </a:endParaRPr>
          </a:p>
        </p:txBody>
      </p:sp>
    </p:spTree>
    <p:extLst>
      <p:ext uri="{BB962C8B-B14F-4D97-AF65-F5344CB8AC3E}">
        <p14:creationId xmlns:p14="http://schemas.microsoft.com/office/powerpoint/2010/main" val="429330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AED1-2211-EEB1-915D-D65E6909E441}"/>
              </a:ext>
            </a:extLst>
          </p:cNvPr>
          <p:cNvSpPr>
            <a:spLocks noGrp="1"/>
          </p:cNvSpPr>
          <p:nvPr>
            <p:ph type="title"/>
          </p:nvPr>
        </p:nvSpPr>
        <p:spPr>
          <a:xfrm>
            <a:off x="371474" y="165259"/>
            <a:ext cx="11449051" cy="782752"/>
          </a:xfrm>
        </p:spPr>
        <p:txBody>
          <a:bodyPr>
            <a:noAutofit/>
          </a:bodyPr>
          <a:lstStyle/>
          <a:p>
            <a:pPr>
              <a:lnSpc>
                <a:spcPct val="100000"/>
              </a:lnSpc>
              <a:spcBef>
                <a:spcPts val="0"/>
              </a:spcBef>
            </a:pPr>
            <a:r>
              <a:rPr lang="en-US" sz="2800" dirty="0">
                <a:latin typeface="TH SarabunPSK" panose="020B0500040200020003" pitchFamily="34" charset="-34"/>
                <a:cs typeface="TH SarabunPSK" panose="020B0500040200020003" pitchFamily="34" charset="-34"/>
              </a:rPr>
              <a:t>Current status of education in Thailand towards global ranking is still under OECD average score in reading, mathematics, and science.</a:t>
            </a:r>
          </a:p>
        </p:txBody>
      </p:sp>
      <p:graphicFrame>
        <p:nvGraphicFramePr>
          <p:cNvPr id="7" name="Chart 6">
            <a:extLst>
              <a:ext uri="{FF2B5EF4-FFF2-40B4-BE49-F238E27FC236}">
                <a16:creationId xmlns:a16="http://schemas.microsoft.com/office/drawing/2014/main" id="{15825192-D36C-3A29-DEE8-96099A10DC14}"/>
              </a:ext>
            </a:extLst>
          </p:cNvPr>
          <p:cNvGraphicFramePr/>
          <p:nvPr>
            <p:extLst>
              <p:ext uri="{D42A27DB-BD31-4B8C-83A1-F6EECF244321}">
                <p14:modId xmlns:p14="http://schemas.microsoft.com/office/powerpoint/2010/main" val="1180460519"/>
              </p:ext>
            </p:extLst>
          </p:nvPr>
        </p:nvGraphicFramePr>
        <p:xfrm>
          <a:off x="371476" y="1991164"/>
          <a:ext cx="5724524" cy="4300578"/>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Arrow Connector 10">
            <a:extLst>
              <a:ext uri="{FF2B5EF4-FFF2-40B4-BE49-F238E27FC236}">
                <a16:creationId xmlns:a16="http://schemas.microsoft.com/office/drawing/2014/main" id="{8962CF77-3E10-58D7-D1AE-C5FBF9F464D5}"/>
              </a:ext>
            </a:extLst>
          </p:cNvPr>
          <p:cNvCxnSpPr/>
          <p:nvPr/>
        </p:nvCxnSpPr>
        <p:spPr>
          <a:xfrm>
            <a:off x="371475" y="3987276"/>
            <a:ext cx="572452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7FD13CC-C6DD-CD0F-A94B-31BEAD3EF211}"/>
              </a:ext>
            </a:extLst>
          </p:cNvPr>
          <p:cNvSpPr txBox="1"/>
          <p:nvPr/>
        </p:nvSpPr>
        <p:spPr>
          <a:xfrm>
            <a:off x="4599648" y="3657111"/>
            <a:ext cx="1796716" cy="338554"/>
          </a:xfrm>
          <a:prstGeom prst="rect">
            <a:avLst/>
          </a:prstGeom>
          <a:noFill/>
          <a:ln>
            <a:noFill/>
          </a:ln>
        </p:spPr>
        <p:txBody>
          <a:bodyPr wrap="square" rtlCol="0">
            <a:spAutoFit/>
          </a:bodyPr>
          <a:lstStyle/>
          <a:p>
            <a:r>
              <a:rPr lang="en-US" sz="1600" b="1" dirty="0">
                <a:solidFill>
                  <a:srgbClr val="FF0000"/>
                </a:solidFill>
                <a:latin typeface="TH SarabunPSK" panose="020B0500040200020003" pitchFamily="34" charset="-34"/>
                <a:cs typeface="TH SarabunPSK" panose="020B0500040200020003" pitchFamily="34" charset="-34"/>
              </a:rPr>
              <a:t>Average OECD Score</a:t>
            </a:r>
          </a:p>
        </p:txBody>
      </p:sp>
      <p:sp>
        <p:nvSpPr>
          <p:cNvPr id="13" name="TextBox 12">
            <a:extLst>
              <a:ext uri="{FF2B5EF4-FFF2-40B4-BE49-F238E27FC236}">
                <a16:creationId xmlns:a16="http://schemas.microsoft.com/office/drawing/2014/main" id="{679869FD-AFF9-7B21-CBDD-8F127F3586A6}"/>
              </a:ext>
            </a:extLst>
          </p:cNvPr>
          <p:cNvSpPr txBox="1"/>
          <p:nvPr/>
        </p:nvSpPr>
        <p:spPr>
          <a:xfrm>
            <a:off x="421155" y="1283278"/>
            <a:ext cx="11399370" cy="707886"/>
          </a:xfrm>
          <a:prstGeom prst="rect">
            <a:avLst/>
          </a:prstGeom>
          <a:noFill/>
        </p:spPr>
        <p:txBody>
          <a:bodyPr wrap="square" rtlCol="0">
            <a:spAutoFit/>
          </a:bodyPr>
          <a:lstStyle/>
          <a:p>
            <a:pPr algn="thaiDist"/>
            <a:r>
              <a:rPr lang="en-US" sz="2000" b="1" dirty="0">
                <a:solidFill>
                  <a:schemeClr val="accent1"/>
                </a:solidFill>
                <a:latin typeface="TH SarabunPSK" panose="020B0500040200020003" pitchFamily="34" charset="-34"/>
                <a:cs typeface="TH SarabunPSK" panose="020B0500040200020003" pitchFamily="34" charset="-34"/>
              </a:rPr>
              <a:t>Among 79 participants,  Thailand ranked 66</a:t>
            </a:r>
            <a:r>
              <a:rPr lang="en-US" sz="2000" b="1" baseline="30000" dirty="0">
                <a:solidFill>
                  <a:schemeClr val="accent1"/>
                </a:solidFill>
                <a:latin typeface="TH SarabunPSK" panose="020B0500040200020003" pitchFamily="34" charset="-34"/>
                <a:cs typeface="TH SarabunPSK" panose="020B0500040200020003" pitchFamily="34" charset="-34"/>
              </a:rPr>
              <a:t>th</a:t>
            </a:r>
            <a:r>
              <a:rPr lang="en-US" sz="2000" b="1" dirty="0">
                <a:solidFill>
                  <a:schemeClr val="accent1"/>
                </a:solidFill>
                <a:latin typeface="TH SarabunPSK" panose="020B0500040200020003" pitchFamily="34" charset="-34"/>
                <a:cs typeface="TH SarabunPSK" panose="020B0500040200020003" pitchFamily="34" charset="-34"/>
              </a:rPr>
              <a:t> near the bottom in all three domains (reading, mathematics, and science) assessing skill and knowledge of 15-year-old students. </a:t>
            </a:r>
          </a:p>
        </p:txBody>
      </p:sp>
      <p:sp>
        <p:nvSpPr>
          <p:cNvPr id="14" name="Rectangle 13">
            <a:extLst>
              <a:ext uri="{FF2B5EF4-FFF2-40B4-BE49-F238E27FC236}">
                <a16:creationId xmlns:a16="http://schemas.microsoft.com/office/drawing/2014/main" id="{AC5F8D3D-B2F9-6EF9-3C8F-0A5A7ACAA18E}"/>
              </a:ext>
            </a:extLst>
          </p:cNvPr>
          <p:cNvSpPr/>
          <p:nvPr/>
        </p:nvSpPr>
        <p:spPr>
          <a:xfrm>
            <a:off x="6174297" y="1639497"/>
            <a:ext cx="5646228" cy="17895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000" b="1" dirty="0">
                <a:solidFill>
                  <a:schemeClr val="accent3"/>
                </a:solidFill>
                <a:latin typeface="TH SarabunPSK" panose="020B0500040200020003" pitchFamily="34" charset="-34"/>
                <a:cs typeface="TH SarabunPSK" panose="020B0500040200020003" pitchFamily="34" charset="-34"/>
              </a:rPr>
              <a:t>60</a:t>
            </a:r>
            <a:r>
              <a:rPr lang="en-US" dirty="0">
                <a:solidFill>
                  <a:schemeClr val="accent3"/>
                </a:solidFill>
                <a:latin typeface="TH SarabunPSK" panose="020B0500040200020003" pitchFamily="34" charset="-34"/>
                <a:cs typeface="TH SarabunPSK" panose="020B0500040200020003" pitchFamily="34" charset="-34"/>
              </a:rPr>
              <a:t> percent of students scored below the minimum proficiency level in reading.  </a:t>
            </a:r>
            <a:r>
              <a:rPr lang="en-US" sz="2000" b="1" dirty="0">
                <a:solidFill>
                  <a:schemeClr val="accent3"/>
                </a:solidFill>
                <a:latin typeface="TH SarabunPSK" panose="020B0500040200020003" pitchFamily="34" charset="-34"/>
                <a:cs typeface="TH SarabunPSK" panose="020B0500040200020003" pitchFamily="34" charset="-34"/>
              </a:rPr>
              <a:t>53</a:t>
            </a:r>
            <a:r>
              <a:rPr lang="en-US" dirty="0">
                <a:solidFill>
                  <a:schemeClr val="accent3"/>
                </a:solidFill>
                <a:latin typeface="TH SarabunPSK" panose="020B0500040200020003" pitchFamily="34" charset="-34"/>
                <a:cs typeface="TH SarabunPSK" panose="020B0500040200020003" pitchFamily="34" charset="-34"/>
              </a:rPr>
              <a:t> percent of them were unable to attain the minimum proficiency in math. </a:t>
            </a:r>
            <a:r>
              <a:rPr lang="en-US" sz="2000" dirty="0">
                <a:solidFill>
                  <a:schemeClr val="accent3"/>
                </a:solidFill>
                <a:latin typeface="TH SarabunPSK" panose="020B0500040200020003" pitchFamily="34" charset="-34"/>
                <a:cs typeface="TH SarabunPSK" panose="020B0500040200020003" pitchFamily="34" charset="-34"/>
              </a:rPr>
              <a:t>44</a:t>
            </a:r>
            <a:r>
              <a:rPr lang="en-US" dirty="0">
                <a:solidFill>
                  <a:schemeClr val="accent3"/>
                </a:solidFill>
                <a:latin typeface="TH SarabunPSK" panose="020B0500040200020003" pitchFamily="34" charset="-34"/>
                <a:cs typeface="TH SarabunPSK" panose="020B0500040200020003" pitchFamily="34" charset="-34"/>
              </a:rPr>
              <a:t> percent of them did not reach the basic proficiency in science. </a:t>
            </a:r>
          </a:p>
          <a:p>
            <a:pPr marL="285750" indent="-285750">
              <a:lnSpc>
                <a:spcPct val="114000"/>
              </a:lnSpc>
              <a:buFont typeface="Wingdings" panose="05000000000000000000" pitchFamily="2" charset="2"/>
              <a:buChar char="§"/>
            </a:pPr>
            <a:r>
              <a:rPr lang="en-US" sz="1800" dirty="0">
                <a:solidFill>
                  <a:schemeClr val="accent1"/>
                </a:solidFill>
                <a:latin typeface="TH SarabunPSK" panose="020B0500040200020003" pitchFamily="34" charset="-34"/>
                <a:cs typeface="TH SarabunPSK" panose="020B0500040200020003" pitchFamily="34" charset="-34"/>
              </a:rPr>
              <a:t>Students in Thailand also reported higher levels of absenteeism and a weaker sense of belonging at school</a:t>
            </a:r>
            <a:r>
              <a:rPr lang="en-US" sz="1800" b="1" dirty="0">
                <a:solidFill>
                  <a:schemeClr val="accent1"/>
                </a:solidFill>
                <a:latin typeface="TH SarabunPSK" panose="020B0500040200020003" pitchFamily="34" charset="-34"/>
                <a:cs typeface="TH SarabunPSK" panose="020B0500040200020003" pitchFamily="34" charset="-34"/>
              </a:rPr>
              <a:t>.</a:t>
            </a:r>
            <a:endParaRPr lang="en-US" dirty="0">
              <a:solidFill>
                <a:schemeClr val="accent3"/>
              </a:solidFill>
              <a:latin typeface="TH SarabunPSK" panose="020B0500040200020003" pitchFamily="34" charset="-34"/>
              <a:cs typeface="TH SarabunPSK" panose="020B0500040200020003" pitchFamily="34" charset="-34"/>
            </a:endParaRPr>
          </a:p>
        </p:txBody>
      </p:sp>
      <p:sp>
        <p:nvSpPr>
          <p:cNvPr id="15" name="Speech Bubble: Rectangle 14">
            <a:extLst>
              <a:ext uri="{FF2B5EF4-FFF2-40B4-BE49-F238E27FC236}">
                <a16:creationId xmlns:a16="http://schemas.microsoft.com/office/drawing/2014/main" id="{8ACA28BE-D389-21B4-BF61-FBDE9772918A}"/>
              </a:ext>
            </a:extLst>
          </p:cNvPr>
          <p:cNvSpPr/>
          <p:nvPr/>
        </p:nvSpPr>
        <p:spPr>
          <a:xfrm>
            <a:off x="1116563" y="5524500"/>
            <a:ext cx="513184" cy="363890"/>
          </a:xfrm>
          <a:prstGeom prst="wedgeRectCallout">
            <a:avLst>
              <a:gd name="adj1" fmla="val -26288"/>
              <a:gd name="adj2" fmla="val 103526"/>
            </a:avLst>
          </a:prstGeom>
          <a:solidFill>
            <a:srgbClr val="CBD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latin typeface="TH SarabunPSK" panose="020B0500040200020003" pitchFamily="34" charset="-34"/>
                <a:cs typeface="TH SarabunPSK" panose="020B0500040200020003" pitchFamily="34" charset="-34"/>
              </a:rPr>
              <a:t>1</a:t>
            </a:r>
            <a:r>
              <a:rPr lang="en-US" b="1" baseline="30000" dirty="0">
                <a:solidFill>
                  <a:schemeClr val="accent2"/>
                </a:solidFill>
                <a:latin typeface="TH SarabunPSK" panose="020B0500040200020003" pitchFamily="34" charset="-34"/>
                <a:cs typeface="TH SarabunPSK" panose="020B0500040200020003" pitchFamily="34" charset="-34"/>
              </a:rPr>
              <a:t>st</a:t>
            </a:r>
            <a:r>
              <a:rPr lang="en-US" b="1" dirty="0">
                <a:solidFill>
                  <a:schemeClr val="accent2"/>
                </a:solidFill>
                <a:latin typeface="TH SarabunPSK" panose="020B0500040200020003" pitchFamily="34" charset="-34"/>
                <a:cs typeface="TH SarabunPSK" panose="020B0500040200020003" pitchFamily="34" charset="-34"/>
              </a:rPr>
              <a:t> </a:t>
            </a:r>
          </a:p>
        </p:txBody>
      </p:sp>
      <p:sp>
        <p:nvSpPr>
          <p:cNvPr id="16" name="Speech Bubble: Rectangle 15">
            <a:extLst>
              <a:ext uri="{FF2B5EF4-FFF2-40B4-BE49-F238E27FC236}">
                <a16:creationId xmlns:a16="http://schemas.microsoft.com/office/drawing/2014/main" id="{8AE33D9E-890B-23AA-3655-AD5C87C631A1}"/>
              </a:ext>
            </a:extLst>
          </p:cNvPr>
          <p:cNvSpPr/>
          <p:nvPr/>
        </p:nvSpPr>
        <p:spPr>
          <a:xfrm>
            <a:off x="2444620" y="5524500"/>
            <a:ext cx="513184" cy="363890"/>
          </a:xfrm>
          <a:prstGeom prst="wedgeRectCallout">
            <a:avLst>
              <a:gd name="adj1" fmla="val -26288"/>
              <a:gd name="adj2" fmla="val 103526"/>
            </a:avLst>
          </a:prstGeom>
          <a:solidFill>
            <a:srgbClr val="CBD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latin typeface="TH SarabunPSK" panose="020B0500040200020003" pitchFamily="34" charset="-34"/>
                <a:cs typeface="TH SarabunPSK" panose="020B0500040200020003" pitchFamily="34" charset="-34"/>
              </a:rPr>
              <a:t>2</a:t>
            </a:r>
            <a:r>
              <a:rPr lang="en-US" b="1" baseline="30000" dirty="0">
                <a:solidFill>
                  <a:schemeClr val="accent2"/>
                </a:solidFill>
                <a:latin typeface="TH SarabunPSK" panose="020B0500040200020003" pitchFamily="34" charset="-34"/>
                <a:cs typeface="TH SarabunPSK" panose="020B0500040200020003" pitchFamily="34" charset="-34"/>
              </a:rPr>
              <a:t>nd</a:t>
            </a:r>
            <a:r>
              <a:rPr lang="en-US" b="1" dirty="0">
                <a:solidFill>
                  <a:schemeClr val="accent2"/>
                </a:solidFill>
                <a:latin typeface="TH SarabunPSK" panose="020B0500040200020003" pitchFamily="34" charset="-34"/>
                <a:cs typeface="TH SarabunPSK" panose="020B0500040200020003" pitchFamily="34" charset="-34"/>
              </a:rPr>
              <a:t> </a:t>
            </a:r>
          </a:p>
        </p:txBody>
      </p:sp>
      <p:pic>
        <p:nvPicPr>
          <p:cNvPr id="18" name="Picture 17" descr="Icon&#10;&#10;Description automatically generated">
            <a:extLst>
              <a:ext uri="{FF2B5EF4-FFF2-40B4-BE49-F238E27FC236}">
                <a16:creationId xmlns:a16="http://schemas.microsoft.com/office/drawing/2014/main" id="{D432A1B6-CB14-5CD8-BAD5-2CF611A29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7264" y="5348226"/>
            <a:ext cx="348663" cy="348663"/>
          </a:xfrm>
          <a:prstGeom prst="rect">
            <a:avLst/>
          </a:prstGeom>
        </p:spPr>
      </p:pic>
      <p:pic>
        <p:nvPicPr>
          <p:cNvPr id="20" name="Picture 19" descr="Icon&#10;&#10;Description automatically generated">
            <a:extLst>
              <a:ext uri="{FF2B5EF4-FFF2-40B4-BE49-F238E27FC236}">
                <a16:creationId xmlns:a16="http://schemas.microsoft.com/office/drawing/2014/main" id="{5C43E024-B98D-4A93-3E14-E4CA0D2605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6512" y="5356644"/>
            <a:ext cx="347472" cy="347472"/>
          </a:xfrm>
          <a:prstGeom prst="rect">
            <a:avLst/>
          </a:prstGeom>
        </p:spPr>
      </p:pic>
      <p:sp>
        <p:nvSpPr>
          <p:cNvPr id="21" name="Speech Bubble: Rectangle 20">
            <a:extLst>
              <a:ext uri="{FF2B5EF4-FFF2-40B4-BE49-F238E27FC236}">
                <a16:creationId xmlns:a16="http://schemas.microsoft.com/office/drawing/2014/main" id="{54A35D55-D77B-035F-FB15-A520A3831BF3}"/>
              </a:ext>
            </a:extLst>
          </p:cNvPr>
          <p:cNvSpPr/>
          <p:nvPr/>
        </p:nvSpPr>
        <p:spPr>
          <a:xfrm>
            <a:off x="3772677" y="5530380"/>
            <a:ext cx="513184" cy="363890"/>
          </a:xfrm>
          <a:prstGeom prst="wedgeRectCallout">
            <a:avLst>
              <a:gd name="adj1" fmla="val -26288"/>
              <a:gd name="adj2" fmla="val 103526"/>
            </a:avLst>
          </a:prstGeom>
          <a:solidFill>
            <a:srgbClr val="CBD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solidFill>
                <a:latin typeface="TH SarabunPSK" panose="020B0500040200020003" pitchFamily="34" charset="-34"/>
                <a:cs typeface="TH SarabunPSK" panose="020B0500040200020003" pitchFamily="34" charset="-34"/>
              </a:rPr>
              <a:t>56</a:t>
            </a:r>
            <a:r>
              <a:rPr lang="en-US" b="1" baseline="30000" dirty="0">
                <a:solidFill>
                  <a:schemeClr val="accent2"/>
                </a:solidFill>
                <a:latin typeface="TH SarabunPSK" panose="020B0500040200020003" pitchFamily="34" charset="-34"/>
                <a:cs typeface="TH SarabunPSK" panose="020B0500040200020003" pitchFamily="34" charset="-34"/>
              </a:rPr>
              <a:t>th</a:t>
            </a:r>
            <a:r>
              <a:rPr lang="en-US" b="1" dirty="0">
                <a:solidFill>
                  <a:schemeClr val="accent2"/>
                </a:solidFill>
                <a:latin typeface="TH SarabunPSK" panose="020B0500040200020003" pitchFamily="34" charset="-34"/>
                <a:cs typeface="TH SarabunPSK" panose="020B0500040200020003" pitchFamily="34" charset="-34"/>
              </a:rPr>
              <a:t> </a:t>
            </a:r>
          </a:p>
        </p:txBody>
      </p:sp>
      <p:sp>
        <p:nvSpPr>
          <p:cNvPr id="22" name="Speech Bubble: Rectangle 21">
            <a:extLst>
              <a:ext uri="{FF2B5EF4-FFF2-40B4-BE49-F238E27FC236}">
                <a16:creationId xmlns:a16="http://schemas.microsoft.com/office/drawing/2014/main" id="{AD4671BC-B3A4-8E80-E119-91FBB72BE8FB}"/>
              </a:ext>
            </a:extLst>
          </p:cNvPr>
          <p:cNvSpPr/>
          <p:nvPr/>
        </p:nvSpPr>
        <p:spPr>
          <a:xfrm>
            <a:off x="5100734" y="5530380"/>
            <a:ext cx="513184" cy="363890"/>
          </a:xfrm>
          <a:prstGeom prst="wedgeRectCallout">
            <a:avLst>
              <a:gd name="adj1" fmla="val -26288"/>
              <a:gd name="adj2" fmla="val 103526"/>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TH SarabunPSK" panose="020B0500040200020003" pitchFamily="34" charset="-34"/>
                <a:cs typeface="TH SarabunPSK" panose="020B0500040200020003" pitchFamily="34" charset="-34"/>
              </a:rPr>
              <a:t>66</a:t>
            </a:r>
            <a:r>
              <a:rPr lang="en-US" b="1" baseline="30000" dirty="0">
                <a:solidFill>
                  <a:schemeClr val="accent6"/>
                </a:solidFill>
                <a:latin typeface="TH SarabunPSK" panose="020B0500040200020003" pitchFamily="34" charset="-34"/>
                <a:cs typeface="TH SarabunPSK" panose="020B0500040200020003" pitchFamily="34" charset="-34"/>
              </a:rPr>
              <a:t>th</a:t>
            </a:r>
            <a:r>
              <a:rPr lang="en-US" b="1" dirty="0">
                <a:solidFill>
                  <a:schemeClr val="accent6"/>
                </a:solidFill>
                <a:latin typeface="TH SarabunPSK" panose="020B0500040200020003" pitchFamily="34" charset="-34"/>
                <a:cs typeface="TH SarabunPSK" panose="020B0500040200020003" pitchFamily="34" charset="-34"/>
              </a:rPr>
              <a:t> </a:t>
            </a:r>
          </a:p>
        </p:txBody>
      </p:sp>
      <p:sp>
        <p:nvSpPr>
          <p:cNvPr id="33" name="TextBox 32">
            <a:extLst>
              <a:ext uri="{FF2B5EF4-FFF2-40B4-BE49-F238E27FC236}">
                <a16:creationId xmlns:a16="http://schemas.microsoft.com/office/drawing/2014/main" id="{2C0C026F-9864-5971-7D5E-6F1698C81E51}"/>
              </a:ext>
            </a:extLst>
          </p:cNvPr>
          <p:cNvSpPr txBox="1"/>
          <p:nvPr/>
        </p:nvSpPr>
        <p:spPr>
          <a:xfrm>
            <a:off x="6174297" y="3435676"/>
            <a:ext cx="5646228" cy="2862322"/>
          </a:xfrm>
          <a:prstGeom prst="rect">
            <a:avLst/>
          </a:prstGeom>
          <a:solidFill>
            <a:schemeClr val="accent2">
              <a:lumMod val="20000"/>
              <a:lumOff val="80000"/>
            </a:schemeClr>
          </a:solidFill>
        </p:spPr>
        <p:txBody>
          <a:bodyPr wrap="square">
            <a:spAutoFit/>
          </a:bodyPr>
          <a:lstStyle/>
          <a:p>
            <a:r>
              <a:rPr lang="en-US" b="1" dirty="0">
                <a:solidFill>
                  <a:schemeClr val="accent3"/>
                </a:solidFill>
                <a:latin typeface="TH SarabunPSK" panose="020B0500040200020003" pitchFamily="34" charset="-34"/>
                <a:cs typeface="TH SarabunPSK" panose="020B0500040200020003" pitchFamily="34" charset="-34"/>
              </a:rPr>
              <a:t>There are </a:t>
            </a:r>
            <a:r>
              <a:rPr lang="en-US" b="1" u="sng" dirty="0">
                <a:solidFill>
                  <a:schemeClr val="accent3"/>
                </a:solidFill>
                <a:latin typeface="TH SarabunPSK" panose="020B0500040200020003" pitchFamily="34" charset="-34"/>
                <a:cs typeface="TH SarabunPSK" panose="020B0500040200020003" pitchFamily="34" charset="-34"/>
              </a:rPr>
              <a:t>4 main factors</a:t>
            </a:r>
            <a:r>
              <a:rPr lang="en-US" b="1" dirty="0">
                <a:solidFill>
                  <a:schemeClr val="accent3"/>
                </a:solidFill>
                <a:latin typeface="TH SarabunPSK" panose="020B0500040200020003" pitchFamily="34" charset="-34"/>
                <a:cs typeface="TH SarabunPSK" panose="020B0500040200020003" pitchFamily="34" charset="-34"/>
              </a:rPr>
              <a:t> behind the PISA’s result:</a:t>
            </a:r>
          </a:p>
          <a:p>
            <a:pPr marL="742950" lvl="1" indent="-285750">
              <a:buFont typeface="Wingdings" panose="05000000000000000000" pitchFamily="2" charset="2"/>
              <a:buChar char="Ø"/>
            </a:pPr>
            <a:r>
              <a:rPr lang="en-US" dirty="0">
                <a:solidFill>
                  <a:schemeClr val="accent3"/>
                </a:solidFill>
                <a:latin typeface="TH SarabunPSK" panose="020B0500040200020003" pitchFamily="34" charset="-34"/>
                <a:cs typeface="TH SarabunPSK" panose="020B0500040200020003" pitchFamily="34" charset="-34"/>
              </a:rPr>
              <a:t>Thai government </a:t>
            </a:r>
            <a:r>
              <a:rPr lang="en-US" b="1" dirty="0">
                <a:solidFill>
                  <a:schemeClr val="accent3"/>
                </a:solidFill>
                <a:latin typeface="TH SarabunPSK" panose="020B0500040200020003" pitchFamily="34" charset="-34"/>
                <a:cs typeface="TH SarabunPSK" panose="020B0500040200020003" pitchFamily="34" charset="-34"/>
              </a:rPr>
              <a:t>gives less funding and technology supports </a:t>
            </a:r>
            <a:r>
              <a:rPr lang="en-US" dirty="0">
                <a:solidFill>
                  <a:schemeClr val="accent3"/>
                </a:solidFill>
                <a:latin typeface="TH SarabunPSK" panose="020B0500040200020003" pitchFamily="34" charset="-34"/>
                <a:cs typeface="TH SarabunPSK" panose="020B0500040200020003" pitchFamily="34" charset="-34"/>
              </a:rPr>
              <a:t>to rural schools</a:t>
            </a:r>
          </a:p>
          <a:p>
            <a:pPr marL="742950" lvl="1" indent="-285750">
              <a:buFont typeface="Wingdings" panose="05000000000000000000" pitchFamily="2" charset="2"/>
              <a:buChar char="Ø"/>
            </a:pPr>
            <a:r>
              <a:rPr lang="en-US" dirty="0">
                <a:solidFill>
                  <a:schemeClr val="accent3"/>
                </a:solidFill>
                <a:latin typeface="TH SarabunPSK" panose="020B0500040200020003" pitchFamily="34" charset="-34"/>
                <a:cs typeface="TH SarabunPSK" panose="020B0500040200020003" pitchFamily="34" charset="-34"/>
              </a:rPr>
              <a:t>The International PISA scores revealed that there were </a:t>
            </a:r>
            <a:r>
              <a:rPr lang="en-US" b="1" dirty="0">
                <a:solidFill>
                  <a:schemeClr val="accent3"/>
                </a:solidFill>
                <a:latin typeface="TH SarabunPSK" panose="020B0500040200020003" pitchFamily="34" charset="-34"/>
                <a:cs typeface="TH SarabunPSK" panose="020B0500040200020003" pitchFamily="34" charset="-34"/>
              </a:rPr>
              <a:t>greater improvements in scores among students from schools in big cities</a:t>
            </a:r>
            <a:r>
              <a:rPr lang="en-US" dirty="0">
                <a:solidFill>
                  <a:schemeClr val="accent3"/>
                </a:solidFill>
                <a:latin typeface="TH SarabunPSK" panose="020B0500040200020003" pitchFamily="34" charset="-34"/>
                <a:cs typeface="TH SarabunPSK" panose="020B0500040200020003" pitchFamily="34" charset="-34"/>
              </a:rPr>
              <a:t> than those from small schools in small cities.</a:t>
            </a:r>
          </a:p>
          <a:p>
            <a:pPr marL="742950" lvl="1" indent="-285750">
              <a:buFont typeface="Wingdings" panose="05000000000000000000" pitchFamily="2" charset="2"/>
              <a:buChar char="Ø"/>
            </a:pPr>
            <a:r>
              <a:rPr lang="en-US" dirty="0">
                <a:solidFill>
                  <a:schemeClr val="accent3"/>
                </a:solidFill>
                <a:latin typeface="TH SarabunPSK" panose="020B0500040200020003" pitchFamily="34" charset="-34"/>
                <a:cs typeface="TH SarabunPSK" panose="020B0500040200020003" pitchFamily="34" charset="-34"/>
              </a:rPr>
              <a:t>Individual teachers in rural school often </a:t>
            </a:r>
            <a:r>
              <a:rPr lang="en-US" b="1" dirty="0">
                <a:solidFill>
                  <a:schemeClr val="accent3"/>
                </a:solidFill>
                <a:latin typeface="TH SarabunPSK" panose="020B0500040200020003" pitchFamily="34" charset="-34"/>
                <a:cs typeface="TH SarabunPSK" panose="020B0500040200020003" pitchFamily="34" charset="-34"/>
              </a:rPr>
              <a:t>teach multiple grades and subjects</a:t>
            </a:r>
          </a:p>
          <a:p>
            <a:pPr marL="742950" lvl="1" indent="-285750">
              <a:buFont typeface="Wingdings" panose="05000000000000000000" pitchFamily="2" charset="2"/>
              <a:buChar char="Ø"/>
            </a:pPr>
            <a:r>
              <a:rPr lang="en-US" dirty="0">
                <a:solidFill>
                  <a:schemeClr val="accent3"/>
                </a:solidFill>
                <a:latin typeface="TH SarabunPSK" panose="020B0500040200020003" pitchFamily="34" charset="-34"/>
                <a:cs typeface="TH SarabunPSK" panose="020B0500040200020003" pitchFamily="34" charset="-34"/>
              </a:rPr>
              <a:t>The Thai’s education system </a:t>
            </a:r>
            <a:r>
              <a:rPr lang="en-US" b="1" dirty="0">
                <a:solidFill>
                  <a:schemeClr val="accent3"/>
                </a:solidFill>
                <a:latin typeface="TH SarabunPSK" panose="020B0500040200020003" pitchFamily="34" charset="-34"/>
                <a:cs typeface="TH SarabunPSK" panose="020B0500040200020003" pitchFamily="34" charset="-34"/>
              </a:rPr>
              <a:t>has been using the same curriculum </a:t>
            </a:r>
            <a:r>
              <a:rPr lang="en-US" dirty="0">
                <a:solidFill>
                  <a:schemeClr val="accent3"/>
                </a:solidFill>
                <a:latin typeface="TH SarabunPSK" panose="020B0500040200020003" pitchFamily="34" charset="-34"/>
                <a:cs typeface="TH SarabunPSK" panose="020B0500040200020003" pitchFamily="34" charset="-34"/>
              </a:rPr>
              <a:t>since 2008</a:t>
            </a:r>
          </a:p>
        </p:txBody>
      </p:sp>
    </p:spTree>
    <p:extLst>
      <p:ext uri="{BB962C8B-B14F-4D97-AF65-F5344CB8AC3E}">
        <p14:creationId xmlns:p14="http://schemas.microsoft.com/office/powerpoint/2010/main" val="95372242"/>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684</Words>
  <Application>Microsoft Office PowerPoint</Application>
  <PresentationFormat>Widescreen</PresentationFormat>
  <Paragraphs>58</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charis_silregular</vt:lpstr>
      <vt:lpstr>Noto Sans Display</vt:lpstr>
      <vt:lpstr>nytfranklin-light</vt:lpstr>
      <vt:lpstr>Roboto</vt:lpstr>
      <vt:lpstr>TH SarabunPSK</vt:lpstr>
      <vt:lpstr>Wingdings</vt:lpstr>
      <vt:lpstr>4_TIME Consult Theme Color V2</vt:lpstr>
      <vt:lpstr>Current status of education in Thailand towards global ranking is still under OECD average score in reading, mathematics, and science.</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Pitchayapak Pettes</cp:lastModifiedBy>
  <cp:revision>2</cp:revision>
  <cp:lastPrinted>2021-01-24T19:22:16Z</cp:lastPrinted>
  <dcterms:created xsi:type="dcterms:W3CDTF">2018-07-05T07:06:36Z</dcterms:created>
  <dcterms:modified xsi:type="dcterms:W3CDTF">2022-07-14T09:03:39Z</dcterms:modified>
</cp:coreProperties>
</file>