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3"/>
  </p:notesMasterIdLst>
  <p:handoutMasterIdLst>
    <p:handoutMasterId r:id="rId4"/>
  </p:handoutMasterIdLst>
  <p:sldIdLst>
    <p:sldId id="12192" r:id="rId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280" userDrawn="1">
          <p15:clr>
            <a:srgbClr val="A4A3A4"/>
          </p15:clr>
        </p15:guide>
        <p15:guide id="3" orient="horz" pos="3480" userDrawn="1">
          <p15:clr>
            <a:srgbClr val="A4A3A4"/>
          </p15:clr>
        </p15:guide>
        <p15:guide id="4" orient="horz" pos="3144" userDrawn="1">
          <p15:clr>
            <a:srgbClr val="A4A3A4"/>
          </p15:clr>
        </p15:guide>
        <p15:guide id="5" orient="horz" pos="232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e consulting" initials="tc" lastIdx="1" clrIdx="0">
    <p:extLst>
      <p:ext uri="{19B8F6BF-5375-455C-9EA6-DF929625EA0E}">
        <p15:presenceInfo xmlns:p15="http://schemas.microsoft.com/office/powerpoint/2012/main" userId="6ad285592fe44cb0" providerId="Windows Live"/>
      </p:ext>
    </p:extLst>
  </p:cmAuthor>
  <p:cmAuthor id="2" name="TIME Consulting 04" initials="TC0" lastIdx="1" clrIdx="1">
    <p:extLst>
      <p:ext uri="{19B8F6BF-5375-455C-9EA6-DF929625EA0E}">
        <p15:presenceInfo xmlns:p15="http://schemas.microsoft.com/office/powerpoint/2012/main" userId="S::timeconsulting@timeconsulting04.onmicrosoft.com::7d59d494-d138-4b42-afee-8ef6308001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3492"/>
    <a:srgbClr val="08236A"/>
    <a:srgbClr val="F2F2F2"/>
    <a:srgbClr val="C0D0F8"/>
    <a:srgbClr val="BED7FC"/>
    <a:srgbClr val="C5DCFF"/>
    <a:srgbClr val="97C0FF"/>
    <a:srgbClr val="ED7318"/>
    <a:srgbClr val="E6E6E6"/>
    <a:srgbClr val="638B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658" y="821"/>
      </p:cViewPr>
      <p:guideLst>
        <p:guide pos="5280"/>
        <p:guide orient="horz" pos="3480"/>
        <p:guide orient="horz" pos="3144"/>
        <p:guide orient="horz" pos="232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47576C-FEEE-4A68-AE9F-01D492AE8A47}"/>
              </a:ext>
            </a:extLst>
          </p:cNvPr>
          <p:cNvSpPr>
            <a:spLocks noGrp="1"/>
          </p:cNvSpPr>
          <p:nvPr>
            <p:ph type="hdr" sz="quarter"/>
          </p:nvPr>
        </p:nvSpPr>
        <p:spPr>
          <a:xfrm>
            <a:off x="1" y="0"/>
            <a:ext cx="3170552" cy="4819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4AD040-15B6-420E-86FF-E8A2B7191218}"/>
              </a:ext>
            </a:extLst>
          </p:cNvPr>
          <p:cNvSpPr>
            <a:spLocks noGrp="1"/>
          </p:cNvSpPr>
          <p:nvPr>
            <p:ph type="dt" sz="quarter" idx="1"/>
          </p:nvPr>
        </p:nvSpPr>
        <p:spPr>
          <a:xfrm>
            <a:off x="4142924" y="0"/>
            <a:ext cx="3170551" cy="481991"/>
          </a:xfrm>
          <a:prstGeom prst="rect">
            <a:avLst/>
          </a:prstGeom>
        </p:spPr>
        <p:txBody>
          <a:bodyPr vert="horz" lIns="91440" tIns="45720" rIns="91440" bIns="45720" rtlCol="0"/>
          <a:lstStyle>
            <a:lvl1pPr algn="r">
              <a:defRPr sz="1200"/>
            </a:lvl1pPr>
          </a:lstStyle>
          <a:p>
            <a:fld id="{B72F2235-D482-4465-985E-2F4B6E8A839C}" type="datetimeFigureOut">
              <a:rPr lang="en-US" smtClean="0"/>
              <a:t>10/3/2022</a:t>
            </a:fld>
            <a:endParaRPr lang="en-US"/>
          </a:p>
        </p:txBody>
      </p:sp>
      <p:sp>
        <p:nvSpPr>
          <p:cNvPr id="4" name="Footer Placeholder 3">
            <a:extLst>
              <a:ext uri="{FF2B5EF4-FFF2-40B4-BE49-F238E27FC236}">
                <a16:creationId xmlns:a16="http://schemas.microsoft.com/office/drawing/2014/main" id="{C504C416-B655-4BF2-A3FB-76541D387133}"/>
              </a:ext>
            </a:extLst>
          </p:cNvPr>
          <p:cNvSpPr>
            <a:spLocks noGrp="1"/>
          </p:cNvSpPr>
          <p:nvPr>
            <p:ph type="ftr" sz="quarter" idx="2"/>
          </p:nvPr>
        </p:nvSpPr>
        <p:spPr>
          <a:xfrm>
            <a:off x="1" y="9119209"/>
            <a:ext cx="3170552" cy="48199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BDE986-DBB2-4756-83BA-D0E43DC48028}"/>
              </a:ext>
            </a:extLst>
          </p:cNvPr>
          <p:cNvSpPr>
            <a:spLocks noGrp="1"/>
          </p:cNvSpPr>
          <p:nvPr>
            <p:ph type="sldNum" sz="quarter" idx="3"/>
          </p:nvPr>
        </p:nvSpPr>
        <p:spPr>
          <a:xfrm>
            <a:off x="4142924" y="9119209"/>
            <a:ext cx="3170551" cy="481991"/>
          </a:xfrm>
          <a:prstGeom prst="rect">
            <a:avLst/>
          </a:prstGeom>
        </p:spPr>
        <p:txBody>
          <a:bodyPr vert="horz" lIns="91440" tIns="45720" rIns="91440" bIns="45720" rtlCol="0" anchor="b"/>
          <a:lstStyle>
            <a:lvl1pPr algn="r">
              <a:defRPr sz="1200"/>
            </a:lvl1pPr>
          </a:lstStyle>
          <a:p>
            <a:fld id="{F7D4459E-68C4-4E42-9CCA-ABAC355E3F2D}" type="slidenum">
              <a:rPr lang="en-US" smtClean="0"/>
              <a:t>‹#›</a:t>
            </a:fld>
            <a:endParaRPr lang="en-US"/>
          </a:p>
        </p:txBody>
      </p:sp>
    </p:spTree>
    <p:extLst>
      <p:ext uri="{BB962C8B-B14F-4D97-AF65-F5344CB8AC3E}">
        <p14:creationId xmlns:p14="http://schemas.microsoft.com/office/powerpoint/2010/main" val="1232685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1440" tIns="45720" rIns="91440" bIns="45720" rtlCol="0"/>
          <a:lstStyle>
            <a:lvl1pPr algn="r">
              <a:defRPr sz="1200"/>
            </a:lvl1pPr>
          </a:lstStyle>
          <a:p>
            <a:fld id="{145B36A5-8E12-4187-8FE3-CFFB573DDF2F}" type="datetimeFigureOut">
              <a:rPr lang="en-US" smtClean="0"/>
              <a:t>10/3/2022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1440" tIns="45720" rIns="91440" bIns="45720" rtlCol="0" anchor="b"/>
          <a:lstStyle>
            <a:lvl1pPr algn="r">
              <a:defRPr sz="1200"/>
            </a:lvl1pPr>
          </a:lstStyle>
          <a:p>
            <a:fld id="{54A320C3-4339-4174-BC8C-2351EBCAC6BF}" type="slidenum">
              <a:rPr lang="en-US" smtClean="0"/>
              <a:t>‹#›</a:t>
            </a:fld>
            <a:endParaRPr lang="en-US"/>
          </a:p>
        </p:txBody>
      </p:sp>
    </p:spTree>
    <p:extLst>
      <p:ext uri="{BB962C8B-B14F-4D97-AF65-F5344CB8AC3E}">
        <p14:creationId xmlns:p14="http://schemas.microsoft.com/office/powerpoint/2010/main" val="263786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oecdbetterlifeindex.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https://www.worldbank.org/en/news/press-release/2020/12/09/world-bank-more-inclusive-and-better-investments-in-education-to-improve-learning-outcomes-in-Thailand</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https://www.worldbank.org/en/news/press-release/2020/12/09/world-bank-more-inclusive-and-better-investments-in-education-to-improve-learning-outcomes-in-Thailand</a:t>
            </a:r>
            <a:br>
              <a:rPr kumimoji="0" lang="en-US" sz="1200" i="0" u="none" strike="noStrike" kern="0" cap="none" spc="0" normalizeH="0" baseline="0" noProof="0" dirty="0">
                <a:ln>
                  <a:noFill/>
                </a:ln>
                <a:solidFill>
                  <a:srgbClr val="002060"/>
                </a:solidFill>
                <a:effectLst/>
                <a:uLnTx/>
                <a:uFillTx/>
                <a:ea typeface="+mn-ea"/>
                <a:cs typeface="+mn-cs"/>
              </a:rPr>
            </a:b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There are several drivers of Thailand 2018 </a:t>
            </a:r>
            <a:r>
              <a:rPr kumimoji="0" lang="en-US" sz="1200" i="0" u="none" strike="noStrike" kern="0" cap="none" spc="0" normalizeH="0" baseline="0" noProof="0" dirty="0" err="1">
                <a:ln>
                  <a:noFill/>
                </a:ln>
                <a:solidFill>
                  <a:srgbClr val="002060"/>
                </a:solidFill>
                <a:effectLst/>
                <a:uLnTx/>
                <a:uFillTx/>
                <a:ea typeface="+mn-ea"/>
                <a:cs typeface="+mn-cs"/>
              </a:rPr>
              <a:t>pisa</a:t>
            </a:r>
            <a:r>
              <a:rPr kumimoji="0" lang="en-US" sz="1200" i="0" u="none" strike="noStrike" kern="0" cap="none" spc="0" normalizeH="0" baseline="0" noProof="0" dirty="0">
                <a:ln>
                  <a:noFill/>
                </a:ln>
                <a:solidFill>
                  <a:srgbClr val="002060"/>
                </a:solidFill>
                <a:effectLst/>
                <a:uLnTx/>
                <a:uFillTx/>
                <a:ea typeface="+mn-ea"/>
                <a:cs typeface="+mn-cs"/>
              </a:rPr>
              <a:t> results</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1.</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2.</a:t>
            </a:r>
          </a:p>
          <a:p>
            <a:pPr marL="0" indent="0">
              <a:buFont typeface="Wingdings" panose="05000000000000000000" pitchFamily="2" charset="2"/>
              <a:buNone/>
              <a:defRPr/>
            </a:pPr>
            <a:r>
              <a:rPr kumimoji="0" lang="en-US" sz="1200" i="0" u="none" strike="noStrike" kern="0" cap="none" spc="0" normalizeH="0" baseline="0" noProof="0" dirty="0">
                <a:ln>
                  <a:noFill/>
                </a:ln>
                <a:solidFill>
                  <a:srgbClr val="002060"/>
                </a:solidFill>
                <a:effectLst/>
                <a:uLnTx/>
                <a:uFillTx/>
                <a:ea typeface="+mn-ea"/>
                <a:cs typeface="+mn-cs"/>
              </a:rPr>
              <a:t>3.</a:t>
            </a: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0" indent="0">
              <a:buFont typeface="Wingdings" panose="05000000000000000000" pitchFamily="2" charset="2"/>
              <a:buNone/>
              <a:defRPr/>
            </a:pPr>
            <a:endParaRPr kumimoji="0" lang="en-US" sz="1200" i="0" u="none" strike="noStrike" kern="0" cap="none" spc="0" normalizeH="0" baseline="0" noProof="0" dirty="0">
              <a:ln>
                <a:noFill/>
              </a:ln>
              <a:solidFill>
                <a:srgbClr val="002060"/>
              </a:solidFill>
              <a:effectLst/>
              <a:uLnTx/>
              <a:uFillTx/>
              <a:ea typeface="+mn-ea"/>
              <a:cs typeface="+mn-cs"/>
            </a:endParaRPr>
          </a:p>
          <a:p>
            <a:pPr marL="171450" indent="-171450">
              <a:buFont typeface="Wingdings" panose="05000000000000000000" pitchFamily="2" charset="2"/>
              <a:buChar char="§"/>
              <a:defRPr/>
            </a:pPr>
            <a:r>
              <a:rPr kumimoji="0" lang="en-US" sz="1200" i="0" u="none" strike="noStrike" kern="0" cap="none" spc="0" normalizeH="0" baseline="0" noProof="0" dirty="0">
                <a:ln>
                  <a:noFill/>
                </a:ln>
                <a:solidFill>
                  <a:srgbClr val="002060"/>
                </a:solidFill>
                <a:effectLst/>
                <a:uLnTx/>
                <a:uFillTx/>
                <a:ea typeface="+mn-ea"/>
                <a:cs typeface="+mn-cs"/>
              </a:rPr>
              <a:t>Thai government </a:t>
            </a:r>
            <a:r>
              <a:rPr kumimoji="0" lang="en-US" sz="1200" b="1" i="0" u="none" strike="noStrike" kern="0" cap="none" spc="0" normalizeH="0" baseline="0" noProof="0" dirty="0">
                <a:ln>
                  <a:noFill/>
                </a:ln>
                <a:solidFill>
                  <a:srgbClr val="002060"/>
                </a:solidFill>
                <a:effectLst/>
                <a:uLnTx/>
                <a:uFillTx/>
                <a:ea typeface="+mn-ea"/>
                <a:cs typeface="+mn-cs"/>
              </a:rPr>
              <a:t>gives less</a:t>
            </a:r>
            <a:r>
              <a:rPr kumimoji="0" lang="th-TH" sz="1200" b="1" i="0" u="none" strike="noStrike" kern="0" cap="none" spc="0" normalizeH="0" baseline="0" noProof="0" dirty="0">
                <a:ln>
                  <a:noFill/>
                </a:ln>
                <a:solidFill>
                  <a:srgbClr val="002060"/>
                </a:solidFill>
                <a:effectLst/>
                <a:uLnTx/>
                <a:uFillTx/>
                <a:ea typeface="+mn-ea"/>
                <a:cs typeface="+mn-cs"/>
              </a:rPr>
              <a:t> </a:t>
            </a:r>
            <a:r>
              <a:rPr kumimoji="0" lang="en-US" sz="1200" b="1" i="0" u="none" strike="noStrike" kern="0" cap="none" spc="0" normalizeH="0" baseline="0" noProof="0" dirty="0">
                <a:ln>
                  <a:noFill/>
                </a:ln>
                <a:solidFill>
                  <a:srgbClr val="002060"/>
                </a:solidFill>
                <a:effectLst/>
                <a:uLnTx/>
                <a:uFillTx/>
                <a:ea typeface="+mn-ea"/>
                <a:cs typeface="+mn-cs"/>
              </a:rPr>
              <a:t>funding and technology supports to rural schools</a:t>
            </a:r>
          </a:p>
          <a:p>
            <a:pPr marL="171450" indent="-171450">
              <a:buFont typeface="Wingdings" panose="05000000000000000000" pitchFamily="2" charset="2"/>
              <a:buChar char="§"/>
              <a:defRPr/>
            </a:pPr>
            <a:r>
              <a:rPr lang="en-US" sz="1200" dirty="0">
                <a:solidFill>
                  <a:srgbClr val="002060"/>
                </a:solidFill>
              </a:rPr>
              <a:t>The I</a:t>
            </a:r>
            <a:r>
              <a:rPr lang="en-US" sz="1200" i="0" u="none" strike="noStrike" dirty="0">
                <a:solidFill>
                  <a:srgbClr val="002060"/>
                </a:solidFill>
                <a:effectLst/>
              </a:rPr>
              <a:t>nternational</a:t>
            </a:r>
            <a:r>
              <a:rPr lang="en-US" sz="1200" i="0" dirty="0">
                <a:solidFill>
                  <a:srgbClr val="002060"/>
                </a:solidFill>
                <a:effectLst/>
              </a:rPr>
              <a:t> PISA scores </a:t>
            </a:r>
            <a:r>
              <a:rPr lang="en-US" sz="1200" i="0" u="none" strike="noStrike" dirty="0">
                <a:solidFill>
                  <a:srgbClr val="002060"/>
                </a:solidFill>
                <a:effectLst/>
              </a:rPr>
              <a:t>revealed</a:t>
            </a:r>
            <a:r>
              <a:rPr lang="en-US" sz="1200" i="0" dirty="0">
                <a:solidFill>
                  <a:srgbClr val="002060"/>
                </a:solidFill>
                <a:effectLst/>
              </a:rPr>
              <a:t> that there </a:t>
            </a:r>
            <a:r>
              <a:rPr lang="en-US" sz="1200" b="1" i="0" dirty="0">
                <a:solidFill>
                  <a:srgbClr val="002060"/>
                </a:solidFill>
                <a:effectLst/>
              </a:rPr>
              <a:t>were greater </a:t>
            </a:r>
            <a:r>
              <a:rPr lang="en-US" sz="1200" b="1" i="0" u="none" strike="noStrike" dirty="0">
                <a:solidFill>
                  <a:srgbClr val="002060"/>
                </a:solidFill>
                <a:effectLst/>
              </a:rPr>
              <a:t>improvements</a:t>
            </a:r>
            <a:r>
              <a:rPr lang="en-US" sz="1200" b="1" i="0" dirty="0">
                <a:solidFill>
                  <a:srgbClr val="002060"/>
                </a:solidFill>
                <a:effectLst/>
              </a:rPr>
              <a:t> </a:t>
            </a:r>
            <a:r>
              <a:rPr lang="en-US" sz="1200" i="0" dirty="0">
                <a:solidFill>
                  <a:srgbClr val="002060"/>
                </a:solidFill>
                <a:effectLst/>
              </a:rPr>
              <a:t>in scores among students </a:t>
            </a:r>
            <a:r>
              <a:rPr lang="en-US" sz="1200" b="1" i="0" dirty="0">
                <a:solidFill>
                  <a:srgbClr val="002060"/>
                </a:solidFill>
                <a:effectLst/>
              </a:rPr>
              <a:t>from schools in big cities </a:t>
            </a:r>
            <a:r>
              <a:rPr lang="en-US" sz="1200" i="0" dirty="0">
                <a:solidFill>
                  <a:srgbClr val="002060"/>
                </a:solidFill>
                <a:effectLst/>
              </a:rPr>
              <a:t>than those from small schools in small cities.</a:t>
            </a:r>
            <a:endParaRPr lang="th-TH" sz="1200" dirty="0">
              <a:solidFill>
                <a:srgbClr val="002060"/>
              </a:solidFill>
            </a:endParaRPr>
          </a:p>
          <a:p>
            <a:pPr marL="171450" indent="-171450">
              <a:buFont typeface="Wingdings" panose="05000000000000000000" pitchFamily="2" charset="2"/>
              <a:buChar char="§"/>
              <a:defRPr/>
            </a:pPr>
            <a:r>
              <a:rPr kumimoji="0" lang="en-US" sz="1200" i="0" u="none" strike="noStrike" kern="0" cap="none" spc="0" normalizeH="0" baseline="0" noProof="0" dirty="0">
                <a:ln>
                  <a:noFill/>
                </a:ln>
                <a:solidFill>
                  <a:srgbClr val="002060"/>
                </a:solidFill>
                <a:effectLst/>
                <a:uLnTx/>
                <a:uFillTx/>
                <a:ea typeface="+mn-ea"/>
                <a:cs typeface="+mn-cs"/>
              </a:rPr>
              <a:t>Individual teachers in rural school </a:t>
            </a:r>
            <a:r>
              <a:rPr kumimoji="0" lang="en-US" sz="1200" b="1" i="0" u="none" strike="noStrike" kern="0" cap="none" spc="0" normalizeH="0" baseline="0" noProof="0" dirty="0">
                <a:ln>
                  <a:noFill/>
                </a:ln>
                <a:solidFill>
                  <a:srgbClr val="002060"/>
                </a:solidFill>
                <a:effectLst/>
                <a:uLnTx/>
                <a:uFillTx/>
                <a:ea typeface="+mn-ea"/>
                <a:cs typeface="+mn-cs"/>
              </a:rPr>
              <a:t>often teach multiple grades and subjects</a:t>
            </a:r>
          </a:p>
          <a:p>
            <a:pPr marL="171450" indent="-171450">
              <a:buFont typeface="Wingdings" panose="05000000000000000000" pitchFamily="2" charset="2"/>
              <a:buChar char="§"/>
              <a:defRPr/>
            </a:pPr>
            <a:r>
              <a:rPr lang="en-US" sz="1200" kern="0" dirty="0">
                <a:solidFill>
                  <a:srgbClr val="002060"/>
                </a:solidFill>
              </a:rPr>
              <a:t>The Thai’s education system has been </a:t>
            </a:r>
            <a:r>
              <a:rPr lang="en-US" sz="1200" b="1" kern="0" dirty="0">
                <a:solidFill>
                  <a:srgbClr val="002060"/>
                </a:solidFill>
              </a:rPr>
              <a:t>using the same curriculum </a:t>
            </a:r>
            <a:r>
              <a:rPr lang="en-US" sz="1200" kern="0" dirty="0">
                <a:solidFill>
                  <a:srgbClr val="002060"/>
                </a:solidFill>
              </a:rPr>
              <a:t>since 2008</a:t>
            </a:r>
            <a:endParaRPr kumimoji="0" lang="en-US" sz="1200" i="0" u="none" strike="noStrike" kern="0" cap="none" spc="0" normalizeH="0" baseline="0" noProof="0" dirty="0">
              <a:ln>
                <a:noFill/>
              </a:ln>
              <a:solidFill>
                <a:srgbClr val="002060"/>
              </a:solidFill>
              <a:effectLst/>
              <a:uLnTx/>
              <a:uFillTx/>
              <a:ea typeface="+mn-ea"/>
              <a:cs typeface="+mn-cs"/>
            </a:endParaRPr>
          </a:p>
          <a:p>
            <a:endParaRPr lang="en-US" b="0" i="0" dirty="0">
              <a:solidFill>
                <a:srgbClr val="111111"/>
              </a:solidFill>
              <a:effectLst/>
              <a:latin typeface="Roboto"/>
            </a:endParaRPr>
          </a:p>
          <a:p>
            <a:r>
              <a:rPr lang="en-US" b="0" i="0" dirty="0">
                <a:solidFill>
                  <a:srgbClr val="111111"/>
                </a:solidFill>
                <a:effectLst/>
                <a:latin typeface="Roboto"/>
              </a:rPr>
              <a:t>OECD (</a:t>
            </a:r>
            <a:r>
              <a:rPr lang="en-US" b="0" i="0" dirty="0" err="1">
                <a:solidFill>
                  <a:srgbClr val="111111"/>
                </a:solidFill>
                <a:effectLst/>
                <a:latin typeface="Roboto"/>
              </a:rPr>
              <a:t>pisa</a:t>
            </a:r>
            <a:r>
              <a:rPr lang="en-US" b="0" i="0" dirty="0">
                <a:solidFill>
                  <a:srgbClr val="111111"/>
                </a:solidFill>
                <a:effectLst/>
                <a:latin typeface="Roboto"/>
              </a:rPr>
              <a:t> 2018) https://gpseducation.oecd.org/CountryProfile?primaryCountry=THA&amp;treshold=10&amp;topic=PI</a:t>
            </a:r>
          </a:p>
          <a:p>
            <a:endParaRPr lang="en-US" b="0" i="0" dirty="0">
              <a:solidFill>
                <a:srgbClr val="111111"/>
              </a:solidFill>
              <a:effectLst/>
              <a:latin typeface="Roboto"/>
            </a:endParaRPr>
          </a:p>
          <a:p>
            <a:r>
              <a:rPr lang="en-US" b="0" i="0" dirty="0">
                <a:solidFill>
                  <a:srgbClr val="111111"/>
                </a:solidFill>
                <a:effectLst/>
                <a:latin typeface="Roboto"/>
              </a:rPr>
              <a:t>Tertiary education refers to </a:t>
            </a:r>
            <a:r>
              <a:rPr lang="en-US" b="1" i="0" dirty="0">
                <a:solidFill>
                  <a:srgbClr val="111111"/>
                </a:solidFill>
                <a:effectLst/>
                <a:latin typeface="Roboto"/>
              </a:rPr>
              <a:t>any type of education pursued beyond the high school level</a:t>
            </a:r>
            <a:r>
              <a:rPr lang="en-US" b="0" i="0" dirty="0">
                <a:solidFill>
                  <a:srgbClr val="111111"/>
                </a:solidFill>
                <a:effectLst/>
                <a:latin typeface="Roboto"/>
              </a:rPr>
              <a:t>. </a:t>
            </a:r>
            <a:endParaRPr lang="en-US" dirty="0"/>
          </a:p>
          <a:p>
            <a:r>
              <a:rPr lang="en-US" dirty="0"/>
              <a:t>https://www.usnews.com/news/best-countries/best-education</a:t>
            </a:r>
          </a:p>
          <a:p>
            <a:r>
              <a:rPr lang="en-US" dirty="0"/>
              <a:t>https://ceoworld.biz/2020/05/10/ranked-worlds-best-countries-for-education-system-2020/</a:t>
            </a:r>
            <a:endParaRPr lang="th-TH" dirty="0"/>
          </a:p>
          <a:p>
            <a:r>
              <a:rPr lang="en-US" dirty="0"/>
              <a:t>https://theaseanpost.com/article/inequality-education</a:t>
            </a:r>
          </a:p>
          <a:p>
            <a:endParaRPr lang="en-US" dirty="0"/>
          </a:p>
          <a:p>
            <a:r>
              <a:rPr lang="en-US" b="0" i="0" dirty="0">
                <a:solidFill>
                  <a:srgbClr val="0B1E2D"/>
                </a:solidFill>
                <a:effectLst/>
                <a:latin typeface="Noto Sans Display"/>
              </a:rPr>
              <a:t>The </a:t>
            </a:r>
            <a:r>
              <a:rPr lang="en-US" b="0" i="0" dirty="0" err="1">
                <a:solidFill>
                  <a:srgbClr val="0B1E2D"/>
                </a:solidFill>
                <a:effectLst/>
                <a:latin typeface="Noto Sans Display"/>
              </a:rPr>
              <a:t>Organisation</a:t>
            </a:r>
            <a:r>
              <a:rPr lang="en-US" b="0" i="0" dirty="0">
                <a:solidFill>
                  <a:srgbClr val="0B1E2D"/>
                </a:solidFill>
                <a:effectLst/>
                <a:latin typeface="Noto Sans Display"/>
              </a:rPr>
              <a:t> for Economic Co-operation and Development (OECD) is an international </a:t>
            </a:r>
            <a:r>
              <a:rPr lang="en-US" b="0" i="0" dirty="0" err="1">
                <a:solidFill>
                  <a:srgbClr val="0B1E2D"/>
                </a:solidFill>
                <a:effectLst/>
                <a:latin typeface="Noto Sans Display"/>
              </a:rPr>
              <a:t>organisation</a:t>
            </a:r>
            <a:r>
              <a:rPr lang="en-US" b="0" i="0" dirty="0">
                <a:solidFill>
                  <a:srgbClr val="0B1E2D"/>
                </a:solidFill>
                <a:effectLst/>
                <a:latin typeface="Noto Sans Display"/>
              </a:rPr>
              <a:t> that works to build better policies for </a:t>
            </a:r>
            <a:r>
              <a:rPr lang="en-US" b="1" i="0" u="none" strike="noStrike" dirty="0">
                <a:effectLst/>
                <a:latin typeface="Noto Sans Display"/>
                <a:hlinkClick r:id="rId3"/>
              </a:rPr>
              <a:t>better lives</a:t>
            </a:r>
            <a:r>
              <a:rPr lang="en-US" b="0" i="0" dirty="0">
                <a:solidFill>
                  <a:srgbClr val="0B1E2D"/>
                </a:solidFill>
                <a:effectLst/>
                <a:latin typeface="Noto Sans Display"/>
              </a:rPr>
              <a:t>.</a:t>
            </a:r>
            <a:endParaRPr lang="en-US" dirty="0"/>
          </a:p>
          <a:p>
            <a:r>
              <a:rPr lang="en-US" b="0" i="0" dirty="0">
                <a:solidFill>
                  <a:srgbClr val="101010"/>
                </a:solidFill>
                <a:effectLst/>
                <a:latin typeface="charis_silregular"/>
              </a:rPr>
              <a:t>The 2012 </a:t>
            </a:r>
            <a:r>
              <a:rPr lang="en-US" b="1" i="0" u="none" strike="noStrike" dirty="0">
                <a:solidFill>
                  <a:srgbClr val="101010"/>
                </a:solidFill>
                <a:effectLst/>
                <a:latin typeface="charis_silregular"/>
              </a:rPr>
              <a:t>international</a:t>
            </a:r>
            <a:r>
              <a:rPr lang="en-US" b="0" i="0" dirty="0">
                <a:solidFill>
                  <a:srgbClr val="101010"/>
                </a:solidFill>
                <a:effectLst/>
                <a:latin typeface="charis_silregular"/>
              </a:rPr>
              <a:t> PISA scores </a:t>
            </a:r>
            <a:r>
              <a:rPr lang="en-US" b="1" i="0" u="none" strike="noStrike" dirty="0">
                <a:solidFill>
                  <a:srgbClr val="101010"/>
                </a:solidFill>
                <a:effectLst/>
                <a:latin typeface="charis_silregular"/>
              </a:rPr>
              <a:t>revealed</a:t>
            </a:r>
            <a:r>
              <a:rPr lang="en-US" b="0" i="0" dirty="0">
                <a:solidFill>
                  <a:srgbClr val="101010"/>
                </a:solidFill>
                <a:effectLst/>
                <a:latin typeface="charis_silregular"/>
              </a:rPr>
              <a:t> that there were greater </a:t>
            </a:r>
            <a:r>
              <a:rPr lang="en-US" b="1" i="0" u="none" strike="noStrike" dirty="0">
                <a:solidFill>
                  <a:srgbClr val="101010"/>
                </a:solidFill>
                <a:effectLst/>
                <a:latin typeface="charis_silregular"/>
              </a:rPr>
              <a:t>improvements</a:t>
            </a:r>
            <a:r>
              <a:rPr lang="en-US" b="0" i="0" dirty="0">
                <a:solidFill>
                  <a:srgbClr val="101010"/>
                </a:solidFill>
                <a:effectLst/>
                <a:latin typeface="charis_silregular"/>
              </a:rPr>
              <a:t> in scores among students from schools in big cities than those from small schools in small cities.</a:t>
            </a:r>
            <a:endParaRPr lang="th-TH" dirty="0"/>
          </a:p>
          <a:p>
            <a:endParaRPr lang="th-TH" dirty="0"/>
          </a:p>
          <a:p>
            <a:pPr algn="l"/>
            <a:r>
              <a:rPr lang="en-US" b="0" i="0" dirty="0">
                <a:solidFill>
                  <a:srgbClr val="000000"/>
                </a:solidFill>
                <a:effectLst/>
                <a:latin typeface="nytfranklin-light"/>
              </a:rPr>
              <a:t>Going by the </a:t>
            </a:r>
            <a:r>
              <a:rPr lang="en-US" b="0" i="0" dirty="0" err="1">
                <a:solidFill>
                  <a:srgbClr val="000000"/>
                </a:solidFill>
                <a:effectLst/>
                <a:latin typeface="nytfranklin-light"/>
              </a:rPr>
              <a:t>Programme</a:t>
            </a:r>
            <a:r>
              <a:rPr lang="en-US" b="0" i="0" dirty="0">
                <a:solidFill>
                  <a:srgbClr val="000000"/>
                </a:solidFill>
                <a:effectLst/>
                <a:latin typeface="nytfranklin-light"/>
              </a:rPr>
              <a:t> for International Student Assessment (PISA) scores for the last three surveys (2009, 2012 and 2015), Thailand’s education system has been struggling. In 2009, its overall ranking was 50th out of 65 countries, in 2012, Thailand was ranked 50th again out of 65 countries, and in 2015, it ranked 54th out of 70 countries.</a:t>
            </a:r>
          </a:p>
          <a:p>
            <a:pPr algn="l"/>
            <a:r>
              <a:rPr lang="en-US" b="0" i="0" dirty="0">
                <a:solidFill>
                  <a:srgbClr val="000000"/>
                </a:solidFill>
                <a:effectLst/>
                <a:latin typeface="nytfranklin-light"/>
              </a:rPr>
              <a:t>The World Economic Forum’s (WEF) Global Competitiveness Index 2017-2018, did not have anything different to say about the country’s education system either. For Higher Education and Training, Thailand was placed 57th out of 137 countries. Brunei was 67th, Cambodia was 124th, Indonesia was 64th, Lao PDR was 105th, Malaysia was 45th, Myanmar was 108th, Philippines was 55th, Singapore was first and Vietnam was 84th.</a:t>
            </a:r>
          </a:p>
          <a:p>
            <a:pPr algn="l"/>
            <a:endParaRPr lang="en-US" b="0" i="0" dirty="0">
              <a:solidFill>
                <a:srgbClr val="000000"/>
              </a:solidFill>
              <a:effectLst/>
              <a:latin typeface="nytfranklin-light"/>
            </a:endParaRPr>
          </a:p>
          <a:p>
            <a:pPr algn="l"/>
            <a:endParaRPr lang="en-US" b="0" i="0" dirty="0">
              <a:solidFill>
                <a:srgbClr val="000000"/>
              </a:solidFill>
              <a:effectLst/>
              <a:latin typeface="nytfranklin-light"/>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4A320C3-4339-4174-BC8C-2351EBCAC6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55443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688C1C-9E0C-491A-BAC5-B94D0FB7A90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2021 TIME Consulting Co., Ltd., Strictly Confidential </a:t>
            </a:r>
            <a:endParaRPr lang="en-US" sz="900">
              <a:solidFill>
                <a:schemeClr val="bg1">
                  <a:lumMod val="65000"/>
                </a:schemeClr>
              </a:solidFill>
              <a:latin typeface="+mn-lt"/>
            </a:endParaRPr>
          </a:p>
        </p:txBody>
      </p:sp>
      <p:pic>
        <p:nvPicPr>
          <p:cNvPr id="4" name="Graphic 3">
            <a:extLst>
              <a:ext uri="{FF2B5EF4-FFF2-40B4-BE49-F238E27FC236}">
                <a16:creationId xmlns:a16="http://schemas.microsoft.com/office/drawing/2014/main" id="{1687597E-C079-4AF7-84E2-ADE384EC16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5" name="Picture 4">
            <a:extLst>
              <a:ext uri="{FF2B5EF4-FFF2-40B4-BE49-F238E27FC236}">
                <a16:creationId xmlns:a16="http://schemas.microsoft.com/office/drawing/2014/main" id="{E50C8ED4-6E89-42EC-8F8E-062A182D7D02}"/>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6136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Box 3">
            <a:extLst>
              <a:ext uri="{FF2B5EF4-FFF2-40B4-BE49-F238E27FC236}">
                <a16:creationId xmlns:a16="http://schemas.microsoft.com/office/drawing/2014/main" id="{B69B62BF-E5DD-4793-A4DC-C372287709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5" name="Graphic 4">
            <a:extLst>
              <a:ext uri="{FF2B5EF4-FFF2-40B4-BE49-F238E27FC236}">
                <a16:creationId xmlns:a16="http://schemas.microsoft.com/office/drawing/2014/main" id="{E911E209-3454-4577-A831-4CB87039FF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77064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F49AFFC-8ACE-40E5-974D-D9A4E91F2AB0}"/>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2075CABF-C5F6-4957-9691-76D89BF1884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2819893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DD7FE6D5-315A-453A-9418-DC2502628851}"/>
              </a:ext>
            </a:extLst>
          </p:cNvPr>
          <p:cNvSpPr>
            <a:spLocks noGrp="1"/>
          </p:cNvSpPr>
          <p:nvPr>
            <p:ph type="pic" sz="quarter" idx="41" hasCustomPrompt="1"/>
          </p:nvPr>
        </p:nvSpPr>
        <p:spPr>
          <a:xfrm>
            <a:off x="5339723"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itchFamily="34" charset="0"/>
              </a:defRPr>
            </a:lvl1pPr>
          </a:lstStyle>
          <a:p>
            <a:r>
              <a:rPr lang="en-US" altLang="ko-KR"/>
              <a:t>Place Your Picture Here</a:t>
            </a:r>
            <a:endParaRPr lang="ko-KR" altLang="en-US"/>
          </a:p>
        </p:txBody>
      </p:sp>
    </p:spTree>
    <p:extLst>
      <p:ext uri="{BB962C8B-B14F-4D97-AF65-F5344CB8AC3E}">
        <p14:creationId xmlns:p14="http://schemas.microsoft.com/office/powerpoint/2010/main" val="22287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898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8DEE9D87-F212-47CA-8A8C-D26D16E2C92B}"/>
              </a:ext>
            </a:extLst>
          </p:cNvPr>
          <p:cNvSpPr>
            <a:spLocks noGrp="1"/>
          </p:cNvSpPr>
          <p:nvPr>
            <p:ph type="pic" idx="14" hasCustomPrompt="1"/>
          </p:nvPr>
        </p:nvSpPr>
        <p:spPr>
          <a:xfrm>
            <a:off x="6936000" y="0"/>
            <a:ext cx="5256000"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Send To Back</a:t>
            </a:r>
            <a:endParaRPr lang="ko-KR" altLang="en-US"/>
          </a:p>
        </p:txBody>
      </p:sp>
      <p:sp>
        <p:nvSpPr>
          <p:cNvPr id="3" name="Picture Placeholder 2">
            <a:extLst>
              <a:ext uri="{FF2B5EF4-FFF2-40B4-BE49-F238E27FC236}">
                <a16:creationId xmlns:a16="http://schemas.microsoft.com/office/drawing/2014/main" id="{47EB8A2F-B113-423E-8438-046095768671}"/>
              </a:ext>
            </a:extLst>
          </p:cNvPr>
          <p:cNvSpPr>
            <a:spLocks noGrp="1"/>
          </p:cNvSpPr>
          <p:nvPr>
            <p:ph type="pic" idx="15" hasCustomPrompt="1"/>
          </p:nvPr>
        </p:nvSpPr>
        <p:spPr>
          <a:xfrm>
            <a:off x="-1" y="2043000"/>
            <a:ext cx="5255999" cy="277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73904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2AF107-4134-4BBE-8F2E-793F5AD877FA}"/>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6" name="Rectangle 5">
            <a:extLst>
              <a:ext uri="{FF2B5EF4-FFF2-40B4-BE49-F238E27FC236}">
                <a16:creationId xmlns:a16="http://schemas.microsoft.com/office/drawing/2014/main" id="{F18F1AA8-40B0-4909-8D47-7C88E2E18C09}"/>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36554B45-1B74-463A-ABC4-471C359524EF}"/>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2022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F2CEE50A-31BF-4507-9EB8-12A90B5897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F95E24D3-8FF2-4545-BCA4-827FD2FF762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50343334"/>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Picture Placeholder 2">
            <a:extLst>
              <a:ext uri="{FF2B5EF4-FFF2-40B4-BE49-F238E27FC236}">
                <a16:creationId xmlns:a16="http://schemas.microsoft.com/office/drawing/2014/main" id="{921F38CA-67C4-420E-B1DB-2FFE640E548A}"/>
              </a:ext>
            </a:extLst>
          </p:cNvPr>
          <p:cNvSpPr>
            <a:spLocks noGrp="1"/>
          </p:cNvSpPr>
          <p:nvPr>
            <p:ph type="pic" sz="quarter" idx="12"/>
          </p:nvPr>
        </p:nvSpPr>
        <p:spPr>
          <a:xfrm>
            <a:off x="955675" y="3972992"/>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2" name="Picture Placeholder 2">
            <a:extLst>
              <a:ext uri="{FF2B5EF4-FFF2-40B4-BE49-F238E27FC236}">
                <a16:creationId xmlns:a16="http://schemas.microsoft.com/office/drawing/2014/main" id="{9C041C2E-0254-4B0E-BE6B-368CA2FFA518}"/>
              </a:ext>
            </a:extLst>
          </p:cNvPr>
          <p:cNvSpPr>
            <a:spLocks noGrp="1"/>
          </p:cNvSpPr>
          <p:nvPr>
            <p:ph type="pic" sz="quarter" idx="13"/>
          </p:nvPr>
        </p:nvSpPr>
        <p:spPr>
          <a:xfrm>
            <a:off x="3742093" y="3932405"/>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3" name="Title 1">
            <a:extLst>
              <a:ext uri="{FF2B5EF4-FFF2-40B4-BE49-F238E27FC236}">
                <a16:creationId xmlns:a16="http://schemas.microsoft.com/office/drawing/2014/main" id="{FF03A268-0036-4EC7-BD42-5B7A8BB10038}"/>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4" name="Rectangle 13">
            <a:extLst>
              <a:ext uri="{FF2B5EF4-FFF2-40B4-BE49-F238E27FC236}">
                <a16:creationId xmlns:a16="http://schemas.microsoft.com/office/drawing/2014/main" id="{30B3F4FB-FADE-4AAC-B262-CC5658D50697}"/>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1" name="TextBox 10">
            <a:extLst>
              <a:ext uri="{FF2B5EF4-FFF2-40B4-BE49-F238E27FC236}">
                <a16:creationId xmlns:a16="http://schemas.microsoft.com/office/drawing/2014/main" id="{63092040-4E68-421D-81D0-056AA853BDC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15" name="Graphic 14">
            <a:extLst>
              <a:ext uri="{FF2B5EF4-FFF2-40B4-BE49-F238E27FC236}">
                <a16:creationId xmlns:a16="http://schemas.microsoft.com/office/drawing/2014/main" id="{09C4E683-BCAC-4E6A-8CD7-08C78691BA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16" name="Picture 15">
            <a:extLst>
              <a:ext uri="{FF2B5EF4-FFF2-40B4-BE49-F238E27FC236}">
                <a16:creationId xmlns:a16="http://schemas.microsoft.com/office/drawing/2014/main" id="{292212A3-CD67-4F47-9BF8-00481ED0777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32509383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1755B-EBE9-463E-B026-7CCFB8A07967}"/>
              </a:ext>
            </a:extLst>
          </p:cNvPr>
          <p:cNvSpPr>
            <a:spLocks noGrp="1"/>
          </p:cNvSpPr>
          <p:nvPr>
            <p:ph type="pic" sz="quarter" idx="10"/>
          </p:nvPr>
        </p:nvSpPr>
        <p:spPr>
          <a:xfrm>
            <a:off x="955675" y="1404938"/>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9" name="Picture Placeholder 2">
            <a:extLst>
              <a:ext uri="{FF2B5EF4-FFF2-40B4-BE49-F238E27FC236}">
                <a16:creationId xmlns:a16="http://schemas.microsoft.com/office/drawing/2014/main" id="{F3DB46A3-4D62-4322-B9D7-9290DA7ED4BE}"/>
              </a:ext>
            </a:extLst>
          </p:cNvPr>
          <p:cNvSpPr>
            <a:spLocks noGrp="1"/>
          </p:cNvSpPr>
          <p:nvPr>
            <p:ph type="pic" sz="quarter" idx="11"/>
          </p:nvPr>
        </p:nvSpPr>
        <p:spPr>
          <a:xfrm>
            <a:off x="3742093" y="1404697"/>
            <a:ext cx="2101850" cy="1608137"/>
          </a:xfrm>
        </p:spPr>
        <p:txBody>
          <a:bodyPr>
            <a:normAutofit/>
          </a:bodyPr>
          <a:lstStyle>
            <a:lvl1pPr>
              <a:defRPr sz="1400">
                <a:latin typeface="Arial" panose="020B0604020202020204" pitchFamily="34" charset="0"/>
                <a:cs typeface="Arial" panose="020B0604020202020204" pitchFamily="34" charset="0"/>
              </a:defRPr>
            </a:lvl1pPr>
          </a:lstStyle>
          <a:p>
            <a:endParaRPr lang="en-US"/>
          </a:p>
        </p:txBody>
      </p:sp>
      <p:sp>
        <p:nvSpPr>
          <p:cNvPr id="10" name="Title 1">
            <a:extLst>
              <a:ext uri="{FF2B5EF4-FFF2-40B4-BE49-F238E27FC236}">
                <a16:creationId xmlns:a16="http://schemas.microsoft.com/office/drawing/2014/main" id="{DAA390AB-D434-4876-A675-E9E76C712DD6}"/>
              </a:ext>
            </a:extLst>
          </p:cNvPr>
          <p:cNvSpPr>
            <a:spLocks noGrp="1"/>
          </p:cNvSpPr>
          <p:nvPr>
            <p:ph type="title"/>
          </p:nvPr>
        </p:nvSpPr>
        <p:spPr>
          <a:xfrm>
            <a:off x="272536" y="165259"/>
            <a:ext cx="11658600" cy="782752"/>
          </a:xfrm>
          <a:prstGeom prst="rect">
            <a:avLst/>
          </a:prstGeom>
        </p:spPr>
        <p:txBody>
          <a:bodyPr>
            <a:normAutofit/>
          </a:bodyPr>
          <a:lstStyle>
            <a:lvl1pPr>
              <a:lnSpc>
                <a:spcPct val="114000"/>
              </a:lnSpc>
              <a:spcBef>
                <a:spcPts val="600"/>
              </a:spcBef>
              <a:defRPr sz="2000" b="1">
                <a:solidFill>
                  <a:schemeClr val="accent1"/>
                </a:solidFill>
                <a:latin typeface="Arial" panose="020B0604020202020204" pitchFamily="34" charset="0"/>
                <a:cs typeface="Arial" panose="020B0604020202020204" pitchFamily="34" charset="0"/>
              </a:defRPr>
            </a:lvl1pPr>
          </a:lstStyle>
          <a:p>
            <a:r>
              <a:rPr lang="en-US"/>
              <a:t>Click to edit Master title style</a:t>
            </a:r>
          </a:p>
        </p:txBody>
      </p:sp>
      <p:sp>
        <p:nvSpPr>
          <p:cNvPr id="12" name="Rectangle 11">
            <a:extLst>
              <a:ext uri="{FF2B5EF4-FFF2-40B4-BE49-F238E27FC236}">
                <a16:creationId xmlns:a16="http://schemas.microsoft.com/office/drawing/2014/main" id="{A372598B-7B4C-41DA-9AEB-82AD1CF09311}"/>
              </a:ext>
            </a:extLst>
          </p:cNvPr>
          <p:cNvSpPr/>
          <p:nvPr userDrawn="1"/>
        </p:nvSpPr>
        <p:spPr>
          <a:xfrm>
            <a:off x="381391" y="1083602"/>
            <a:ext cx="11439134" cy="45719"/>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2FE8A609-647D-43AC-B225-B8BDE2A6032B}"/>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D4A02211-CAC8-4455-9B56-58DE292663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C49157D8-82E9-4CF6-A141-9A8E5ABA4114}"/>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277168205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ME_Cover Layou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577360-2D13-409E-801C-F56928BE4435}"/>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ABF331FF-67EF-42B4-80F6-FE6CFADAE7D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pic>
        <p:nvPicPr>
          <p:cNvPr id="8" name="Picture 7">
            <a:extLst>
              <a:ext uri="{FF2B5EF4-FFF2-40B4-BE49-F238E27FC236}">
                <a16:creationId xmlns:a16="http://schemas.microsoft.com/office/drawing/2014/main" id="{AC69873B-F057-4A37-A138-A90CBF5130CE}"/>
              </a:ext>
            </a:extLst>
          </p:cNvPr>
          <p:cNvPicPr>
            <a:picLocks noChangeAspect="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87256" y="6252112"/>
            <a:ext cx="1203625" cy="676828"/>
          </a:xfrm>
          <a:prstGeom prst="rect">
            <a:avLst/>
          </a:prstGeom>
        </p:spPr>
      </p:pic>
    </p:spTree>
    <p:extLst>
      <p:ext uri="{BB962C8B-B14F-4D97-AF65-F5344CB8AC3E}">
        <p14:creationId xmlns:p14="http://schemas.microsoft.com/office/powerpoint/2010/main" val="1642256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ME_Cover Layout 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2C7BDF-FD24-4406-9403-149A2AB264C6}"/>
              </a:ext>
            </a:extLst>
          </p:cNvPr>
          <p:cNvSpPr>
            <a:spLocks noGrp="1"/>
          </p:cNvSpPr>
          <p:nvPr>
            <p:ph type="ctrTitle"/>
          </p:nvPr>
        </p:nvSpPr>
        <p:spPr>
          <a:xfrm>
            <a:off x="3162298" y="1713911"/>
            <a:ext cx="8334375" cy="1411876"/>
          </a:xfrm>
          <a:effectLst>
            <a:outerShdw blurRad="50800" dist="38100" dir="2700000" algn="tl" rotWithShape="0">
              <a:prstClr val="black">
                <a:alpha val="40000"/>
              </a:prstClr>
            </a:outerShdw>
          </a:effectLst>
        </p:spPr>
        <p:txBody>
          <a:bodyPr lIns="0" tIns="0" rIns="0" bIns="0" anchor="b">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7" name="Subtitle 2">
            <a:extLst>
              <a:ext uri="{FF2B5EF4-FFF2-40B4-BE49-F238E27FC236}">
                <a16:creationId xmlns:a16="http://schemas.microsoft.com/office/drawing/2014/main" id="{1D8286AD-A9FB-4FF7-B52D-196825ADA01E}"/>
              </a:ext>
            </a:extLst>
          </p:cNvPr>
          <p:cNvSpPr>
            <a:spLocks noGrp="1"/>
          </p:cNvSpPr>
          <p:nvPr>
            <p:ph type="subTitle" idx="1"/>
          </p:nvPr>
        </p:nvSpPr>
        <p:spPr>
          <a:xfrm>
            <a:off x="3162298" y="3732214"/>
            <a:ext cx="8334375" cy="652462"/>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TextBox 3">
            <a:extLst>
              <a:ext uri="{FF2B5EF4-FFF2-40B4-BE49-F238E27FC236}">
                <a16:creationId xmlns:a16="http://schemas.microsoft.com/office/drawing/2014/main" id="{090F3D74-D91B-450B-AA7B-6314B0D71EBD}"/>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5" name="Graphic 4">
            <a:extLst>
              <a:ext uri="{FF2B5EF4-FFF2-40B4-BE49-F238E27FC236}">
                <a16:creationId xmlns:a16="http://schemas.microsoft.com/office/drawing/2014/main" id="{355F4D02-83B3-4CF1-8C10-512AEE43EA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32110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3CE25-C8A2-406F-A9C2-33BCAD010944}"/>
              </a:ext>
            </a:extLst>
          </p:cNvPr>
          <p:cNvSpPr>
            <a:spLocks noGrp="1"/>
          </p:cNvSpPr>
          <p:nvPr>
            <p:ph type="ctrTitle"/>
          </p:nvPr>
        </p:nvSpPr>
        <p:spPr>
          <a:xfrm>
            <a:off x="429580" y="2343104"/>
            <a:ext cx="3419955" cy="1333520"/>
          </a:xfrm>
          <a:effectLst/>
        </p:spPr>
        <p:txBody>
          <a:bodyPr lIns="0" tIns="0" rIns="0" bIns="0" anchor="t">
            <a:normAutofit/>
          </a:bodyPr>
          <a:lstStyle>
            <a:lvl1pPr algn="l">
              <a:defRPr sz="3200">
                <a:solidFill>
                  <a:schemeClr val="bg1"/>
                </a:solidFill>
                <a:latin typeface="Arial" panose="020B0604020202020204" pitchFamily="34" charset="0"/>
              </a:defRPr>
            </a:lvl1pPr>
          </a:lstStyle>
          <a:p>
            <a:r>
              <a:rPr lang="en-US"/>
              <a:t>Click to edit Master title style</a:t>
            </a:r>
          </a:p>
        </p:txBody>
      </p:sp>
      <p:sp>
        <p:nvSpPr>
          <p:cNvPr id="4" name="Subtitle 2">
            <a:extLst>
              <a:ext uri="{FF2B5EF4-FFF2-40B4-BE49-F238E27FC236}">
                <a16:creationId xmlns:a16="http://schemas.microsoft.com/office/drawing/2014/main" id="{266EF6E0-79E6-43F9-AC81-4A065C583543}"/>
              </a:ext>
            </a:extLst>
          </p:cNvPr>
          <p:cNvSpPr>
            <a:spLocks noGrp="1"/>
          </p:cNvSpPr>
          <p:nvPr>
            <p:ph type="subTitle" idx="1"/>
          </p:nvPr>
        </p:nvSpPr>
        <p:spPr>
          <a:xfrm>
            <a:off x="429580" y="4326181"/>
            <a:ext cx="3419955" cy="1423263"/>
          </a:xfrm>
          <a:effectLst>
            <a:outerShdw blurRad="50800" dist="38100" dir="2700000" algn="tl" rotWithShape="0">
              <a:prstClr val="black">
                <a:alpha val="40000"/>
              </a:prstClr>
            </a:outerShdw>
          </a:effectLst>
        </p:spPr>
        <p:txBody>
          <a:bodyPr lIns="0" tIns="0" rIns="0" bIns="0">
            <a:normAutofit/>
          </a:bodyPr>
          <a:lstStyle>
            <a:lvl1pPr marL="0" indent="0" algn="l">
              <a:buNone/>
              <a:defRPr sz="16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Rectangle 4">
            <a:extLst>
              <a:ext uri="{FF2B5EF4-FFF2-40B4-BE49-F238E27FC236}">
                <a16:creationId xmlns:a16="http://schemas.microsoft.com/office/drawing/2014/main" id="{2DFBEB97-5DA7-4C7F-943F-87DC01A0EF8B}"/>
              </a:ext>
            </a:extLst>
          </p:cNvPr>
          <p:cNvSpPr/>
          <p:nvPr userDrawn="1"/>
        </p:nvSpPr>
        <p:spPr>
          <a:xfrm>
            <a:off x="362905" y="3959280"/>
            <a:ext cx="1782493" cy="59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50903B-D42D-4D22-A958-C1CD2AD939EE}"/>
              </a:ext>
            </a:extLst>
          </p:cNvPr>
          <p:cNvSpPr txBox="1"/>
          <p:nvPr userDrawn="1"/>
        </p:nvSpPr>
        <p:spPr>
          <a:xfrm rot="16200000">
            <a:off x="10188683" y="4310264"/>
            <a:ext cx="3612611" cy="230832"/>
          </a:xfrm>
          <a:prstGeom prst="rect">
            <a:avLst/>
          </a:prstGeom>
          <a:noFill/>
        </p:spPr>
        <p:txBody>
          <a:bodyPr wrap="square" rtlCol="0">
            <a:spAutoFit/>
          </a:bodyPr>
          <a:lstStyle/>
          <a:p>
            <a:r>
              <a:rPr lang="en-US" sz="900">
                <a:solidFill>
                  <a:schemeClr val="bg1">
                    <a:lumMod val="65000"/>
                  </a:schemeClr>
                </a:solidFill>
              </a:rPr>
              <a:t>Copyright © 2020 TIME Consulting Co., Ltd., Strictly Confidential </a:t>
            </a:r>
            <a:endParaRPr lang="en-US" sz="900">
              <a:solidFill>
                <a:schemeClr val="bg1">
                  <a:lumMod val="65000"/>
                </a:schemeClr>
              </a:solidFill>
              <a:latin typeface="+mn-lt"/>
            </a:endParaRPr>
          </a:p>
        </p:txBody>
      </p:sp>
      <p:pic>
        <p:nvPicPr>
          <p:cNvPr id="7" name="Graphic 6">
            <a:extLst>
              <a:ext uri="{FF2B5EF4-FFF2-40B4-BE49-F238E27FC236}">
                <a16:creationId xmlns:a16="http://schemas.microsoft.com/office/drawing/2014/main" id="{70F5F562-BA8F-4BB6-8EE1-7951C77A0E3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4916" y="6433268"/>
            <a:ext cx="644400" cy="308027"/>
          </a:xfrm>
          <a:prstGeom prst="rect">
            <a:avLst/>
          </a:prstGeom>
        </p:spPr>
      </p:pic>
    </p:spTree>
    <p:extLst>
      <p:ext uri="{BB962C8B-B14F-4D97-AF65-F5344CB8AC3E}">
        <p14:creationId xmlns:p14="http://schemas.microsoft.com/office/powerpoint/2010/main" val="1008102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E94941-E063-4542-9CAF-3B53DB138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5E03315D-830E-4BB8-8B52-815465322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Slide Number Placeholder 3">
            <a:extLst>
              <a:ext uri="{FF2B5EF4-FFF2-40B4-BE49-F238E27FC236}">
                <a16:creationId xmlns:a16="http://schemas.microsoft.com/office/drawing/2014/main" id="{DE7DC81F-4ED3-4B9D-A0CB-B2EB876FB8D3}"/>
              </a:ext>
            </a:extLst>
          </p:cNvPr>
          <p:cNvSpPr txBox="1">
            <a:spLocks/>
          </p:cNvSpPr>
          <p:nvPr userDrawn="1"/>
        </p:nvSpPr>
        <p:spPr>
          <a:xfrm>
            <a:off x="5643209" y="6470506"/>
            <a:ext cx="900685" cy="1909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1000">
                <a:latin typeface="Arial" panose="020B0604020202020204" pitchFamily="34" charset="0"/>
                <a:cs typeface="Arial" panose="020B0604020202020204" pitchFamily="34" charset="0"/>
              </a:rPr>
              <a:t>– </a:t>
            </a:r>
            <a:fld id="{0BE42143-7310-4A8F-A2D9-68016CEE3D5A}" type="slidenum">
              <a:rPr lang="de-DE" sz="1000" smtClean="0">
                <a:latin typeface="Arial" panose="020B0604020202020204" pitchFamily="34" charset="0"/>
                <a:cs typeface="Arial" panose="020B0604020202020204" pitchFamily="34" charset="0"/>
              </a:rPr>
              <a:pPr algn="ctr"/>
              <a:t>‹#›</a:t>
            </a:fld>
            <a:r>
              <a:rPr lang="de-DE" sz="100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40275921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7" r:id="rId8"/>
    <p:sldLayoutId id="2147483728" r:id="rId9"/>
    <p:sldLayoutId id="2147483730" r:id="rId10"/>
    <p:sldLayoutId id="2147483731" r:id="rId11"/>
    <p:sldLayoutId id="2147483732" r:id="rId12"/>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4008">
          <p15:clr>
            <a:srgbClr val="F26B43"/>
          </p15:clr>
        </p15:guide>
        <p15:guide id="4" orient="horz" pos="696">
          <p15:clr>
            <a:srgbClr val="F26B43"/>
          </p15:clr>
        </p15:guide>
        <p15:guide id="5" pos="234">
          <p15:clr>
            <a:srgbClr val="F26B43"/>
          </p15:clr>
        </p15:guide>
        <p15:guide id="6" pos="7446">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sv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D91EF8A-F00B-0446-6362-D27D350BE876}"/>
              </a:ext>
            </a:extLst>
          </p:cNvPr>
          <p:cNvSpPr/>
          <p:nvPr/>
        </p:nvSpPr>
        <p:spPr>
          <a:xfrm>
            <a:off x="4561659" y="1334966"/>
            <a:ext cx="7120207" cy="40130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DD8430D6-C817-2EA4-E89C-313AE72D48A6}"/>
              </a:ext>
            </a:extLst>
          </p:cNvPr>
          <p:cNvSpPr/>
          <p:nvPr/>
        </p:nvSpPr>
        <p:spPr>
          <a:xfrm>
            <a:off x="5498514" y="1438278"/>
            <a:ext cx="5848805" cy="632546"/>
          </a:xfrm>
          <a:prstGeom prst="rect">
            <a:avLst/>
          </a:prstGeom>
          <a:solidFill>
            <a:srgbClr val="C0D0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AC2F0055-BA25-4387-AD12-938A7EAD4271}"/>
              </a:ext>
            </a:extLst>
          </p:cNvPr>
          <p:cNvSpPr>
            <a:spLocks noGrp="1"/>
          </p:cNvSpPr>
          <p:nvPr>
            <p:ph type="title"/>
          </p:nvPr>
        </p:nvSpPr>
        <p:spPr/>
        <p:txBody>
          <a:bodyPr>
            <a:normAutofit/>
          </a:bodyPr>
          <a:lstStyle/>
          <a:p>
            <a:r>
              <a:rPr lang="en-US" dirty="0"/>
              <a:t>Current status of education in Thailand towards global ranking is still under OECD average score in reading, mathematics, and science.</a:t>
            </a:r>
          </a:p>
        </p:txBody>
      </p:sp>
      <p:sp>
        <p:nvSpPr>
          <p:cNvPr id="104" name="TextBox 103">
            <a:extLst>
              <a:ext uri="{FF2B5EF4-FFF2-40B4-BE49-F238E27FC236}">
                <a16:creationId xmlns:a16="http://schemas.microsoft.com/office/drawing/2014/main" id="{A37800D9-0605-4118-A6A8-B6588D95D263}"/>
              </a:ext>
            </a:extLst>
          </p:cNvPr>
          <p:cNvSpPr txBox="1"/>
          <p:nvPr/>
        </p:nvSpPr>
        <p:spPr>
          <a:xfrm>
            <a:off x="1114797" y="6324600"/>
            <a:ext cx="291836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000000">
                    <a:lumMod val="50000"/>
                    <a:lumOff val="50000"/>
                  </a:srgbClr>
                </a:solidFill>
                <a:effectLst/>
                <a:uLnTx/>
                <a:uFillTx/>
                <a:latin typeface="Arial" panose="020B0604020202020204"/>
                <a:ea typeface="+mn-ea"/>
                <a:cs typeface="+mn-cs"/>
              </a:rPr>
              <a:t>Source: Pisa Score Report 2018</a:t>
            </a:r>
          </a:p>
        </p:txBody>
      </p:sp>
      <p:sp>
        <p:nvSpPr>
          <p:cNvPr id="6" name="Rectangle: Top Corners Rounded 5">
            <a:extLst>
              <a:ext uri="{FF2B5EF4-FFF2-40B4-BE49-F238E27FC236}">
                <a16:creationId xmlns:a16="http://schemas.microsoft.com/office/drawing/2014/main" id="{56915E89-C1CD-E312-F946-A643AEB9F87B}"/>
              </a:ext>
            </a:extLst>
          </p:cNvPr>
          <p:cNvSpPr/>
          <p:nvPr/>
        </p:nvSpPr>
        <p:spPr>
          <a:xfrm rot="16200000">
            <a:off x="5745256" y="321131"/>
            <a:ext cx="701492" cy="11171732"/>
          </a:xfrm>
          <a:prstGeom prst="round2SameRect">
            <a:avLst>
              <a:gd name="adj1" fmla="val 50000"/>
              <a:gd name="adj2" fmla="val 0"/>
            </a:avLst>
          </a:prstGeom>
          <a:solidFill>
            <a:srgbClr val="BED7FC"/>
          </a:solidFill>
          <a:ln>
            <a:noFill/>
          </a:ln>
          <a:effectLst>
            <a:outerShdw blurRad="50800" dist="38100" dir="2700000" algn="tl" rotWithShape="0">
              <a:schemeClr val="bg1">
                <a:lumMod val="50000"/>
                <a:alpha val="7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DCF76117-40B9-919A-19E2-0AF8E09829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0172" y="5634519"/>
            <a:ext cx="550478" cy="550478"/>
          </a:xfrm>
          <a:prstGeom prst="rect">
            <a:avLst/>
          </a:prstGeom>
        </p:spPr>
      </p:pic>
      <p:sp>
        <p:nvSpPr>
          <p:cNvPr id="8" name="Rectangle 7">
            <a:extLst>
              <a:ext uri="{FF2B5EF4-FFF2-40B4-BE49-F238E27FC236}">
                <a16:creationId xmlns:a16="http://schemas.microsoft.com/office/drawing/2014/main" id="{D32108CE-327F-8016-9FA7-BEE2B0E0EBDB}"/>
              </a:ext>
            </a:extLst>
          </p:cNvPr>
          <p:cNvSpPr/>
          <p:nvPr/>
        </p:nvSpPr>
        <p:spPr>
          <a:xfrm>
            <a:off x="-4039953" y="2819203"/>
            <a:ext cx="2885848" cy="1606017"/>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05261CA-8290-6B88-8DCC-AEECFE23174F}"/>
              </a:ext>
            </a:extLst>
          </p:cNvPr>
          <p:cNvSpPr txBox="1"/>
          <p:nvPr/>
        </p:nvSpPr>
        <p:spPr>
          <a:xfrm>
            <a:off x="1362478" y="5645876"/>
            <a:ext cx="10061976" cy="523220"/>
          </a:xfrm>
          <a:prstGeom prst="rect">
            <a:avLst/>
          </a:prstGeom>
          <a:noFill/>
        </p:spPr>
        <p:txBody>
          <a:bodyPr wrap="square">
            <a:spAutoFit/>
          </a:bodyPr>
          <a:lstStyle/>
          <a:p>
            <a:r>
              <a:rPr lang="en-US" sz="1400" dirty="0">
                <a:solidFill>
                  <a:schemeClr val="accent3">
                    <a:lumMod val="50000"/>
                  </a:schemeClr>
                </a:solidFill>
                <a:effectLst/>
                <a:latin typeface="+mj-lt"/>
                <a:ea typeface="Times New Roman" panose="02020603050405020304" pitchFamily="18" charset="0"/>
              </a:rPr>
              <a:t>Students in Thailand also reported higher levels of student absenteeism and a weaker sense of belonging at school compared to averages across the OECD and countries in the EAP region.</a:t>
            </a:r>
            <a:endParaRPr lang="en-US" sz="1400" dirty="0">
              <a:solidFill>
                <a:schemeClr val="accent3">
                  <a:lumMod val="50000"/>
                </a:schemeClr>
              </a:solidFill>
              <a:latin typeface="+mj-lt"/>
            </a:endParaRPr>
          </a:p>
        </p:txBody>
      </p:sp>
      <p:sp>
        <p:nvSpPr>
          <p:cNvPr id="41" name="TextBox 40">
            <a:extLst>
              <a:ext uri="{FF2B5EF4-FFF2-40B4-BE49-F238E27FC236}">
                <a16:creationId xmlns:a16="http://schemas.microsoft.com/office/drawing/2014/main" id="{F8B0CABD-3E3F-7A92-0D34-8765A4F77B5A}"/>
              </a:ext>
            </a:extLst>
          </p:cNvPr>
          <p:cNvSpPr txBox="1"/>
          <p:nvPr/>
        </p:nvSpPr>
        <p:spPr>
          <a:xfrm>
            <a:off x="5476095" y="1469083"/>
            <a:ext cx="6097604" cy="397738"/>
          </a:xfrm>
          <a:prstGeom prst="rect">
            <a:avLst/>
          </a:prstGeom>
          <a:noFill/>
        </p:spPr>
        <p:txBody>
          <a:bodyPr wrap="square">
            <a:spAutoFit/>
          </a:bodyPr>
          <a:lstStyle/>
          <a:p>
            <a:pPr marL="0" marR="0">
              <a:lnSpc>
                <a:spcPct val="107000"/>
              </a:lnSpc>
              <a:spcBef>
                <a:spcPts val="0"/>
              </a:spcBef>
              <a:spcAft>
                <a:spcPts val="0"/>
              </a:spcAft>
            </a:pPr>
            <a:r>
              <a:rPr lang="en-US" sz="2000" b="1" dirty="0">
                <a:solidFill>
                  <a:schemeClr val="accent1"/>
                </a:solidFill>
                <a:effectLst/>
                <a:latin typeface="+mj-lt"/>
                <a:ea typeface="Times New Roman" panose="02020603050405020304" pitchFamily="18" charset="0"/>
                <a:cs typeface="Cordia New" panose="020B0304020202020204" pitchFamily="34" charset="-34"/>
              </a:rPr>
              <a:t>THAILAND’S RANKING IN 2018</a:t>
            </a:r>
            <a:endParaRPr lang="en-US" b="1" dirty="0">
              <a:solidFill>
                <a:schemeClr val="accent1"/>
              </a:solidFill>
              <a:effectLst/>
              <a:latin typeface="+mj-lt"/>
              <a:ea typeface="Calibri" panose="020F0502020204030204" pitchFamily="34" charset="0"/>
              <a:cs typeface="Cordia New" panose="020B0304020202020204" pitchFamily="34" charset="-34"/>
            </a:endParaRPr>
          </a:p>
        </p:txBody>
      </p:sp>
      <p:sp>
        <p:nvSpPr>
          <p:cNvPr id="43" name="Oval 42">
            <a:extLst>
              <a:ext uri="{FF2B5EF4-FFF2-40B4-BE49-F238E27FC236}">
                <a16:creationId xmlns:a16="http://schemas.microsoft.com/office/drawing/2014/main" id="{39CBA2C5-B723-5D65-D038-B35777966C5C}"/>
              </a:ext>
            </a:extLst>
          </p:cNvPr>
          <p:cNvSpPr/>
          <p:nvPr/>
        </p:nvSpPr>
        <p:spPr>
          <a:xfrm>
            <a:off x="-2597029" y="1244616"/>
            <a:ext cx="986477" cy="986477"/>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1" i="0" u="none" strike="noStrike" kern="1200" cap="none" spc="0" normalizeH="0" baseline="0" noProof="0">
              <a:ln>
                <a:noFill/>
              </a:ln>
              <a:solidFill>
                <a:srgbClr val="FFFFFF"/>
              </a:solidFill>
              <a:effectLst/>
              <a:uLnTx/>
              <a:uFillTx/>
              <a:latin typeface="TH SarabunPSK" panose="020B0500040200020003" pitchFamily="34" charset="-34"/>
              <a:ea typeface="굴림" panose="020B0600000101010101" pitchFamily="34" charset="-127"/>
              <a:cs typeface="TH SarabunPSK" panose="020B0500040200020003" pitchFamily="34" charset="-34"/>
            </a:endParaRPr>
          </a:p>
        </p:txBody>
      </p:sp>
      <p:sp>
        <p:nvSpPr>
          <p:cNvPr id="78" name="TextBox 77">
            <a:extLst>
              <a:ext uri="{FF2B5EF4-FFF2-40B4-BE49-F238E27FC236}">
                <a16:creationId xmlns:a16="http://schemas.microsoft.com/office/drawing/2014/main" id="{CC1C1A1C-E1B2-19E0-400D-F48BEBD1361E}"/>
              </a:ext>
            </a:extLst>
          </p:cNvPr>
          <p:cNvSpPr txBox="1"/>
          <p:nvPr/>
        </p:nvSpPr>
        <p:spPr>
          <a:xfrm>
            <a:off x="5542572" y="1709869"/>
            <a:ext cx="2949248" cy="369332"/>
          </a:xfrm>
          <a:prstGeom prst="rect">
            <a:avLst/>
          </a:prstGeom>
          <a:noFill/>
        </p:spPr>
        <p:txBody>
          <a:bodyPr wrap="square">
            <a:spAutoFit/>
          </a:bodyPr>
          <a:lstStyle/>
          <a:p>
            <a:r>
              <a:rPr lang="en-US" sz="1400" dirty="0">
                <a:solidFill>
                  <a:schemeClr val="tx2">
                    <a:lumMod val="75000"/>
                  </a:schemeClr>
                </a:solidFill>
                <a:latin typeface="+mj-lt"/>
                <a:ea typeface="Times New Roman" panose="02020603050405020304" pitchFamily="18" charset="0"/>
              </a:rPr>
              <a:t>f</a:t>
            </a:r>
            <a:r>
              <a:rPr lang="en-US" sz="1400" dirty="0">
                <a:solidFill>
                  <a:schemeClr val="tx2">
                    <a:lumMod val="75000"/>
                  </a:schemeClr>
                </a:solidFill>
                <a:effectLst/>
                <a:latin typeface="+mj-lt"/>
                <a:ea typeface="Times New Roman" panose="02020603050405020304" pitchFamily="18" charset="0"/>
              </a:rPr>
              <a:t>rom </a:t>
            </a:r>
            <a:r>
              <a:rPr lang="en-US" sz="1400" b="1" dirty="0">
                <a:solidFill>
                  <a:srgbClr val="0F3492"/>
                </a:solidFill>
                <a:effectLst/>
                <a:latin typeface="+mj-lt"/>
                <a:ea typeface="Times New Roman" panose="02020603050405020304" pitchFamily="18" charset="0"/>
              </a:rPr>
              <a:t>79</a:t>
            </a:r>
            <a:r>
              <a:rPr lang="en-US" b="1" dirty="0">
                <a:solidFill>
                  <a:schemeClr val="tx2">
                    <a:lumMod val="75000"/>
                  </a:schemeClr>
                </a:solidFill>
                <a:effectLst/>
                <a:latin typeface="+mj-lt"/>
                <a:ea typeface="Times New Roman" panose="02020603050405020304" pitchFamily="18" charset="0"/>
              </a:rPr>
              <a:t> </a:t>
            </a:r>
            <a:r>
              <a:rPr lang="en-US" sz="1400" dirty="0">
                <a:solidFill>
                  <a:schemeClr val="tx2">
                    <a:lumMod val="75000"/>
                  </a:schemeClr>
                </a:solidFill>
                <a:effectLst/>
                <a:latin typeface="+mj-lt"/>
                <a:ea typeface="Times New Roman" panose="02020603050405020304" pitchFamily="18" charset="0"/>
              </a:rPr>
              <a:t>participating countries</a:t>
            </a:r>
            <a:endParaRPr lang="en-US" sz="1400" dirty="0">
              <a:solidFill>
                <a:schemeClr val="tx2">
                  <a:lumMod val="75000"/>
                </a:schemeClr>
              </a:solidFill>
              <a:latin typeface="+mj-lt"/>
            </a:endParaRPr>
          </a:p>
        </p:txBody>
      </p:sp>
      <p:pic>
        <p:nvPicPr>
          <p:cNvPr id="61" name="Picture 2" descr="What is PISA test and how it's shaping the world's education reform | by  Diyorbek Mamadaliev | Medium">
            <a:extLst>
              <a:ext uri="{FF2B5EF4-FFF2-40B4-BE49-F238E27FC236}">
                <a16:creationId xmlns:a16="http://schemas.microsoft.com/office/drawing/2014/main" id="{4709EF27-7505-37BC-8FA5-685BD14151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1666" y="1925443"/>
            <a:ext cx="393647" cy="167556"/>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a:extLst>
              <a:ext uri="{FF2B5EF4-FFF2-40B4-BE49-F238E27FC236}">
                <a16:creationId xmlns:a16="http://schemas.microsoft.com/office/drawing/2014/main" id="{54F0F8BE-F599-9571-D748-44B23859D2DA}"/>
              </a:ext>
            </a:extLst>
          </p:cNvPr>
          <p:cNvPicPr>
            <a:picLocks noChangeAspect="1"/>
          </p:cNvPicPr>
          <p:nvPr/>
        </p:nvPicPr>
        <p:blipFill>
          <a:blip r:embed="rId6">
            <a:duotone>
              <a:schemeClr val="accent1">
                <a:shade val="45000"/>
                <a:satMod val="135000"/>
              </a:schemeClr>
              <a:prstClr val="white"/>
            </a:duotone>
          </a:blip>
          <a:stretch>
            <a:fillRect/>
          </a:stretch>
        </p:blipFill>
        <p:spPr>
          <a:xfrm>
            <a:off x="4737804" y="1227650"/>
            <a:ext cx="630936" cy="630936"/>
          </a:xfrm>
          <a:prstGeom prst="rect">
            <a:avLst/>
          </a:prstGeom>
        </p:spPr>
      </p:pic>
      <p:grpSp>
        <p:nvGrpSpPr>
          <p:cNvPr id="123" name="Group 122">
            <a:extLst>
              <a:ext uri="{FF2B5EF4-FFF2-40B4-BE49-F238E27FC236}">
                <a16:creationId xmlns:a16="http://schemas.microsoft.com/office/drawing/2014/main" id="{2F5A7079-5D79-348D-B98C-D2B63EDB1D79}"/>
              </a:ext>
            </a:extLst>
          </p:cNvPr>
          <p:cNvGrpSpPr/>
          <p:nvPr/>
        </p:nvGrpSpPr>
        <p:grpSpPr>
          <a:xfrm>
            <a:off x="5576346" y="2199415"/>
            <a:ext cx="1368275" cy="1347513"/>
            <a:chOff x="5260422" y="2257463"/>
            <a:chExt cx="1368275" cy="1347513"/>
          </a:xfrm>
        </p:grpSpPr>
        <p:sp>
          <p:nvSpPr>
            <p:cNvPr id="30" name="Oval 29">
              <a:extLst>
                <a:ext uri="{FF2B5EF4-FFF2-40B4-BE49-F238E27FC236}">
                  <a16:creationId xmlns:a16="http://schemas.microsoft.com/office/drawing/2014/main" id="{5C1CEBCD-C6A0-FCE9-DE1A-EB5633B07D68}"/>
                </a:ext>
              </a:extLst>
            </p:cNvPr>
            <p:cNvSpPr/>
            <p:nvPr/>
          </p:nvSpPr>
          <p:spPr>
            <a:xfrm>
              <a:off x="5542574" y="2257463"/>
              <a:ext cx="803971" cy="803971"/>
            </a:xfrm>
            <a:prstGeom prst="ellipse">
              <a:avLst/>
            </a:prstGeom>
            <a:solidFill>
              <a:srgbClr val="C0D0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Rectangle 82">
              <a:extLst>
                <a:ext uri="{FF2B5EF4-FFF2-40B4-BE49-F238E27FC236}">
                  <a16:creationId xmlns:a16="http://schemas.microsoft.com/office/drawing/2014/main" id="{492E213E-5762-8F0E-BD8B-294A30593447}"/>
                </a:ext>
              </a:extLst>
            </p:cNvPr>
            <p:cNvSpPr/>
            <p:nvPr/>
          </p:nvSpPr>
          <p:spPr>
            <a:xfrm>
              <a:off x="5260422" y="2772066"/>
              <a:ext cx="1368275" cy="832910"/>
            </a:xfrm>
            <a:prstGeom prst="rect">
              <a:avLst/>
            </a:prstGeom>
            <a:solidFill>
              <a:srgbClr val="C0D0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68267766-6B82-63AD-1B9B-52AEF2769C42}"/>
              </a:ext>
            </a:extLst>
          </p:cNvPr>
          <p:cNvGrpSpPr/>
          <p:nvPr/>
        </p:nvGrpSpPr>
        <p:grpSpPr>
          <a:xfrm>
            <a:off x="7722741" y="2199415"/>
            <a:ext cx="1368275" cy="1347513"/>
            <a:chOff x="7406817" y="2257463"/>
            <a:chExt cx="1368275" cy="1347513"/>
          </a:xfrm>
        </p:grpSpPr>
        <p:sp>
          <p:nvSpPr>
            <p:cNvPr id="89" name="Oval 88">
              <a:extLst>
                <a:ext uri="{FF2B5EF4-FFF2-40B4-BE49-F238E27FC236}">
                  <a16:creationId xmlns:a16="http://schemas.microsoft.com/office/drawing/2014/main" id="{D07C4F29-A61A-EB70-2669-A6A126FC230E}"/>
                </a:ext>
              </a:extLst>
            </p:cNvPr>
            <p:cNvSpPr/>
            <p:nvPr/>
          </p:nvSpPr>
          <p:spPr>
            <a:xfrm>
              <a:off x="7688969" y="2257463"/>
              <a:ext cx="803971" cy="803971"/>
            </a:xfrm>
            <a:prstGeom prst="ellipse">
              <a:avLst/>
            </a:prstGeom>
            <a:solidFill>
              <a:srgbClr val="C0D0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Rectangle 89">
              <a:extLst>
                <a:ext uri="{FF2B5EF4-FFF2-40B4-BE49-F238E27FC236}">
                  <a16:creationId xmlns:a16="http://schemas.microsoft.com/office/drawing/2014/main" id="{2FCB405B-973B-1A91-7781-DFE969D07D29}"/>
                </a:ext>
              </a:extLst>
            </p:cNvPr>
            <p:cNvSpPr/>
            <p:nvPr/>
          </p:nvSpPr>
          <p:spPr>
            <a:xfrm>
              <a:off x="7406817" y="2772066"/>
              <a:ext cx="1368275" cy="832910"/>
            </a:xfrm>
            <a:prstGeom prst="rect">
              <a:avLst/>
            </a:prstGeom>
            <a:solidFill>
              <a:srgbClr val="C0D0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8BEE8B90-2545-4BF1-2B2F-79616B77B6C7}"/>
              </a:ext>
            </a:extLst>
          </p:cNvPr>
          <p:cNvGrpSpPr/>
          <p:nvPr/>
        </p:nvGrpSpPr>
        <p:grpSpPr>
          <a:xfrm>
            <a:off x="9869136" y="2199415"/>
            <a:ext cx="1368275" cy="1347513"/>
            <a:chOff x="9553212" y="2257463"/>
            <a:chExt cx="1368275" cy="1347513"/>
          </a:xfrm>
        </p:grpSpPr>
        <p:sp>
          <p:nvSpPr>
            <p:cNvPr id="92" name="Oval 91">
              <a:extLst>
                <a:ext uri="{FF2B5EF4-FFF2-40B4-BE49-F238E27FC236}">
                  <a16:creationId xmlns:a16="http://schemas.microsoft.com/office/drawing/2014/main" id="{BBC8B159-25C9-A9A1-8EDB-5F7420FDCDDA}"/>
                </a:ext>
              </a:extLst>
            </p:cNvPr>
            <p:cNvSpPr/>
            <p:nvPr/>
          </p:nvSpPr>
          <p:spPr>
            <a:xfrm>
              <a:off x="9835364" y="2257463"/>
              <a:ext cx="803971" cy="803971"/>
            </a:xfrm>
            <a:prstGeom prst="ellipse">
              <a:avLst/>
            </a:prstGeom>
            <a:solidFill>
              <a:srgbClr val="C0D0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Rectangle 92">
              <a:extLst>
                <a:ext uri="{FF2B5EF4-FFF2-40B4-BE49-F238E27FC236}">
                  <a16:creationId xmlns:a16="http://schemas.microsoft.com/office/drawing/2014/main" id="{9E4557E5-809E-AD52-66B3-EF48905E564B}"/>
                </a:ext>
              </a:extLst>
            </p:cNvPr>
            <p:cNvSpPr/>
            <p:nvPr/>
          </p:nvSpPr>
          <p:spPr>
            <a:xfrm>
              <a:off x="9553212" y="2772066"/>
              <a:ext cx="1368275" cy="832910"/>
            </a:xfrm>
            <a:prstGeom prst="rect">
              <a:avLst/>
            </a:prstGeom>
            <a:solidFill>
              <a:srgbClr val="C0D0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4" name="Picture 93">
            <a:extLst>
              <a:ext uri="{FF2B5EF4-FFF2-40B4-BE49-F238E27FC236}">
                <a16:creationId xmlns:a16="http://schemas.microsoft.com/office/drawing/2014/main" id="{BD0095A1-CD1B-255C-7894-A06779E614DC}"/>
              </a:ext>
            </a:extLst>
          </p:cNvPr>
          <p:cNvPicPr>
            <a:picLocks noChangeAspect="1"/>
          </p:cNvPicPr>
          <p:nvPr/>
        </p:nvPicPr>
        <p:blipFill>
          <a:blip r:embed="rId7">
            <a:duotone>
              <a:schemeClr val="accent1">
                <a:shade val="45000"/>
                <a:satMod val="135000"/>
              </a:schemeClr>
              <a:prstClr val="white"/>
            </a:duotone>
          </a:blip>
          <a:stretch>
            <a:fillRect/>
          </a:stretch>
        </p:blipFill>
        <p:spPr>
          <a:xfrm>
            <a:off x="10355999" y="2278289"/>
            <a:ext cx="411480" cy="411480"/>
          </a:xfrm>
          <a:prstGeom prst="rect">
            <a:avLst/>
          </a:prstGeom>
        </p:spPr>
      </p:pic>
      <p:pic>
        <p:nvPicPr>
          <p:cNvPr id="86" name="Picture 85">
            <a:extLst>
              <a:ext uri="{FF2B5EF4-FFF2-40B4-BE49-F238E27FC236}">
                <a16:creationId xmlns:a16="http://schemas.microsoft.com/office/drawing/2014/main" id="{2B0A2A55-ABA9-FD9B-B858-293219DAFB90}"/>
              </a:ext>
            </a:extLst>
          </p:cNvPr>
          <p:cNvPicPr>
            <a:picLocks noChangeAspect="1"/>
          </p:cNvPicPr>
          <p:nvPr/>
        </p:nvPicPr>
        <p:blipFill>
          <a:blip r:embed="rId8">
            <a:duotone>
              <a:schemeClr val="accent1">
                <a:shade val="45000"/>
                <a:satMod val="135000"/>
              </a:schemeClr>
              <a:prstClr val="white"/>
            </a:duotone>
          </a:blip>
          <a:stretch>
            <a:fillRect/>
          </a:stretch>
        </p:blipFill>
        <p:spPr>
          <a:xfrm>
            <a:off x="5991562" y="2213720"/>
            <a:ext cx="555295" cy="555295"/>
          </a:xfrm>
          <a:prstGeom prst="rect">
            <a:avLst/>
          </a:prstGeom>
        </p:spPr>
      </p:pic>
      <p:sp>
        <p:nvSpPr>
          <p:cNvPr id="95" name="TextBox 94">
            <a:extLst>
              <a:ext uri="{FF2B5EF4-FFF2-40B4-BE49-F238E27FC236}">
                <a16:creationId xmlns:a16="http://schemas.microsoft.com/office/drawing/2014/main" id="{7F3CED47-8B9A-A36F-C7E0-0A99EB5A95A3}"/>
              </a:ext>
            </a:extLst>
          </p:cNvPr>
          <p:cNvSpPr txBox="1"/>
          <p:nvPr/>
        </p:nvSpPr>
        <p:spPr>
          <a:xfrm>
            <a:off x="5571454" y="3031100"/>
            <a:ext cx="1368274" cy="523220"/>
          </a:xfrm>
          <a:prstGeom prst="rect">
            <a:avLst/>
          </a:prstGeom>
          <a:noFill/>
        </p:spPr>
        <p:txBody>
          <a:bodyPr wrap="square" rtlCol="0">
            <a:spAutoFit/>
          </a:bodyPr>
          <a:lstStyle/>
          <a:p>
            <a:pPr algn="ctr"/>
            <a:r>
              <a:rPr lang="en-US" sz="2800" b="1" dirty="0">
                <a:solidFill>
                  <a:schemeClr val="accent1"/>
                </a:solidFill>
              </a:rPr>
              <a:t>68</a:t>
            </a:r>
            <a:r>
              <a:rPr lang="en-US" sz="2000" b="1" dirty="0">
                <a:solidFill>
                  <a:schemeClr val="accent1"/>
                </a:solidFill>
              </a:rPr>
              <a:t>th</a:t>
            </a:r>
            <a:endParaRPr lang="en-US" sz="2800" b="1" dirty="0">
              <a:solidFill>
                <a:schemeClr val="accent1"/>
              </a:solidFill>
            </a:endParaRPr>
          </a:p>
        </p:txBody>
      </p:sp>
      <p:sp>
        <p:nvSpPr>
          <p:cNvPr id="96" name="Rectangle 95">
            <a:extLst>
              <a:ext uri="{FF2B5EF4-FFF2-40B4-BE49-F238E27FC236}">
                <a16:creationId xmlns:a16="http://schemas.microsoft.com/office/drawing/2014/main" id="{CC066BB4-8324-2F4A-E608-026FA955113A}"/>
              </a:ext>
            </a:extLst>
          </p:cNvPr>
          <p:cNvSpPr/>
          <p:nvPr/>
        </p:nvSpPr>
        <p:spPr>
          <a:xfrm>
            <a:off x="5672049" y="2807753"/>
            <a:ext cx="1196008" cy="27682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solidFill>
              </a:rPr>
              <a:t>READING</a:t>
            </a:r>
          </a:p>
        </p:txBody>
      </p:sp>
      <p:sp>
        <p:nvSpPr>
          <p:cNvPr id="105" name="Rectangle 104">
            <a:extLst>
              <a:ext uri="{FF2B5EF4-FFF2-40B4-BE49-F238E27FC236}">
                <a16:creationId xmlns:a16="http://schemas.microsoft.com/office/drawing/2014/main" id="{655726E3-F86A-3599-0F31-08C1BCEA145A}"/>
              </a:ext>
            </a:extLst>
          </p:cNvPr>
          <p:cNvSpPr/>
          <p:nvPr/>
        </p:nvSpPr>
        <p:spPr>
          <a:xfrm>
            <a:off x="7818897" y="2814853"/>
            <a:ext cx="1196008" cy="27682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solidFill>
              </a:rPr>
              <a:t>MATH</a:t>
            </a:r>
          </a:p>
        </p:txBody>
      </p:sp>
      <p:sp>
        <p:nvSpPr>
          <p:cNvPr id="106" name="Rectangle 105">
            <a:extLst>
              <a:ext uri="{FF2B5EF4-FFF2-40B4-BE49-F238E27FC236}">
                <a16:creationId xmlns:a16="http://schemas.microsoft.com/office/drawing/2014/main" id="{65B041D2-7F1A-FA59-D3E3-61F6EE5DC40E}"/>
              </a:ext>
            </a:extLst>
          </p:cNvPr>
          <p:cNvSpPr/>
          <p:nvPr/>
        </p:nvSpPr>
        <p:spPr>
          <a:xfrm>
            <a:off x="9955268" y="2804307"/>
            <a:ext cx="1196008" cy="27682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solidFill>
              </a:rPr>
              <a:t>SCIENCE</a:t>
            </a:r>
          </a:p>
        </p:txBody>
      </p:sp>
      <p:pic>
        <p:nvPicPr>
          <p:cNvPr id="87" name="Picture 86">
            <a:extLst>
              <a:ext uri="{FF2B5EF4-FFF2-40B4-BE49-F238E27FC236}">
                <a16:creationId xmlns:a16="http://schemas.microsoft.com/office/drawing/2014/main" id="{84A49168-6711-F128-F4F0-4549DFA3C840}"/>
              </a:ext>
            </a:extLst>
          </p:cNvPr>
          <p:cNvPicPr>
            <a:picLocks noChangeAspect="1"/>
          </p:cNvPicPr>
          <p:nvPr/>
        </p:nvPicPr>
        <p:blipFill>
          <a:blip r:embed="rId9">
            <a:duotone>
              <a:schemeClr val="accent1">
                <a:shade val="45000"/>
                <a:satMod val="135000"/>
              </a:schemeClr>
              <a:prstClr val="white"/>
            </a:duotone>
          </a:blip>
          <a:stretch>
            <a:fillRect/>
          </a:stretch>
        </p:blipFill>
        <p:spPr>
          <a:xfrm>
            <a:off x="8201681" y="2296604"/>
            <a:ext cx="410393" cy="410393"/>
          </a:xfrm>
          <a:prstGeom prst="rect">
            <a:avLst/>
          </a:prstGeom>
        </p:spPr>
      </p:pic>
      <p:sp>
        <p:nvSpPr>
          <p:cNvPr id="107" name="TextBox 106">
            <a:extLst>
              <a:ext uri="{FF2B5EF4-FFF2-40B4-BE49-F238E27FC236}">
                <a16:creationId xmlns:a16="http://schemas.microsoft.com/office/drawing/2014/main" id="{EC729C7B-3826-505D-2A67-668CCB3FAB3D}"/>
              </a:ext>
            </a:extLst>
          </p:cNvPr>
          <p:cNvSpPr txBox="1"/>
          <p:nvPr/>
        </p:nvSpPr>
        <p:spPr>
          <a:xfrm>
            <a:off x="7722739" y="3021687"/>
            <a:ext cx="1368278" cy="523220"/>
          </a:xfrm>
          <a:prstGeom prst="rect">
            <a:avLst/>
          </a:prstGeom>
          <a:noFill/>
        </p:spPr>
        <p:txBody>
          <a:bodyPr wrap="square" rtlCol="0">
            <a:spAutoFit/>
          </a:bodyPr>
          <a:lstStyle/>
          <a:p>
            <a:pPr algn="ctr"/>
            <a:r>
              <a:rPr lang="en-US" sz="2800" b="1" dirty="0">
                <a:solidFill>
                  <a:schemeClr val="accent1"/>
                </a:solidFill>
              </a:rPr>
              <a:t>59</a:t>
            </a:r>
            <a:r>
              <a:rPr lang="en-US" sz="2000" b="1" dirty="0">
                <a:solidFill>
                  <a:schemeClr val="accent1"/>
                </a:solidFill>
              </a:rPr>
              <a:t>th</a:t>
            </a:r>
            <a:endParaRPr lang="en-US" sz="2800" b="1" dirty="0">
              <a:solidFill>
                <a:schemeClr val="accent1"/>
              </a:solidFill>
            </a:endParaRPr>
          </a:p>
        </p:txBody>
      </p:sp>
      <p:sp>
        <p:nvSpPr>
          <p:cNvPr id="108" name="TextBox 107">
            <a:extLst>
              <a:ext uri="{FF2B5EF4-FFF2-40B4-BE49-F238E27FC236}">
                <a16:creationId xmlns:a16="http://schemas.microsoft.com/office/drawing/2014/main" id="{06B43695-FA39-B17E-893C-2C09175E2F1B}"/>
              </a:ext>
            </a:extLst>
          </p:cNvPr>
          <p:cNvSpPr txBox="1"/>
          <p:nvPr/>
        </p:nvSpPr>
        <p:spPr>
          <a:xfrm>
            <a:off x="9869133" y="3012274"/>
            <a:ext cx="1368275" cy="523220"/>
          </a:xfrm>
          <a:prstGeom prst="rect">
            <a:avLst/>
          </a:prstGeom>
          <a:noFill/>
        </p:spPr>
        <p:txBody>
          <a:bodyPr wrap="square" rtlCol="0">
            <a:spAutoFit/>
          </a:bodyPr>
          <a:lstStyle/>
          <a:p>
            <a:pPr algn="ctr"/>
            <a:r>
              <a:rPr lang="en-US" sz="2800" b="1" dirty="0">
                <a:solidFill>
                  <a:schemeClr val="accent1"/>
                </a:solidFill>
              </a:rPr>
              <a:t>55</a:t>
            </a:r>
            <a:r>
              <a:rPr lang="en-US" sz="2000" b="1" dirty="0">
                <a:solidFill>
                  <a:schemeClr val="accent1"/>
                </a:solidFill>
              </a:rPr>
              <a:t>th</a:t>
            </a:r>
            <a:endParaRPr lang="en-US" sz="2800" b="1" dirty="0">
              <a:solidFill>
                <a:schemeClr val="accent1"/>
              </a:solidFill>
            </a:endParaRPr>
          </a:p>
        </p:txBody>
      </p:sp>
      <p:sp>
        <p:nvSpPr>
          <p:cNvPr id="97" name="Isosceles Triangle 96">
            <a:extLst>
              <a:ext uri="{FF2B5EF4-FFF2-40B4-BE49-F238E27FC236}">
                <a16:creationId xmlns:a16="http://schemas.microsoft.com/office/drawing/2014/main" id="{3C1CB1B2-CFAB-84A6-E4B8-363C2D42F708}"/>
              </a:ext>
            </a:extLst>
          </p:cNvPr>
          <p:cNvSpPr/>
          <p:nvPr/>
        </p:nvSpPr>
        <p:spPr>
          <a:xfrm flipV="1">
            <a:off x="7119332" y="3793603"/>
            <a:ext cx="2496547" cy="222861"/>
          </a:xfrm>
          <a:prstGeom prst="triangle">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a:extLst>
              <a:ext uri="{FF2B5EF4-FFF2-40B4-BE49-F238E27FC236}">
                <a16:creationId xmlns:a16="http://schemas.microsoft.com/office/drawing/2014/main" id="{F96DA736-F017-092B-FCC6-B426CC3637C4}"/>
              </a:ext>
            </a:extLst>
          </p:cNvPr>
          <p:cNvSpPr txBox="1"/>
          <p:nvPr/>
        </p:nvSpPr>
        <p:spPr>
          <a:xfrm>
            <a:off x="4769025" y="4520990"/>
            <a:ext cx="7215469" cy="767133"/>
          </a:xfrm>
          <a:prstGeom prst="rect">
            <a:avLst/>
          </a:prstGeom>
          <a:noFill/>
        </p:spPr>
        <p:txBody>
          <a:bodyPr wrap="square">
            <a:spAutoFit/>
          </a:bodyPr>
          <a:lstStyle/>
          <a:p>
            <a:pPr>
              <a:lnSpc>
                <a:spcPct val="107000"/>
              </a:lnSpc>
            </a:pPr>
            <a:r>
              <a:rPr lang="en-US" sz="1400" b="1" dirty="0">
                <a:solidFill>
                  <a:srgbClr val="08236A"/>
                </a:solidFill>
                <a:latin typeface="+mj-lt"/>
                <a:ea typeface="Times New Roman" panose="02020603050405020304" pitchFamily="18" charset="0"/>
                <a:cs typeface="Cordia New" panose="020B0304020202020204" pitchFamily="34" charset="-34"/>
              </a:rPr>
              <a:t>I</a:t>
            </a:r>
            <a:r>
              <a:rPr lang="en-US" sz="1400" b="1" dirty="0">
                <a:solidFill>
                  <a:srgbClr val="08236A"/>
                </a:solidFill>
                <a:effectLst/>
                <a:latin typeface="+mj-lt"/>
                <a:ea typeface="Times New Roman" panose="02020603050405020304" pitchFamily="18" charset="0"/>
                <a:cs typeface="Cordia New" panose="020B0304020202020204" pitchFamily="34" charset="-34"/>
              </a:rPr>
              <a:t>n reading</a:t>
            </a:r>
            <a:r>
              <a:rPr lang="en-US" sz="1400" b="1" dirty="0">
                <a:solidFill>
                  <a:srgbClr val="08236A"/>
                </a:solidFill>
                <a:latin typeface="+mj-lt"/>
                <a:ea typeface="Times New Roman" panose="02020603050405020304" pitchFamily="18" charset="0"/>
                <a:cs typeface="Cordia New" panose="020B0304020202020204" pitchFamily="34" charset="-34"/>
              </a:rPr>
              <a:t>, </a:t>
            </a:r>
            <a:r>
              <a:rPr lang="en-US" sz="1400" dirty="0">
                <a:solidFill>
                  <a:srgbClr val="08236A"/>
                </a:solidFill>
                <a:effectLst/>
                <a:latin typeface="+mj-lt"/>
                <a:ea typeface="Times New Roman" panose="02020603050405020304" pitchFamily="18" charset="0"/>
                <a:cs typeface="Cordia New" panose="020B0304020202020204" pitchFamily="34" charset="-34"/>
              </a:rPr>
              <a:t>around 60</a:t>
            </a:r>
            <a:r>
              <a:rPr lang="en-US" sz="1400" dirty="0">
                <a:solidFill>
                  <a:srgbClr val="08236A"/>
                </a:solidFill>
                <a:latin typeface="+mj-lt"/>
                <a:ea typeface="Times New Roman" panose="02020603050405020304" pitchFamily="18" charset="0"/>
                <a:cs typeface="Cordia New" panose="020B0304020202020204" pitchFamily="34" charset="-34"/>
              </a:rPr>
              <a:t>%</a:t>
            </a:r>
            <a:r>
              <a:rPr lang="en-US" sz="1400" dirty="0">
                <a:solidFill>
                  <a:srgbClr val="08236A"/>
                </a:solidFill>
                <a:effectLst/>
                <a:latin typeface="+mj-lt"/>
                <a:ea typeface="Times New Roman" panose="02020603050405020304" pitchFamily="18" charset="0"/>
                <a:cs typeface="Cordia New" panose="020B0304020202020204" pitchFamily="34" charset="-34"/>
              </a:rPr>
              <a:t> of students scored below the minimum proficiency level. </a:t>
            </a:r>
            <a:endParaRPr lang="en-US" sz="1400" dirty="0">
              <a:solidFill>
                <a:srgbClr val="08236A"/>
              </a:solidFill>
              <a:latin typeface="+mj-lt"/>
              <a:ea typeface="Times New Roman" panose="02020603050405020304" pitchFamily="18" charset="0"/>
              <a:cs typeface="Cordia New" panose="020B0304020202020204" pitchFamily="34" charset="-34"/>
            </a:endParaRPr>
          </a:p>
          <a:p>
            <a:pPr>
              <a:lnSpc>
                <a:spcPct val="107000"/>
              </a:lnSpc>
            </a:pPr>
            <a:r>
              <a:rPr lang="en-US" sz="1400" b="1" dirty="0">
                <a:solidFill>
                  <a:srgbClr val="08236A"/>
                </a:solidFill>
                <a:latin typeface="+mj-lt"/>
                <a:ea typeface="Times New Roman" panose="02020603050405020304" pitchFamily="18" charset="0"/>
                <a:cs typeface="Cordia New" panose="020B0304020202020204" pitchFamily="34" charset="-34"/>
              </a:rPr>
              <a:t>I</a:t>
            </a:r>
            <a:r>
              <a:rPr lang="en-US" sz="1400" b="1" dirty="0">
                <a:solidFill>
                  <a:srgbClr val="08236A"/>
                </a:solidFill>
                <a:effectLst/>
                <a:latin typeface="+mj-lt"/>
                <a:ea typeface="Times New Roman" panose="02020603050405020304" pitchFamily="18" charset="0"/>
                <a:cs typeface="Cordia New" panose="020B0304020202020204" pitchFamily="34" charset="-34"/>
              </a:rPr>
              <a:t>n math,</a:t>
            </a:r>
            <a:r>
              <a:rPr lang="en-US" sz="1400" dirty="0">
                <a:solidFill>
                  <a:srgbClr val="08236A"/>
                </a:solidFill>
                <a:latin typeface="+mj-lt"/>
                <a:ea typeface="Times New Roman" panose="02020603050405020304" pitchFamily="18" charset="0"/>
                <a:cs typeface="Cordia New" panose="020B0304020202020204" pitchFamily="34" charset="-34"/>
              </a:rPr>
              <a:t> around 53% of students were unable to attain the minimum proficiency level.</a:t>
            </a:r>
          </a:p>
          <a:p>
            <a:pPr>
              <a:lnSpc>
                <a:spcPct val="107000"/>
              </a:lnSpc>
            </a:pPr>
            <a:r>
              <a:rPr lang="en-US" sz="1400" b="1" dirty="0">
                <a:solidFill>
                  <a:srgbClr val="08236A"/>
                </a:solidFill>
                <a:latin typeface="+mj-lt"/>
                <a:ea typeface="Times New Roman" panose="02020603050405020304" pitchFamily="18" charset="0"/>
                <a:cs typeface="Cordia New" panose="020B0304020202020204" pitchFamily="34" charset="-34"/>
              </a:rPr>
              <a:t>In science, </a:t>
            </a:r>
            <a:r>
              <a:rPr lang="en-US" sz="1400" dirty="0">
                <a:solidFill>
                  <a:srgbClr val="08236A"/>
                </a:solidFill>
                <a:effectLst/>
                <a:latin typeface="+mj-lt"/>
                <a:ea typeface="Times New Roman" panose="02020603050405020304" pitchFamily="18" charset="0"/>
                <a:cs typeface="Cordia New" panose="020B0304020202020204" pitchFamily="34" charset="-34"/>
              </a:rPr>
              <a:t>around 44% of students did not reach </a:t>
            </a:r>
            <a:r>
              <a:rPr lang="en-US" sz="1400">
                <a:solidFill>
                  <a:srgbClr val="08236A"/>
                </a:solidFill>
                <a:effectLst/>
                <a:latin typeface="+mj-lt"/>
                <a:ea typeface="Times New Roman" panose="02020603050405020304" pitchFamily="18" charset="0"/>
                <a:cs typeface="Cordia New" panose="020B0304020202020204" pitchFamily="34" charset="-34"/>
              </a:rPr>
              <a:t>basic proficiency.</a:t>
            </a:r>
            <a:endParaRPr lang="en-US" sz="1400" b="1" dirty="0">
              <a:solidFill>
                <a:srgbClr val="08236A"/>
              </a:solidFill>
              <a:effectLst/>
              <a:latin typeface="+mj-lt"/>
              <a:ea typeface="Calibri" panose="020F0502020204030204" pitchFamily="34" charset="0"/>
              <a:cs typeface="Cordia New" panose="020B0304020202020204" pitchFamily="34" charset="-34"/>
            </a:endParaRPr>
          </a:p>
        </p:txBody>
      </p:sp>
      <p:sp>
        <p:nvSpPr>
          <p:cNvPr id="103" name="Oval 102">
            <a:extLst>
              <a:ext uri="{FF2B5EF4-FFF2-40B4-BE49-F238E27FC236}">
                <a16:creationId xmlns:a16="http://schemas.microsoft.com/office/drawing/2014/main" id="{FE18B050-87B8-EB84-784B-B820473BB3AB}"/>
              </a:ext>
            </a:extLst>
          </p:cNvPr>
          <p:cNvSpPr/>
          <p:nvPr/>
        </p:nvSpPr>
        <p:spPr>
          <a:xfrm>
            <a:off x="4659025" y="4628875"/>
            <a:ext cx="109728" cy="109728"/>
          </a:xfrm>
          <a:prstGeom prst="ellipse">
            <a:avLst/>
          </a:prstGeom>
          <a:solidFill>
            <a:srgbClr val="082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274BACEC-2216-5A98-AE45-E2A149B3AB00}"/>
              </a:ext>
            </a:extLst>
          </p:cNvPr>
          <p:cNvSpPr/>
          <p:nvPr/>
        </p:nvSpPr>
        <p:spPr>
          <a:xfrm>
            <a:off x="4659025" y="4849478"/>
            <a:ext cx="109728" cy="109728"/>
          </a:xfrm>
          <a:prstGeom prst="ellipse">
            <a:avLst/>
          </a:prstGeom>
          <a:solidFill>
            <a:srgbClr val="082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B027C292-5853-EAE4-C635-A02292DFFFED}"/>
              </a:ext>
            </a:extLst>
          </p:cNvPr>
          <p:cNvSpPr/>
          <p:nvPr/>
        </p:nvSpPr>
        <p:spPr>
          <a:xfrm>
            <a:off x="4659025" y="5063731"/>
            <a:ext cx="109728" cy="109728"/>
          </a:xfrm>
          <a:prstGeom prst="ellipse">
            <a:avLst/>
          </a:prstGeom>
          <a:solidFill>
            <a:srgbClr val="082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89BE0798-7F00-387E-DE38-F51F86C4A78B}"/>
              </a:ext>
            </a:extLst>
          </p:cNvPr>
          <p:cNvSpPr txBox="1"/>
          <p:nvPr/>
        </p:nvSpPr>
        <p:spPr>
          <a:xfrm>
            <a:off x="5698958" y="4025877"/>
            <a:ext cx="5725496" cy="473271"/>
          </a:xfrm>
          <a:prstGeom prst="rect">
            <a:avLst/>
          </a:prstGeom>
          <a:noFill/>
        </p:spPr>
        <p:txBody>
          <a:bodyPr wrap="square">
            <a:spAutoFit/>
          </a:bodyPr>
          <a:lstStyle/>
          <a:p>
            <a:pPr marL="0" marR="0">
              <a:lnSpc>
                <a:spcPct val="107000"/>
              </a:lnSpc>
              <a:spcBef>
                <a:spcPts val="0"/>
              </a:spcBef>
              <a:spcAft>
                <a:spcPts val="0"/>
              </a:spcAft>
            </a:pPr>
            <a:r>
              <a:rPr lang="en-US" sz="1200" dirty="0">
                <a:solidFill>
                  <a:srgbClr val="0F3492"/>
                </a:solidFill>
                <a:effectLst/>
                <a:latin typeface="+mj-lt"/>
                <a:ea typeface="Times New Roman" panose="02020603050405020304" pitchFamily="18" charset="0"/>
                <a:cs typeface="Cordia New" panose="020B0304020202020204" pitchFamily="34" charset="-34"/>
              </a:rPr>
              <a:t>Thailand ranked near the bottom among 79 participating countries and economies </a:t>
            </a:r>
          </a:p>
          <a:p>
            <a:pPr marL="0" marR="0">
              <a:lnSpc>
                <a:spcPct val="107000"/>
              </a:lnSpc>
              <a:spcBef>
                <a:spcPts val="0"/>
              </a:spcBef>
              <a:spcAft>
                <a:spcPts val="0"/>
              </a:spcAft>
            </a:pPr>
            <a:r>
              <a:rPr lang="en-US" sz="1200" dirty="0">
                <a:solidFill>
                  <a:srgbClr val="0F3492"/>
                </a:solidFill>
                <a:effectLst/>
                <a:latin typeface="+mj-lt"/>
                <a:ea typeface="Times New Roman" panose="02020603050405020304" pitchFamily="18" charset="0"/>
                <a:cs typeface="Cordia New" panose="020B0304020202020204" pitchFamily="34" charset="-34"/>
              </a:rPr>
              <a:t>in all three domains.</a:t>
            </a:r>
            <a:endParaRPr lang="en-US" sz="1100" dirty="0">
              <a:solidFill>
                <a:srgbClr val="0F3492"/>
              </a:solidFill>
              <a:effectLst/>
              <a:latin typeface="+mj-lt"/>
              <a:ea typeface="Calibri" panose="020F0502020204030204" pitchFamily="34" charset="0"/>
              <a:cs typeface="Cordia New" panose="020B0304020202020204" pitchFamily="34" charset="-34"/>
            </a:endParaRPr>
          </a:p>
        </p:txBody>
      </p:sp>
      <p:pic>
        <p:nvPicPr>
          <p:cNvPr id="1033" name="Picture 9" descr="Thailand free icon">
            <a:extLst>
              <a:ext uri="{FF2B5EF4-FFF2-40B4-BE49-F238E27FC236}">
                <a16:creationId xmlns:a16="http://schemas.microsoft.com/office/drawing/2014/main" id="{47DF9BE7-5267-76A4-928F-6A95F56A88E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14439" y="4056564"/>
            <a:ext cx="384519" cy="384519"/>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DB79051C-F74D-BD7D-D9E0-57D3CCC989CE}"/>
              </a:ext>
            </a:extLst>
          </p:cNvPr>
          <p:cNvGrpSpPr/>
          <p:nvPr/>
        </p:nvGrpSpPr>
        <p:grpSpPr>
          <a:xfrm>
            <a:off x="618300" y="1336504"/>
            <a:ext cx="3875001" cy="1185333"/>
            <a:chOff x="730229" y="2116666"/>
            <a:chExt cx="4551424" cy="1185333"/>
          </a:xfrm>
        </p:grpSpPr>
        <p:sp>
          <p:nvSpPr>
            <p:cNvPr id="25" name="Rectangle 24">
              <a:extLst>
                <a:ext uri="{FF2B5EF4-FFF2-40B4-BE49-F238E27FC236}">
                  <a16:creationId xmlns:a16="http://schemas.microsoft.com/office/drawing/2014/main" id="{0B14C3D4-8933-C036-008F-C89F103663CA}"/>
                </a:ext>
              </a:extLst>
            </p:cNvPr>
            <p:cNvSpPr/>
            <p:nvPr/>
          </p:nvSpPr>
          <p:spPr>
            <a:xfrm>
              <a:off x="1320632" y="2116666"/>
              <a:ext cx="3961021" cy="1185333"/>
            </a:xfrm>
            <a:prstGeom prst="rect">
              <a:avLst/>
            </a:prstGeom>
            <a:solidFill>
              <a:srgbClr val="CBDFFF"/>
            </a:solidFill>
            <a:ln w="63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th-TH" sz="2000" b="0" i="0" u="none" strike="noStrike" kern="1200" cap="none" spc="0" normalizeH="0" baseline="0" noProof="0" dirty="0">
                <a:ln>
                  <a:noFill/>
                </a:ln>
                <a:solidFill>
                  <a:srgbClr val="FFFFFF"/>
                </a:solidFill>
                <a:effectLst/>
                <a:uLnTx/>
                <a:uFillTx/>
                <a:latin typeface="Arial" panose="020B0604020202020204"/>
                <a:ea typeface="+mn-ea"/>
                <a:cs typeface="Cordia New" panose="020B0304020202020204" pitchFamily="34" charset="-34"/>
              </a:endParaRPr>
            </a:p>
          </p:txBody>
        </p:sp>
        <p:sp>
          <p:nvSpPr>
            <p:cNvPr id="28" name="Arrow: Pentagon 27">
              <a:extLst>
                <a:ext uri="{FF2B5EF4-FFF2-40B4-BE49-F238E27FC236}">
                  <a16:creationId xmlns:a16="http://schemas.microsoft.com/office/drawing/2014/main" id="{7E5BA105-E99E-9E10-4255-C849BD1A7BB4}"/>
                </a:ext>
              </a:extLst>
            </p:cNvPr>
            <p:cNvSpPr/>
            <p:nvPr/>
          </p:nvSpPr>
          <p:spPr>
            <a:xfrm>
              <a:off x="730229" y="2116666"/>
              <a:ext cx="1160186" cy="1185333"/>
            </a:xfrm>
            <a:prstGeom prst="homePlate">
              <a:avLst/>
            </a:prstGeom>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TH SarabunPSK" panose="020B0500040200020003" pitchFamily="34" charset="-34"/>
                </a:rPr>
                <a:t>PISA</a:t>
              </a:r>
              <a:endParaRPr lang="en-US" b="1" dirty="0">
                <a:solidFill>
                  <a:srgbClr val="FFFFFF"/>
                </a:solidFill>
                <a:latin typeface="+mj-lt"/>
                <a:cs typeface="TH SarabunPSK" panose="020B0500040200020003" pitchFamily="34" charset="-34"/>
              </a:endParaRPr>
            </a:p>
          </p:txBody>
        </p:sp>
      </p:grpSp>
      <p:sp>
        <p:nvSpPr>
          <p:cNvPr id="29" name="TextBox 28">
            <a:extLst>
              <a:ext uri="{FF2B5EF4-FFF2-40B4-BE49-F238E27FC236}">
                <a16:creationId xmlns:a16="http://schemas.microsoft.com/office/drawing/2014/main" id="{758E9817-34AE-8137-53BB-65A400962C4E}"/>
              </a:ext>
            </a:extLst>
          </p:cNvPr>
          <p:cNvSpPr txBox="1"/>
          <p:nvPr/>
        </p:nvSpPr>
        <p:spPr>
          <a:xfrm>
            <a:off x="1506795" y="1567712"/>
            <a:ext cx="2718526"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1"/>
                </a:solidFill>
                <a:latin typeface="Arial" panose="020B0604020202020204"/>
                <a:cs typeface="Cordia New" panose="020B0304020202020204" pitchFamily="34" charset="-34"/>
              </a:rPr>
              <a:t>In 2018, PISA evaluates skills and knowledge of 15-year-old students in 3 skills</a:t>
            </a:r>
            <a:endParaRPr kumimoji="0" lang="th-TH" sz="2000" b="0" i="0" u="none" strike="noStrike" kern="1200" cap="none" spc="0" normalizeH="0" baseline="0" noProof="0" dirty="0">
              <a:ln>
                <a:noFill/>
              </a:ln>
              <a:solidFill>
                <a:schemeClr val="accent1"/>
              </a:solidFill>
              <a:effectLst/>
              <a:uLnTx/>
              <a:uFillTx/>
              <a:latin typeface="Arial" panose="020B0604020202020204"/>
              <a:ea typeface="+mn-ea"/>
              <a:cs typeface="Cordia New" panose="020B0304020202020204" pitchFamily="34" charset="-34"/>
            </a:endParaRPr>
          </a:p>
        </p:txBody>
      </p:sp>
      <p:sp>
        <p:nvSpPr>
          <p:cNvPr id="31" name="TextBox 30">
            <a:extLst>
              <a:ext uri="{FF2B5EF4-FFF2-40B4-BE49-F238E27FC236}">
                <a16:creationId xmlns:a16="http://schemas.microsoft.com/office/drawing/2014/main" id="{02897129-73CA-FE5D-78FB-2E44856F96BC}"/>
              </a:ext>
            </a:extLst>
          </p:cNvPr>
          <p:cNvSpPr txBox="1"/>
          <p:nvPr/>
        </p:nvSpPr>
        <p:spPr>
          <a:xfrm>
            <a:off x="1280786" y="2947875"/>
            <a:ext cx="2895037" cy="338554"/>
          </a:xfrm>
          <a:prstGeom prst="rect">
            <a:avLst/>
          </a:prstGeom>
          <a:noFill/>
        </p:spPr>
        <p:txBody>
          <a:bodyPr wrap="square" rtlCol="0">
            <a:spAutoFit/>
          </a:bodyPr>
          <a:lstStyle/>
          <a:p>
            <a:pPr algn="thaiDist">
              <a:spcBef>
                <a:spcPts val="600"/>
              </a:spcBef>
            </a:pPr>
            <a:r>
              <a:rPr lang="en-US" sz="1600" b="1" dirty="0">
                <a:solidFill>
                  <a:schemeClr val="accent1"/>
                </a:solidFill>
                <a:cs typeface="TH SarabunPSK" panose="020B0500040200020003" pitchFamily="34" charset="-34"/>
              </a:rPr>
              <a:t>Reading</a:t>
            </a:r>
            <a:endParaRPr lang="th-TH" sz="1600" b="1" dirty="0">
              <a:solidFill>
                <a:schemeClr val="accent1"/>
              </a:solidFill>
              <a:cs typeface="TH SarabunPSK" panose="020B0500040200020003" pitchFamily="34" charset="-34"/>
            </a:endParaRPr>
          </a:p>
        </p:txBody>
      </p:sp>
      <p:sp>
        <p:nvSpPr>
          <p:cNvPr id="32" name="TextBox 31">
            <a:extLst>
              <a:ext uri="{FF2B5EF4-FFF2-40B4-BE49-F238E27FC236}">
                <a16:creationId xmlns:a16="http://schemas.microsoft.com/office/drawing/2014/main" id="{F8E059C8-741C-385A-64FA-C602429CD2E8}"/>
              </a:ext>
            </a:extLst>
          </p:cNvPr>
          <p:cNvSpPr txBox="1"/>
          <p:nvPr/>
        </p:nvSpPr>
        <p:spPr>
          <a:xfrm>
            <a:off x="1280786" y="3835020"/>
            <a:ext cx="2617570" cy="338554"/>
          </a:xfrm>
          <a:prstGeom prst="rect">
            <a:avLst/>
          </a:prstGeom>
          <a:noFill/>
        </p:spPr>
        <p:txBody>
          <a:bodyPr wrap="square" rtlCol="0">
            <a:spAutoFit/>
          </a:bodyPr>
          <a:lstStyle/>
          <a:p>
            <a:pPr algn="thaiDist">
              <a:spcBef>
                <a:spcPts val="600"/>
              </a:spcBef>
            </a:pPr>
            <a:r>
              <a:rPr lang="en-US" sz="1600" b="1" dirty="0">
                <a:solidFill>
                  <a:schemeClr val="accent1"/>
                </a:solidFill>
                <a:cs typeface="TH SarabunPSK" panose="020B0500040200020003" pitchFamily="34" charset="-34"/>
              </a:rPr>
              <a:t>Mathematics</a:t>
            </a:r>
          </a:p>
        </p:txBody>
      </p:sp>
      <p:sp>
        <p:nvSpPr>
          <p:cNvPr id="33" name="TextBox 32">
            <a:extLst>
              <a:ext uri="{FF2B5EF4-FFF2-40B4-BE49-F238E27FC236}">
                <a16:creationId xmlns:a16="http://schemas.microsoft.com/office/drawing/2014/main" id="{641670ED-AE69-B63B-2DC0-99315DE498D7}"/>
              </a:ext>
            </a:extLst>
          </p:cNvPr>
          <p:cNvSpPr txBox="1"/>
          <p:nvPr/>
        </p:nvSpPr>
        <p:spPr>
          <a:xfrm>
            <a:off x="1262377" y="4640669"/>
            <a:ext cx="2810911" cy="338554"/>
          </a:xfrm>
          <a:prstGeom prst="rect">
            <a:avLst/>
          </a:prstGeom>
          <a:noFill/>
        </p:spPr>
        <p:txBody>
          <a:bodyPr wrap="square" rtlCol="0">
            <a:spAutoFit/>
          </a:bodyPr>
          <a:lstStyle/>
          <a:p>
            <a:pPr algn="thaiDist">
              <a:spcBef>
                <a:spcPts val="600"/>
              </a:spcBef>
            </a:pPr>
            <a:r>
              <a:rPr lang="en-US" sz="1600" b="1" dirty="0">
                <a:solidFill>
                  <a:schemeClr val="accent1"/>
                </a:solidFill>
                <a:cs typeface="TH SarabunPSK" panose="020B0500040200020003" pitchFamily="34" charset="-34"/>
              </a:rPr>
              <a:t>Science</a:t>
            </a:r>
          </a:p>
        </p:txBody>
      </p:sp>
      <p:sp>
        <p:nvSpPr>
          <p:cNvPr id="34" name="Oval 33">
            <a:extLst>
              <a:ext uri="{FF2B5EF4-FFF2-40B4-BE49-F238E27FC236}">
                <a16:creationId xmlns:a16="http://schemas.microsoft.com/office/drawing/2014/main" id="{F702EAE9-C648-2046-37FA-012685B743A1}"/>
              </a:ext>
            </a:extLst>
          </p:cNvPr>
          <p:cNvSpPr/>
          <p:nvPr/>
        </p:nvSpPr>
        <p:spPr>
          <a:xfrm>
            <a:off x="515409" y="2769507"/>
            <a:ext cx="751068" cy="73152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1" i="0" u="none" strike="noStrike" kern="1200" cap="none" spc="0" normalizeH="0" baseline="0" noProof="0">
              <a:ln>
                <a:noFill/>
              </a:ln>
              <a:solidFill>
                <a:srgbClr val="FFFFFF"/>
              </a:solidFill>
              <a:effectLst/>
              <a:uLnTx/>
              <a:uFillTx/>
              <a:latin typeface="TH SarabunPSK" panose="020B0500040200020003" pitchFamily="34" charset="-34"/>
              <a:ea typeface="굴림" panose="020B0600000101010101" pitchFamily="34" charset="-127"/>
              <a:cs typeface="TH SarabunPSK" panose="020B0500040200020003" pitchFamily="34" charset="-34"/>
            </a:endParaRPr>
          </a:p>
        </p:txBody>
      </p:sp>
      <p:sp>
        <p:nvSpPr>
          <p:cNvPr id="35" name="Oval 34">
            <a:extLst>
              <a:ext uri="{FF2B5EF4-FFF2-40B4-BE49-F238E27FC236}">
                <a16:creationId xmlns:a16="http://schemas.microsoft.com/office/drawing/2014/main" id="{1EBB2902-067D-1C5F-4464-1256AD9FB22D}"/>
              </a:ext>
            </a:extLst>
          </p:cNvPr>
          <p:cNvSpPr/>
          <p:nvPr/>
        </p:nvSpPr>
        <p:spPr>
          <a:xfrm>
            <a:off x="501100" y="3626860"/>
            <a:ext cx="779686" cy="73152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1" i="0" u="none" strike="noStrike" kern="1200" cap="none" spc="0" normalizeH="0" baseline="0" noProof="0">
              <a:ln>
                <a:noFill/>
              </a:ln>
              <a:solidFill>
                <a:srgbClr val="FFFFFF"/>
              </a:solidFill>
              <a:effectLst/>
              <a:uLnTx/>
              <a:uFillTx/>
              <a:latin typeface="TH SarabunPSK" panose="020B0500040200020003" pitchFamily="34" charset="-34"/>
              <a:ea typeface="굴림" panose="020B0600000101010101" pitchFamily="34" charset="-127"/>
              <a:cs typeface="TH SarabunPSK" panose="020B0500040200020003" pitchFamily="34" charset="-34"/>
            </a:endParaRPr>
          </a:p>
        </p:txBody>
      </p:sp>
      <p:sp>
        <p:nvSpPr>
          <p:cNvPr id="36" name="Oval 35">
            <a:extLst>
              <a:ext uri="{FF2B5EF4-FFF2-40B4-BE49-F238E27FC236}">
                <a16:creationId xmlns:a16="http://schemas.microsoft.com/office/drawing/2014/main" id="{CDED0AB1-4DD7-E98B-E2BF-7F7D8E738241}"/>
              </a:ext>
            </a:extLst>
          </p:cNvPr>
          <p:cNvSpPr/>
          <p:nvPr/>
        </p:nvSpPr>
        <p:spPr>
          <a:xfrm>
            <a:off x="515409" y="4484214"/>
            <a:ext cx="751068" cy="73152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1" i="0" u="none" strike="noStrike" kern="1200" cap="none" spc="0" normalizeH="0" baseline="0" noProof="0">
              <a:ln>
                <a:noFill/>
              </a:ln>
              <a:solidFill>
                <a:srgbClr val="FFFFFF"/>
              </a:solidFill>
              <a:effectLst/>
              <a:uLnTx/>
              <a:uFillTx/>
              <a:latin typeface="TH SarabunPSK" panose="020B0500040200020003" pitchFamily="34" charset="-34"/>
              <a:ea typeface="굴림" panose="020B0600000101010101" pitchFamily="34" charset="-127"/>
              <a:cs typeface="TH SarabunPSK" panose="020B0500040200020003" pitchFamily="34" charset="-34"/>
            </a:endParaRPr>
          </a:p>
        </p:txBody>
      </p:sp>
      <p:pic>
        <p:nvPicPr>
          <p:cNvPr id="37" name="Picture 36">
            <a:extLst>
              <a:ext uri="{FF2B5EF4-FFF2-40B4-BE49-F238E27FC236}">
                <a16:creationId xmlns:a16="http://schemas.microsoft.com/office/drawing/2014/main" id="{44CEBB60-83E6-8409-0CA8-85AAAB112ABF}"/>
              </a:ext>
            </a:extLst>
          </p:cNvPr>
          <p:cNvPicPr>
            <a:picLocks noChangeAspect="1"/>
          </p:cNvPicPr>
          <p:nvPr/>
        </p:nvPicPr>
        <p:blipFill>
          <a:blip r:embed="rId8">
            <a:duotone>
              <a:schemeClr val="accent1">
                <a:shade val="45000"/>
                <a:satMod val="135000"/>
              </a:schemeClr>
              <a:prstClr val="white"/>
            </a:duotone>
          </a:blip>
          <a:stretch>
            <a:fillRect/>
          </a:stretch>
        </p:blipFill>
        <p:spPr>
          <a:xfrm>
            <a:off x="594727" y="2893316"/>
            <a:ext cx="599924" cy="525588"/>
          </a:xfrm>
          <a:prstGeom prst="rect">
            <a:avLst/>
          </a:prstGeom>
        </p:spPr>
      </p:pic>
      <p:pic>
        <p:nvPicPr>
          <p:cNvPr id="38" name="Picture 37">
            <a:extLst>
              <a:ext uri="{FF2B5EF4-FFF2-40B4-BE49-F238E27FC236}">
                <a16:creationId xmlns:a16="http://schemas.microsoft.com/office/drawing/2014/main" id="{00E9FF64-829C-FAC7-77FC-938F605BF188}"/>
              </a:ext>
            </a:extLst>
          </p:cNvPr>
          <p:cNvPicPr>
            <a:picLocks noChangeAspect="1"/>
          </p:cNvPicPr>
          <p:nvPr/>
        </p:nvPicPr>
        <p:blipFill>
          <a:blip r:embed="rId9">
            <a:duotone>
              <a:schemeClr val="accent1">
                <a:shade val="45000"/>
                <a:satMod val="135000"/>
              </a:schemeClr>
              <a:prstClr val="white"/>
            </a:duotone>
          </a:blip>
          <a:stretch>
            <a:fillRect/>
          </a:stretch>
        </p:blipFill>
        <p:spPr>
          <a:xfrm>
            <a:off x="696411" y="3758704"/>
            <a:ext cx="370716" cy="436109"/>
          </a:xfrm>
          <a:prstGeom prst="rect">
            <a:avLst/>
          </a:prstGeom>
        </p:spPr>
      </p:pic>
      <p:pic>
        <p:nvPicPr>
          <p:cNvPr id="39" name="Picture 38">
            <a:extLst>
              <a:ext uri="{FF2B5EF4-FFF2-40B4-BE49-F238E27FC236}">
                <a16:creationId xmlns:a16="http://schemas.microsoft.com/office/drawing/2014/main" id="{FC6FD903-F1B9-BD62-FD89-A3031788B4B1}"/>
              </a:ext>
            </a:extLst>
          </p:cNvPr>
          <p:cNvPicPr>
            <a:picLocks noChangeAspect="1"/>
          </p:cNvPicPr>
          <p:nvPr/>
        </p:nvPicPr>
        <p:blipFill>
          <a:blip r:embed="rId7">
            <a:duotone>
              <a:schemeClr val="accent1">
                <a:shade val="45000"/>
                <a:satMod val="135000"/>
              </a:schemeClr>
              <a:prstClr val="white"/>
            </a:duotone>
          </a:blip>
          <a:stretch>
            <a:fillRect/>
          </a:stretch>
        </p:blipFill>
        <p:spPr>
          <a:xfrm>
            <a:off x="666538" y="4579349"/>
            <a:ext cx="411751" cy="484382"/>
          </a:xfrm>
          <a:prstGeom prst="rect">
            <a:avLst/>
          </a:prstGeom>
        </p:spPr>
      </p:pic>
      <p:sp>
        <p:nvSpPr>
          <p:cNvPr id="42" name="Rectangle 41">
            <a:extLst>
              <a:ext uri="{FF2B5EF4-FFF2-40B4-BE49-F238E27FC236}">
                <a16:creationId xmlns:a16="http://schemas.microsoft.com/office/drawing/2014/main" id="{10E920DA-344B-6A9B-B4AF-F72A67236A5A}"/>
              </a:ext>
            </a:extLst>
          </p:cNvPr>
          <p:cNvSpPr/>
          <p:nvPr/>
        </p:nvSpPr>
        <p:spPr>
          <a:xfrm>
            <a:off x="2755141" y="2764531"/>
            <a:ext cx="1728014" cy="252359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solidFill>
                <a:cs typeface="TH SarabunPSK" panose="020B0500040200020003" pitchFamily="34" charset="-34"/>
              </a:rPr>
              <a:t>They collects information on students’ attitudes, home background, learning experience, and school context </a:t>
            </a:r>
          </a:p>
        </p:txBody>
      </p:sp>
    </p:spTree>
    <p:extLst>
      <p:ext uri="{BB962C8B-B14F-4D97-AF65-F5344CB8AC3E}">
        <p14:creationId xmlns:p14="http://schemas.microsoft.com/office/powerpoint/2010/main" val="71967619"/>
      </p:ext>
    </p:extLst>
  </p:cSld>
  <p:clrMapOvr>
    <a:masterClrMapping/>
  </p:clrMapOvr>
</p:sld>
</file>

<file path=ppt/theme/theme1.xml><?xml version="1.0" encoding="utf-8"?>
<a:theme xmlns:a="http://schemas.openxmlformats.org/drawingml/2006/main" name="4_TIME Consult Theme Color V2">
  <a:themeElements>
    <a:clrScheme name="TIME Consulting">
      <a:dk1>
        <a:srgbClr val="000000"/>
      </a:dk1>
      <a:lt1>
        <a:srgbClr val="FFFFFF"/>
      </a:lt1>
      <a:dk2>
        <a:srgbClr val="228DDD"/>
      </a:dk2>
      <a:lt2>
        <a:srgbClr val="06A2BC"/>
      </a:lt2>
      <a:accent1>
        <a:srgbClr val="0F3492"/>
      </a:accent1>
      <a:accent2>
        <a:srgbClr val="0162F7"/>
      </a:accent2>
      <a:accent3>
        <a:srgbClr val="0846A1"/>
      </a:accent3>
      <a:accent4>
        <a:srgbClr val="1448CC"/>
      </a:accent4>
      <a:accent5>
        <a:srgbClr val="4E5456"/>
      </a:accent5>
      <a:accent6>
        <a:srgbClr val="ED7318"/>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ME Consult Theme Color V2" id="{850F6C03-90A6-46B5-9D54-AE4612E4C3E5}" vid="{4A25925D-5339-48AF-9A25-342B581158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346</TotalTime>
  <Words>557</Words>
  <Application>Microsoft Office PowerPoint</Application>
  <PresentationFormat>Widescreen</PresentationFormat>
  <Paragraphs>53</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charis_silregular</vt:lpstr>
      <vt:lpstr>Noto Sans Display</vt:lpstr>
      <vt:lpstr>nytfranklin-light</vt:lpstr>
      <vt:lpstr>Roboto</vt:lpstr>
      <vt:lpstr>TH SarabunPSK</vt:lpstr>
      <vt:lpstr>Wingdings</vt:lpstr>
      <vt:lpstr>4_TIME Consult Theme Color V2</vt:lpstr>
      <vt:lpstr>Current status of education in Thailand towards global ranking is still under OECD average score in reading, mathematics, and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Jackkit Sangkittiwan</dc:creator>
  <cp:lastModifiedBy>watcharid c.</cp:lastModifiedBy>
  <cp:revision>3</cp:revision>
  <cp:lastPrinted>2021-01-24T19:22:16Z</cp:lastPrinted>
  <dcterms:created xsi:type="dcterms:W3CDTF">2018-07-05T07:06:36Z</dcterms:created>
  <dcterms:modified xsi:type="dcterms:W3CDTF">2022-10-03T08:23:58Z</dcterms:modified>
</cp:coreProperties>
</file>