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3"/>
  </p:notesMasterIdLst>
  <p:handoutMasterIdLst>
    <p:handoutMasterId r:id="rId4"/>
  </p:handoutMasterIdLst>
  <p:sldIdLst>
    <p:sldId id="12190" r:id="rId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0" userDrawn="1">
          <p15:clr>
            <a:srgbClr val="A4A3A4"/>
          </p15:clr>
        </p15:guide>
        <p15:guide id="3" orient="horz" pos="3480" userDrawn="1">
          <p15:clr>
            <a:srgbClr val="A4A3A4"/>
          </p15:clr>
        </p15:guide>
        <p15:guide id="4" orient="horz" pos="3144" userDrawn="1">
          <p15:clr>
            <a:srgbClr val="A4A3A4"/>
          </p15:clr>
        </p15:guide>
        <p15:guide id="5" orient="horz" pos="23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e consulting" initials="tc" lastIdx="1" clrIdx="0">
    <p:extLst>
      <p:ext uri="{19B8F6BF-5375-455C-9EA6-DF929625EA0E}">
        <p15:presenceInfo xmlns:p15="http://schemas.microsoft.com/office/powerpoint/2012/main" userId="6ad285592fe44cb0" providerId="Windows Live"/>
      </p:ext>
    </p:extLst>
  </p:cmAuthor>
  <p:cmAuthor id="2" name="TIME Consulting 04" initials="TC0" lastIdx="1" clrIdx="1">
    <p:extLst>
      <p:ext uri="{19B8F6BF-5375-455C-9EA6-DF929625EA0E}">
        <p15:presenceInfo xmlns:p15="http://schemas.microsoft.com/office/powerpoint/2012/main" userId="S::timeconsulting@timeconsulting04.onmicrosoft.com::7d59d494-d138-4b42-afee-8ef6308001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318"/>
    <a:srgbClr val="E6E6E6"/>
    <a:srgbClr val="638BF0"/>
    <a:srgbClr val="228DDD"/>
    <a:srgbClr val="08236A"/>
    <a:srgbClr val="00B0F0"/>
    <a:srgbClr val="CBD8FA"/>
    <a:srgbClr val="F2F2F2"/>
    <a:srgbClr val="97C0FF"/>
    <a:srgbClr val="C2F5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6AF2E-4CFC-4172-95FE-D8A5992BF46C}" v="1" dt="2022-05-06T08:35:52.4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46" y="19"/>
      </p:cViewPr>
      <p:guideLst>
        <p:guide pos="5280"/>
        <p:guide orient="horz" pos="3480"/>
        <p:guide orient="horz" pos="3144"/>
        <p:guide orient="horz" pos="232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677271587759122"/>
          <c:y val="0.10049123283426724"/>
          <c:w val="0.6686900275793447"/>
          <c:h val="0.75104032450489144"/>
        </c:manualLayout>
      </c:layout>
      <c:barChart>
        <c:barDir val="col"/>
        <c:grouping val="clustered"/>
        <c:varyColors val="0"/>
        <c:ser>
          <c:idx val="1"/>
          <c:order val="0"/>
          <c:tx>
            <c:strRef>
              <c:f>Sheet1!$B$1</c:f>
              <c:strCache>
                <c:ptCount val="1"/>
                <c:pt idx="0">
                  <c:v>OECD  average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Reading</c:v>
                </c:pt>
                <c:pt idx="1">
                  <c:v>Mathematics</c:v>
                </c:pt>
                <c:pt idx="2">
                  <c:v>Science</c:v>
                </c:pt>
              </c:strCache>
            </c:strRef>
          </c:cat>
          <c:val>
            <c:numRef>
              <c:f>Sheet1!$B$2:$B$4</c:f>
              <c:numCache>
                <c:formatCode>General</c:formatCode>
                <c:ptCount val="3"/>
                <c:pt idx="0">
                  <c:v>487</c:v>
                </c:pt>
                <c:pt idx="1">
                  <c:v>489</c:v>
                </c:pt>
                <c:pt idx="2">
                  <c:v>489</c:v>
                </c:pt>
              </c:numCache>
            </c:numRef>
          </c:val>
          <c:extLst>
            <c:ext xmlns:c16="http://schemas.microsoft.com/office/drawing/2014/chart" uri="{C3380CC4-5D6E-409C-BE32-E72D297353CC}">
              <c16:uniqueId val="{00000001-A659-472C-A8D7-AE2B5DC898BC}"/>
            </c:ext>
          </c:extLst>
        </c:ser>
        <c:ser>
          <c:idx val="0"/>
          <c:order val="1"/>
          <c:tx>
            <c:strRef>
              <c:f>Sheet1!$C$1</c:f>
              <c:strCache>
                <c:ptCount val="1"/>
                <c:pt idx="0">
                  <c:v>Thailand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Reading</c:v>
                </c:pt>
                <c:pt idx="1">
                  <c:v>Mathematics</c:v>
                </c:pt>
                <c:pt idx="2">
                  <c:v>Science</c:v>
                </c:pt>
              </c:strCache>
            </c:strRef>
          </c:cat>
          <c:val>
            <c:numRef>
              <c:f>Sheet1!$C$2:$C$4</c:f>
              <c:numCache>
                <c:formatCode>General</c:formatCode>
                <c:ptCount val="3"/>
                <c:pt idx="0">
                  <c:v>393</c:v>
                </c:pt>
                <c:pt idx="1">
                  <c:v>419</c:v>
                </c:pt>
                <c:pt idx="2">
                  <c:v>426</c:v>
                </c:pt>
              </c:numCache>
            </c:numRef>
          </c:val>
          <c:extLst>
            <c:ext xmlns:c16="http://schemas.microsoft.com/office/drawing/2014/chart" uri="{C3380CC4-5D6E-409C-BE32-E72D297353CC}">
              <c16:uniqueId val="{00000000-A659-472C-A8D7-AE2B5DC898BC}"/>
            </c:ext>
          </c:extLst>
        </c:ser>
        <c:dLbls>
          <c:dLblPos val="outEnd"/>
          <c:showLegendKey val="0"/>
          <c:showVal val="1"/>
          <c:showCatName val="0"/>
          <c:showSerName val="0"/>
          <c:showPercent val="0"/>
          <c:showBubbleSize val="0"/>
        </c:dLbls>
        <c:gapWidth val="219"/>
        <c:overlap val="-27"/>
        <c:axId val="1382520047"/>
        <c:axId val="1382531695"/>
      </c:barChart>
      <c:catAx>
        <c:axId val="1382520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2531695"/>
        <c:crosses val="autoZero"/>
        <c:auto val="1"/>
        <c:lblAlgn val="ctr"/>
        <c:lblOffset val="100"/>
        <c:noMultiLvlLbl val="0"/>
      </c:catAx>
      <c:valAx>
        <c:axId val="1382531695"/>
        <c:scaling>
          <c:orientation val="minMax"/>
          <c:max val="600"/>
          <c:min val="2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2520047"/>
        <c:crosses val="autoZero"/>
        <c:crossBetween val="between"/>
      </c:valAx>
      <c:spPr>
        <a:noFill/>
        <a:ln w="25400">
          <a:noFill/>
        </a:ln>
        <a:effectLst/>
      </c:spPr>
    </c:plotArea>
    <c:legend>
      <c:legendPos val="r"/>
      <c:layout>
        <c:manualLayout>
          <c:xMode val="edge"/>
          <c:yMode val="edge"/>
          <c:x val="0.19513520288979794"/>
          <c:y val="0.91619777566965865"/>
          <c:w val="0.60634216980988132"/>
          <c:h val="6.072644145288290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47576C-FEEE-4A68-AE9F-01D492AE8A47}"/>
              </a:ext>
            </a:extLst>
          </p:cNvPr>
          <p:cNvSpPr>
            <a:spLocks noGrp="1"/>
          </p:cNvSpPr>
          <p:nvPr>
            <p:ph type="hdr" sz="quarter"/>
          </p:nvPr>
        </p:nvSpPr>
        <p:spPr>
          <a:xfrm>
            <a:off x="1" y="0"/>
            <a:ext cx="3170552" cy="4819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4AD040-15B6-420E-86FF-E8A2B7191218}"/>
              </a:ext>
            </a:extLst>
          </p:cNvPr>
          <p:cNvSpPr>
            <a:spLocks noGrp="1"/>
          </p:cNvSpPr>
          <p:nvPr>
            <p:ph type="dt" sz="quarter" idx="1"/>
          </p:nvPr>
        </p:nvSpPr>
        <p:spPr>
          <a:xfrm>
            <a:off x="4142924" y="0"/>
            <a:ext cx="3170551" cy="481991"/>
          </a:xfrm>
          <a:prstGeom prst="rect">
            <a:avLst/>
          </a:prstGeom>
        </p:spPr>
        <p:txBody>
          <a:bodyPr vert="horz" lIns="91440" tIns="45720" rIns="91440" bIns="45720" rtlCol="0"/>
          <a:lstStyle>
            <a:lvl1pPr algn="r">
              <a:defRPr sz="1200"/>
            </a:lvl1pPr>
          </a:lstStyle>
          <a:p>
            <a:fld id="{B72F2235-D482-4465-985E-2F4B6E8A839C}" type="datetimeFigureOut">
              <a:rPr lang="en-US" smtClean="0"/>
              <a:t>12/1/2022</a:t>
            </a:fld>
            <a:endParaRPr lang="en-US"/>
          </a:p>
        </p:txBody>
      </p:sp>
      <p:sp>
        <p:nvSpPr>
          <p:cNvPr id="4" name="Footer Placeholder 3">
            <a:extLst>
              <a:ext uri="{FF2B5EF4-FFF2-40B4-BE49-F238E27FC236}">
                <a16:creationId xmlns:a16="http://schemas.microsoft.com/office/drawing/2014/main" id="{C504C416-B655-4BF2-A3FB-76541D387133}"/>
              </a:ext>
            </a:extLst>
          </p:cNvPr>
          <p:cNvSpPr>
            <a:spLocks noGrp="1"/>
          </p:cNvSpPr>
          <p:nvPr>
            <p:ph type="ftr" sz="quarter" idx="2"/>
          </p:nvPr>
        </p:nvSpPr>
        <p:spPr>
          <a:xfrm>
            <a:off x="1" y="9119209"/>
            <a:ext cx="3170552" cy="4819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BDE986-DBB2-4756-83BA-D0E43DC48028}"/>
              </a:ext>
            </a:extLst>
          </p:cNvPr>
          <p:cNvSpPr>
            <a:spLocks noGrp="1"/>
          </p:cNvSpPr>
          <p:nvPr>
            <p:ph type="sldNum" sz="quarter" idx="3"/>
          </p:nvPr>
        </p:nvSpPr>
        <p:spPr>
          <a:xfrm>
            <a:off x="4142924" y="9119209"/>
            <a:ext cx="3170551" cy="481991"/>
          </a:xfrm>
          <a:prstGeom prst="rect">
            <a:avLst/>
          </a:prstGeom>
        </p:spPr>
        <p:txBody>
          <a:bodyPr vert="horz" lIns="91440" tIns="45720" rIns="91440" bIns="45720" rtlCol="0" anchor="b"/>
          <a:lstStyle>
            <a:lvl1pPr algn="r">
              <a:defRPr sz="1200"/>
            </a:lvl1pPr>
          </a:lstStyle>
          <a:p>
            <a:fld id="{F7D4459E-68C4-4E42-9CCA-ABAC355E3F2D}" type="slidenum">
              <a:rPr lang="en-US" smtClean="0"/>
              <a:t>‹#›</a:t>
            </a:fld>
            <a:endParaRPr lang="en-US"/>
          </a:p>
        </p:txBody>
      </p:sp>
    </p:spTree>
    <p:extLst>
      <p:ext uri="{BB962C8B-B14F-4D97-AF65-F5344CB8AC3E}">
        <p14:creationId xmlns:p14="http://schemas.microsoft.com/office/powerpoint/2010/main" val="123268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1440" tIns="45720" rIns="91440" bIns="45720" rtlCol="0"/>
          <a:lstStyle>
            <a:lvl1pPr algn="r">
              <a:defRPr sz="1200"/>
            </a:lvl1pPr>
          </a:lstStyle>
          <a:p>
            <a:fld id="{145B36A5-8E12-4187-8FE3-CFFB573DDF2F}" type="datetimeFigureOut">
              <a:rPr lang="en-US" smtClean="0"/>
              <a:t>12/1/2022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1440" tIns="45720" rIns="91440" bIns="45720" rtlCol="0" anchor="b"/>
          <a:lstStyle>
            <a:lvl1pPr algn="r">
              <a:defRPr sz="1200"/>
            </a:lvl1pPr>
          </a:lstStyle>
          <a:p>
            <a:fld id="{54A320C3-4339-4174-BC8C-2351EBCAC6BF}" type="slidenum">
              <a:rPr lang="en-US" smtClean="0"/>
              <a:t>‹#›</a:t>
            </a:fld>
            <a:endParaRPr lang="en-US"/>
          </a:p>
        </p:txBody>
      </p:sp>
    </p:spTree>
    <p:extLst>
      <p:ext uri="{BB962C8B-B14F-4D97-AF65-F5344CB8AC3E}">
        <p14:creationId xmlns:p14="http://schemas.microsoft.com/office/powerpoint/2010/main" val="263786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oecdbetterlifeindex.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br>
              <a:rPr kumimoji="0" lang="en-US" sz="1200" i="0" u="none" strike="noStrike" kern="0" cap="none" spc="0" normalizeH="0" baseline="0" noProof="0" dirty="0">
                <a:ln>
                  <a:noFill/>
                </a:ln>
                <a:solidFill>
                  <a:srgbClr val="002060"/>
                </a:solidFill>
                <a:effectLst/>
                <a:uLnTx/>
                <a:uFillTx/>
                <a:ea typeface="+mn-ea"/>
                <a:cs typeface="+mn-cs"/>
              </a:rPr>
            </a:b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There are several drivers of Thailand 2018 </a:t>
            </a:r>
            <a:r>
              <a:rPr kumimoji="0" lang="en-US" sz="1200" i="0" u="none" strike="noStrike" kern="0" cap="none" spc="0" normalizeH="0" baseline="0" noProof="0" dirty="0" err="1">
                <a:ln>
                  <a:noFill/>
                </a:ln>
                <a:solidFill>
                  <a:srgbClr val="002060"/>
                </a:solidFill>
                <a:effectLst/>
                <a:uLnTx/>
                <a:uFillTx/>
                <a:ea typeface="+mn-ea"/>
                <a:cs typeface="+mn-cs"/>
              </a:rPr>
              <a:t>pisa</a:t>
            </a:r>
            <a:r>
              <a:rPr kumimoji="0" lang="en-US" sz="1200" i="0" u="none" strike="noStrike" kern="0" cap="none" spc="0" normalizeH="0" baseline="0" noProof="0" dirty="0">
                <a:ln>
                  <a:noFill/>
                </a:ln>
                <a:solidFill>
                  <a:srgbClr val="002060"/>
                </a:solidFill>
                <a:effectLst/>
                <a:uLnTx/>
                <a:uFillTx/>
                <a:ea typeface="+mn-ea"/>
                <a:cs typeface="+mn-cs"/>
              </a:rPr>
              <a:t> results</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1.</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2.</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3.</a:t>
            </a: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Thai government </a:t>
            </a:r>
            <a:r>
              <a:rPr kumimoji="0" lang="en-US" sz="1200" b="1" i="0" u="none" strike="noStrike" kern="0" cap="none" spc="0" normalizeH="0" baseline="0" noProof="0" dirty="0">
                <a:ln>
                  <a:noFill/>
                </a:ln>
                <a:solidFill>
                  <a:srgbClr val="002060"/>
                </a:solidFill>
                <a:effectLst/>
                <a:uLnTx/>
                <a:uFillTx/>
                <a:ea typeface="+mn-ea"/>
                <a:cs typeface="+mn-cs"/>
              </a:rPr>
              <a:t>gives less</a:t>
            </a:r>
            <a:r>
              <a:rPr kumimoji="0" lang="th-TH" sz="1200" b="1" i="0" u="none" strike="noStrike" kern="0" cap="none" spc="0" normalizeH="0" baseline="0" noProof="0" dirty="0">
                <a:ln>
                  <a:noFill/>
                </a:ln>
                <a:solidFill>
                  <a:srgbClr val="002060"/>
                </a:solidFill>
                <a:effectLst/>
                <a:uLnTx/>
                <a:uFillTx/>
                <a:ea typeface="+mn-ea"/>
                <a:cs typeface="+mn-cs"/>
              </a:rPr>
              <a:t> </a:t>
            </a:r>
            <a:r>
              <a:rPr kumimoji="0" lang="en-US" sz="1200" b="1" i="0" u="none" strike="noStrike" kern="0" cap="none" spc="0" normalizeH="0" baseline="0" noProof="0" dirty="0">
                <a:ln>
                  <a:noFill/>
                </a:ln>
                <a:solidFill>
                  <a:srgbClr val="002060"/>
                </a:solidFill>
                <a:effectLst/>
                <a:uLnTx/>
                <a:uFillTx/>
                <a:ea typeface="+mn-ea"/>
                <a:cs typeface="+mn-cs"/>
              </a:rPr>
              <a:t>funding and technology supports to rural schools</a:t>
            </a:r>
          </a:p>
          <a:p>
            <a:pPr marL="171450" indent="-171450">
              <a:buFont typeface="Wingdings" panose="05000000000000000000" pitchFamily="2" charset="2"/>
              <a:buChar char="§"/>
              <a:defRPr/>
            </a:pPr>
            <a:r>
              <a:rPr lang="en-US" sz="1200" dirty="0">
                <a:solidFill>
                  <a:srgbClr val="002060"/>
                </a:solidFill>
              </a:rPr>
              <a:t>The I</a:t>
            </a:r>
            <a:r>
              <a:rPr lang="en-US" sz="1200" i="0" u="none" strike="noStrike" dirty="0">
                <a:solidFill>
                  <a:srgbClr val="002060"/>
                </a:solidFill>
                <a:effectLst/>
              </a:rPr>
              <a:t>nternational</a:t>
            </a:r>
            <a:r>
              <a:rPr lang="en-US" sz="1200" i="0" dirty="0">
                <a:solidFill>
                  <a:srgbClr val="002060"/>
                </a:solidFill>
                <a:effectLst/>
              </a:rPr>
              <a:t> PISA scores </a:t>
            </a:r>
            <a:r>
              <a:rPr lang="en-US" sz="1200" i="0" u="none" strike="noStrike" dirty="0">
                <a:solidFill>
                  <a:srgbClr val="002060"/>
                </a:solidFill>
                <a:effectLst/>
              </a:rPr>
              <a:t>revealed</a:t>
            </a:r>
            <a:r>
              <a:rPr lang="en-US" sz="1200" i="0" dirty="0">
                <a:solidFill>
                  <a:srgbClr val="002060"/>
                </a:solidFill>
                <a:effectLst/>
              </a:rPr>
              <a:t> that there </a:t>
            </a:r>
            <a:r>
              <a:rPr lang="en-US" sz="1200" b="1" i="0" dirty="0">
                <a:solidFill>
                  <a:srgbClr val="002060"/>
                </a:solidFill>
                <a:effectLst/>
              </a:rPr>
              <a:t>were greater </a:t>
            </a:r>
            <a:r>
              <a:rPr lang="en-US" sz="1200" b="1" i="0" u="none" strike="noStrike" dirty="0">
                <a:solidFill>
                  <a:srgbClr val="002060"/>
                </a:solidFill>
                <a:effectLst/>
              </a:rPr>
              <a:t>improvements</a:t>
            </a:r>
            <a:r>
              <a:rPr lang="en-US" sz="1200" b="1" i="0" dirty="0">
                <a:solidFill>
                  <a:srgbClr val="002060"/>
                </a:solidFill>
                <a:effectLst/>
              </a:rPr>
              <a:t> </a:t>
            </a:r>
            <a:r>
              <a:rPr lang="en-US" sz="1200" i="0" dirty="0">
                <a:solidFill>
                  <a:srgbClr val="002060"/>
                </a:solidFill>
                <a:effectLst/>
              </a:rPr>
              <a:t>in scores among students </a:t>
            </a:r>
            <a:r>
              <a:rPr lang="en-US" sz="1200" b="1" i="0" dirty="0">
                <a:solidFill>
                  <a:srgbClr val="002060"/>
                </a:solidFill>
                <a:effectLst/>
              </a:rPr>
              <a:t>from schools in big cities </a:t>
            </a:r>
            <a:r>
              <a:rPr lang="en-US" sz="1200" i="0" dirty="0">
                <a:solidFill>
                  <a:srgbClr val="002060"/>
                </a:solidFill>
                <a:effectLst/>
              </a:rPr>
              <a:t>than those from small schools in small cities.</a:t>
            </a:r>
            <a:endParaRPr lang="th-TH" sz="1200" dirty="0">
              <a:solidFill>
                <a:srgbClr val="002060"/>
              </a:solidFill>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Individual teachers in rural school </a:t>
            </a:r>
            <a:r>
              <a:rPr kumimoji="0" lang="en-US" sz="1200" b="1" i="0" u="none" strike="noStrike" kern="0" cap="none" spc="0" normalizeH="0" baseline="0" noProof="0" dirty="0">
                <a:ln>
                  <a:noFill/>
                </a:ln>
                <a:solidFill>
                  <a:srgbClr val="002060"/>
                </a:solidFill>
                <a:effectLst/>
                <a:uLnTx/>
                <a:uFillTx/>
                <a:ea typeface="+mn-ea"/>
                <a:cs typeface="+mn-cs"/>
              </a:rPr>
              <a:t>often teach multiple grades and subjects</a:t>
            </a:r>
          </a:p>
          <a:p>
            <a:pPr marL="171450" indent="-171450">
              <a:buFont typeface="Wingdings" panose="05000000000000000000" pitchFamily="2" charset="2"/>
              <a:buChar char="§"/>
              <a:defRPr/>
            </a:pPr>
            <a:r>
              <a:rPr lang="en-US" sz="1200" kern="0" dirty="0">
                <a:solidFill>
                  <a:srgbClr val="002060"/>
                </a:solidFill>
              </a:rPr>
              <a:t>The Thai’s education system has been </a:t>
            </a:r>
            <a:r>
              <a:rPr lang="en-US" sz="1200" b="1" kern="0" dirty="0">
                <a:solidFill>
                  <a:srgbClr val="002060"/>
                </a:solidFill>
              </a:rPr>
              <a:t>using the same curriculum </a:t>
            </a:r>
            <a:r>
              <a:rPr lang="en-US" sz="1200" kern="0" dirty="0">
                <a:solidFill>
                  <a:srgbClr val="002060"/>
                </a:solidFill>
              </a:rPr>
              <a:t>since 2008</a:t>
            </a:r>
            <a:endParaRPr kumimoji="0" lang="en-US" sz="1200" i="0" u="none" strike="noStrike" kern="0" cap="none" spc="0" normalizeH="0" baseline="0" noProof="0" dirty="0">
              <a:ln>
                <a:noFill/>
              </a:ln>
              <a:solidFill>
                <a:srgbClr val="002060"/>
              </a:solidFill>
              <a:effectLst/>
              <a:uLnTx/>
              <a:uFillTx/>
              <a:ea typeface="+mn-ea"/>
              <a:cs typeface="+mn-cs"/>
            </a:endParaRPr>
          </a:p>
          <a:p>
            <a:endParaRPr lang="en-US" b="0" i="0" dirty="0">
              <a:solidFill>
                <a:srgbClr val="111111"/>
              </a:solidFill>
              <a:effectLst/>
              <a:latin typeface="Roboto"/>
            </a:endParaRPr>
          </a:p>
          <a:p>
            <a:r>
              <a:rPr lang="en-US" b="0" i="0" dirty="0">
                <a:solidFill>
                  <a:srgbClr val="111111"/>
                </a:solidFill>
                <a:effectLst/>
                <a:latin typeface="Roboto"/>
              </a:rPr>
              <a:t>OECD (</a:t>
            </a:r>
            <a:r>
              <a:rPr lang="en-US" b="0" i="0" dirty="0" err="1">
                <a:solidFill>
                  <a:srgbClr val="111111"/>
                </a:solidFill>
                <a:effectLst/>
                <a:latin typeface="Roboto"/>
              </a:rPr>
              <a:t>pisa</a:t>
            </a:r>
            <a:r>
              <a:rPr lang="en-US" b="0" i="0" dirty="0">
                <a:solidFill>
                  <a:srgbClr val="111111"/>
                </a:solidFill>
                <a:effectLst/>
                <a:latin typeface="Roboto"/>
              </a:rPr>
              <a:t> 2018) https://gpseducation.oecd.org/CountryProfile?primaryCountry=THA&amp;treshold=10&amp;topic=PI</a:t>
            </a:r>
          </a:p>
          <a:p>
            <a:endParaRPr lang="en-US" b="0" i="0" dirty="0">
              <a:solidFill>
                <a:srgbClr val="111111"/>
              </a:solidFill>
              <a:effectLst/>
              <a:latin typeface="Roboto"/>
            </a:endParaRPr>
          </a:p>
          <a:p>
            <a:r>
              <a:rPr lang="en-US" b="0" i="0" dirty="0">
                <a:solidFill>
                  <a:srgbClr val="111111"/>
                </a:solidFill>
                <a:effectLst/>
                <a:latin typeface="Roboto"/>
              </a:rPr>
              <a:t>Tertiary education refers to </a:t>
            </a:r>
            <a:r>
              <a:rPr lang="en-US" b="1" i="0" dirty="0">
                <a:solidFill>
                  <a:srgbClr val="111111"/>
                </a:solidFill>
                <a:effectLst/>
                <a:latin typeface="Roboto"/>
              </a:rPr>
              <a:t>any type of education pursued beyond the high school level</a:t>
            </a:r>
            <a:r>
              <a:rPr lang="en-US" b="0" i="0" dirty="0">
                <a:solidFill>
                  <a:srgbClr val="111111"/>
                </a:solidFill>
                <a:effectLst/>
                <a:latin typeface="Roboto"/>
              </a:rPr>
              <a:t>. </a:t>
            </a:r>
            <a:endParaRPr lang="en-US" dirty="0"/>
          </a:p>
          <a:p>
            <a:r>
              <a:rPr lang="en-US" dirty="0"/>
              <a:t>https://www.usnews.com/news/best-countries/best-education</a:t>
            </a:r>
          </a:p>
          <a:p>
            <a:r>
              <a:rPr lang="en-US" dirty="0"/>
              <a:t>https://ceoworld.biz/2020/05/10/ranked-worlds-best-countries-for-education-system-2020/</a:t>
            </a:r>
            <a:endParaRPr lang="th-TH" dirty="0"/>
          </a:p>
          <a:p>
            <a:r>
              <a:rPr lang="en-US" dirty="0"/>
              <a:t>https://theaseanpost.com/article/inequality-education</a:t>
            </a:r>
          </a:p>
          <a:p>
            <a:endParaRPr lang="en-US" dirty="0"/>
          </a:p>
          <a:p>
            <a:r>
              <a:rPr lang="en-US" b="0" i="0" dirty="0">
                <a:solidFill>
                  <a:srgbClr val="0B1E2D"/>
                </a:solidFill>
                <a:effectLst/>
                <a:latin typeface="Noto Sans Display"/>
              </a:rPr>
              <a:t>The </a:t>
            </a:r>
            <a:r>
              <a:rPr lang="en-US" b="0" i="0" dirty="0" err="1">
                <a:solidFill>
                  <a:srgbClr val="0B1E2D"/>
                </a:solidFill>
                <a:effectLst/>
                <a:latin typeface="Noto Sans Display"/>
              </a:rPr>
              <a:t>Organisation</a:t>
            </a:r>
            <a:r>
              <a:rPr lang="en-US" b="0" i="0" dirty="0">
                <a:solidFill>
                  <a:srgbClr val="0B1E2D"/>
                </a:solidFill>
                <a:effectLst/>
                <a:latin typeface="Noto Sans Display"/>
              </a:rPr>
              <a:t> for Economic Co-operation and Development (OECD) is an international </a:t>
            </a:r>
            <a:r>
              <a:rPr lang="en-US" b="0" i="0" dirty="0" err="1">
                <a:solidFill>
                  <a:srgbClr val="0B1E2D"/>
                </a:solidFill>
                <a:effectLst/>
                <a:latin typeface="Noto Sans Display"/>
              </a:rPr>
              <a:t>organisation</a:t>
            </a:r>
            <a:r>
              <a:rPr lang="en-US" b="0" i="0" dirty="0">
                <a:solidFill>
                  <a:srgbClr val="0B1E2D"/>
                </a:solidFill>
                <a:effectLst/>
                <a:latin typeface="Noto Sans Display"/>
              </a:rPr>
              <a:t> that works to build better policies for </a:t>
            </a:r>
            <a:r>
              <a:rPr lang="en-US" b="1" i="0" u="none" strike="noStrike" dirty="0">
                <a:effectLst/>
                <a:latin typeface="Noto Sans Display"/>
                <a:hlinkClick r:id="rId3"/>
              </a:rPr>
              <a:t>better lives</a:t>
            </a:r>
            <a:r>
              <a:rPr lang="en-US" b="0" i="0" dirty="0">
                <a:solidFill>
                  <a:srgbClr val="0B1E2D"/>
                </a:solidFill>
                <a:effectLst/>
                <a:latin typeface="Noto Sans Display"/>
              </a:rPr>
              <a:t>.</a:t>
            </a:r>
            <a:endParaRPr lang="en-US" dirty="0"/>
          </a:p>
          <a:p>
            <a:r>
              <a:rPr lang="en-US" b="0" i="0" dirty="0">
                <a:solidFill>
                  <a:srgbClr val="101010"/>
                </a:solidFill>
                <a:effectLst/>
                <a:latin typeface="charis_silregular"/>
              </a:rPr>
              <a:t>The 2012 </a:t>
            </a:r>
            <a:r>
              <a:rPr lang="en-US" b="1" i="0" u="none" strike="noStrike" dirty="0">
                <a:solidFill>
                  <a:srgbClr val="101010"/>
                </a:solidFill>
                <a:effectLst/>
                <a:latin typeface="charis_silregular"/>
              </a:rPr>
              <a:t>international</a:t>
            </a:r>
            <a:r>
              <a:rPr lang="en-US" b="0" i="0" dirty="0">
                <a:solidFill>
                  <a:srgbClr val="101010"/>
                </a:solidFill>
                <a:effectLst/>
                <a:latin typeface="charis_silregular"/>
              </a:rPr>
              <a:t> PISA scores </a:t>
            </a:r>
            <a:r>
              <a:rPr lang="en-US" b="1" i="0" u="none" strike="noStrike" dirty="0">
                <a:solidFill>
                  <a:srgbClr val="101010"/>
                </a:solidFill>
                <a:effectLst/>
                <a:latin typeface="charis_silregular"/>
              </a:rPr>
              <a:t>revealed</a:t>
            </a:r>
            <a:r>
              <a:rPr lang="en-US" b="0" i="0" dirty="0">
                <a:solidFill>
                  <a:srgbClr val="101010"/>
                </a:solidFill>
                <a:effectLst/>
                <a:latin typeface="charis_silregular"/>
              </a:rPr>
              <a:t> that there were greater </a:t>
            </a:r>
            <a:r>
              <a:rPr lang="en-US" b="1" i="0" u="none" strike="noStrike" dirty="0">
                <a:solidFill>
                  <a:srgbClr val="101010"/>
                </a:solidFill>
                <a:effectLst/>
                <a:latin typeface="charis_silregular"/>
              </a:rPr>
              <a:t>improvements</a:t>
            </a:r>
            <a:r>
              <a:rPr lang="en-US" b="0" i="0" dirty="0">
                <a:solidFill>
                  <a:srgbClr val="101010"/>
                </a:solidFill>
                <a:effectLst/>
                <a:latin typeface="charis_silregular"/>
              </a:rPr>
              <a:t> in scores among students from schools in big cities than those from small schools in small cities.</a:t>
            </a:r>
            <a:endParaRPr lang="th-TH" dirty="0"/>
          </a:p>
          <a:p>
            <a:endParaRPr lang="th-TH" dirty="0"/>
          </a:p>
          <a:p>
            <a:pPr algn="l"/>
            <a:r>
              <a:rPr lang="en-US" b="0" i="0" dirty="0">
                <a:solidFill>
                  <a:srgbClr val="000000"/>
                </a:solidFill>
                <a:effectLst/>
                <a:latin typeface="nytfranklin-light"/>
              </a:rPr>
              <a:t>Going by the Programme for International Student Assessment (PISA) scores for the last three surveys (2009, 2012 and 2015), Thailand’s education system has been struggling. In 2009, its overall ranking was 50th out of 65 countries, in 2012, Thailand was ranked 50th again out of 65 countries, and in 2015, it ranked 54th out of 70 countries.</a:t>
            </a:r>
          </a:p>
          <a:p>
            <a:pPr algn="l"/>
            <a:r>
              <a:rPr lang="en-US" b="0" i="0" dirty="0">
                <a:solidFill>
                  <a:srgbClr val="000000"/>
                </a:solidFill>
                <a:effectLst/>
                <a:latin typeface="nytfranklin-light"/>
              </a:rPr>
              <a:t>The World Economic Forum’s (WEF) Global Competitiveness Index 2017-2018, did not have anything different to say about the country’s education system either. For Higher Education and Training, Thailand was placed 57th out of 137 countries. Brunei was 67th, Cambodia was 124th, Indonesia was 64th, Lao PDR was 105th, Malaysia was 45th, Myanmar was 108th, Philippines was 55th, Singapore was first and Vietnam was 84th.</a:t>
            </a:r>
          </a:p>
          <a:p>
            <a:pPr algn="l"/>
            <a:endParaRPr lang="en-US" b="0" i="0" dirty="0">
              <a:solidFill>
                <a:srgbClr val="000000"/>
              </a:solidFill>
              <a:effectLst/>
              <a:latin typeface="nytfranklin-light"/>
            </a:endParaRPr>
          </a:p>
          <a:p>
            <a:pPr algn="l"/>
            <a:endParaRPr lang="en-US" b="0" i="0" dirty="0">
              <a:solidFill>
                <a:srgbClr val="000000"/>
              </a:solidFill>
              <a:effectLst/>
              <a:latin typeface="nytfranklin-light"/>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4A320C3-4339-4174-BC8C-2351EBCAC6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4592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8C1C-9E0C-491A-BAC5-B94D0FB7A90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2021 TIME Consulting Co., Ltd., Strictly Confidential </a:t>
            </a:r>
            <a:endParaRPr lang="en-US" sz="900">
              <a:solidFill>
                <a:schemeClr val="bg1">
                  <a:lumMod val="65000"/>
                </a:schemeClr>
              </a:solidFill>
              <a:latin typeface="+mn-lt"/>
            </a:endParaRPr>
          </a:p>
        </p:txBody>
      </p:sp>
      <p:pic>
        <p:nvPicPr>
          <p:cNvPr id="4" name="Graphic 3">
            <a:extLst>
              <a:ext uri="{FF2B5EF4-FFF2-40B4-BE49-F238E27FC236}">
                <a16:creationId xmlns:a16="http://schemas.microsoft.com/office/drawing/2014/main" id="{1687597E-C079-4AF7-84E2-ADE384EC16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5" name="Picture 4">
            <a:extLst>
              <a:ext uri="{FF2B5EF4-FFF2-40B4-BE49-F238E27FC236}">
                <a16:creationId xmlns:a16="http://schemas.microsoft.com/office/drawing/2014/main" id="{E50C8ED4-6E89-42EC-8F8E-062A182D7D0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6136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B69B62BF-E5DD-4793-A4DC-C372287709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E911E209-3454-4577-A831-4CB87039FF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77064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49AFFC-8ACE-40E5-974D-D9A4E91F2AB0}"/>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2075CABF-C5F6-4957-9691-76D89BF188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819893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DD7FE6D5-315A-453A-9418-DC2502628851}"/>
              </a:ext>
            </a:extLst>
          </p:cNvPr>
          <p:cNvSpPr>
            <a:spLocks noGrp="1"/>
          </p:cNvSpPr>
          <p:nvPr>
            <p:ph type="pic" sz="quarter" idx="41" hasCustomPrompt="1"/>
          </p:nvPr>
        </p:nvSpPr>
        <p:spPr>
          <a:xfrm>
            <a:off x="5339723"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a:t>Place Your Picture Here</a:t>
            </a:r>
            <a:endParaRPr lang="ko-KR" altLang="en-US"/>
          </a:p>
        </p:txBody>
      </p:sp>
    </p:spTree>
    <p:extLst>
      <p:ext uri="{BB962C8B-B14F-4D97-AF65-F5344CB8AC3E}">
        <p14:creationId xmlns:p14="http://schemas.microsoft.com/office/powerpoint/2010/main" val="22287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89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DEE9D87-F212-47CA-8A8C-D26D16E2C92B}"/>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a:t>
            </a:r>
            <a:endParaRPr lang="ko-KR" altLang="en-US"/>
          </a:p>
        </p:txBody>
      </p:sp>
      <p:sp>
        <p:nvSpPr>
          <p:cNvPr id="3" name="Picture Placeholder 2">
            <a:extLst>
              <a:ext uri="{FF2B5EF4-FFF2-40B4-BE49-F238E27FC236}">
                <a16:creationId xmlns:a16="http://schemas.microsoft.com/office/drawing/2014/main" id="{47EB8A2F-B113-423E-8438-046095768671}"/>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73904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2AF107-4134-4BBE-8F2E-793F5AD877FA}"/>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6" name="Rectangle 5">
            <a:extLst>
              <a:ext uri="{FF2B5EF4-FFF2-40B4-BE49-F238E27FC236}">
                <a16:creationId xmlns:a16="http://schemas.microsoft.com/office/drawing/2014/main" id="{F18F1AA8-40B0-4909-8D47-7C88E2E18C09}"/>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36554B45-1B74-463A-ABC4-471C359524EF}"/>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2022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F2CEE50A-31BF-4507-9EB8-12A90B5897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F95E24D3-8FF2-4545-BCA4-827FD2FF762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5034333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Picture Placeholder 2">
            <a:extLst>
              <a:ext uri="{FF2B5EF4-FFF2-40B4-BE49-F238E27FC236}">
                <a16:creationId xmlns:a16="http://schemas.microsoft.com/office/drawing/2014/main" id="{921F38CA-67C4-420E-B1DB-2FFE640E548A}"/>
              </a:ext>
            </a:extLst>
          </p:cNvPr>
          <p:cNvSpPr>
            <a:spLocks noGrp="1"/>
          </p:cNvSpPr>
          <p:nvPr>
            <p:ph type="pic" sz="quarter" idx="12"/>
          </p:nvPr>
        </p:nvSpPr>
        <p:spPr>
          <a:xfrm>
            <a:off x="955675" y="3972992"/>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2" name="Picture Placeholder 2">
            <a:extLst>
              <a:ext uri="{FF2B5EF4-FFF2-40B4-BE49-F238E27FC236}">
                <a16:creationId xmlns:a16="http://schemas.microsoft.com/office/drawing/2014/main" id="{9C041C2E-0254-4B0E-BE6B-368CA2FFA518}"/>
              </a:ext>
            </a:extLst>
          </p:cNvPr>
          <p:cNvSpPr>
            <a:spLocks noGrp="1"/>
          </p:cNvSpPr>
          <p:nvPr>
            <p:ph type="pic" sz="quarter" idx="13"/>
          </p:nvPr>
        </p:nvSpPr>
        <p:spPr>
          <a:xfrm>
            <a:off x="3742093" y="3932405"/>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3" name="Title 1">
            <a:extLst>
              <a:ext uri="{FF2B5EF4-FFF2-40B4-BE49-F238E27FC236}">
                <a16:creationId xmlns:a16="http://schemas.microsoft.com/office/drawing/2014/main" id="{FF03A268-0036-4EC7-BD42-5B7A8BB10038}"/>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4" name="Rectangle 13">
            <a:extLst>
              <a:ext uri="{FF2B5EF4-FFF2-40B4-BE49-F238E27FC236}">
                <a16:creationId xmlns:a16="http://schemas.microsoft.com/office/drawing/2014/main" id="{30B3F4FB-FADE-4AAC-B262-CC5658D50697}"/>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63092040-4E68-421D-81D0-056AA853BDC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15" name="Graphic 14">
            <a:extLst>
              <a:ext uri="{FF2B5EF4-FFF2-40B4-BE49-F238E27FC236}">
                <a16:creationId xmlns:a16="http://schemas.microsoft.com/office/drawing/2014/main" id="{09C4E683-BCAC-4E6A-8CD7-08C78691BA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16" name="Picture 15">
            <a:extLst>
              <a:ext uri="{FF2B5EF4-FFF2-40B4-BE49-F238E27FC236}">
                <a16:creationId xmlns:a16="http://schemas.microsoft.com/office/drawing/2014/main" id="{292212A3-CD67-4F47-9BF8-00481ED0777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250938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Title 1">
            <a:extLst>
              <a:ext uri="{FF2B5EF4-FFF2-40B4-BE49-F238E27FC236}">
                <a16:creationId xmlns:a16="http://schemas.microsoft.com/office/drawing/2014/main" id="{DAA390AB-D434-4876-A675-E9E76C712DD6}"/>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2" name="Rectangle 11">
            <a:extLst>
              <a:ext uri="{FF2B5EF4-FFF2-40B4-BE49-F238E27FC236}">
                <a16:creationId xmlns:a16="http://schemas.microsoft.com/office/drawing/2014/main" id="{A372598B-7B4C-41DA-9AEB-82AD1CF09311}"/>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FE8A609-647D-43AC-B225-B8BDE2A6032B}"/>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D4A02211-CAC8-4455-9B56-58DE292663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C49157D8-82E9-4CF6-A141-9A8E5ABA411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77168205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577360-2D13-409E-801C-F56928BE44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ABF331FF-67EF-42B4-80F6-FE6CFADAE7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AC69873B-F057-4A37-A138-A90CBF5130C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164225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090F3D74-D91B-450B-AA7B-6314B0D71EB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355F4D02-83B3-4CF1-8C10-512AEE43EA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32110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50903B-D42D-4D22-A958-C1CD2AD939E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70F5F562-BA8F-4BB6-8EE1-7951C77A0E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00810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94941-E063-4542-9CAF-3B53DB138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5E03315D-830E-4BB8-8B52-815465322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Slide Number Placeholder 3">
            <a:extLst>
              <a:ext uri="{FF2B5EF4-FFF2-40B4-BE49-F238E27FC236}">
                <a16:creationId xmlns:a16="http://schemas.microsoft.com/office/drawing/2014/main" id="{DE7DC81F-4ED3-4B9D-A0CB-B2EB876FB8D3}"/>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0275921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7" r:id="rId8"/>
    <p:sldLayoutId id="2147483728" r:id="rId9"/>
    <p:sldLayoutId id="2147483730" r:id="rId10"/>
    <p:sldLayoutId id="2147483731" r:id="rId11"/>
    <p:sldLayoutId id="2147483732"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4008">
          <p15:clr>
            <a:srgbClr val="F26B43"/>
          </p15:clr>
        </p15:guide>
        <p15:guide id="4" orient="horz" pos="696">
          <p15:clr>
            <a:srgbClr val="F26B43"/>
          </p15:clr>
        </p15:guide>
        <p15:guide id="5" pos="234">
          <p15:clr>
            <a:srgbClr val="F26B43"/>
          </p15:clr>
        </p15:guide>
        <p15:guide id="6" pos="744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2414B64-7081-E887-E1A4-316CFD1DD5A1}"/>
              </a:ext>
            </a:extLst>
          </p:cNvPr>
          <p:cNvSpPr/>
          <p:nvPr/>
        </p:nvSpPr>
        <p:spPr>
          <a:xfrm>
            <a:off x="6267746" y="4293987"/>
            <a:ext cx="5180901" cy="1192414"/>
          </a:xfrm>
          <a:prstGeom prst="rect">
            <a:avLst/>
          </a:prstGeom>
          <a:solidFill>
            <a:schemeClr val="bg1">
              <a:lumMod val="95000"/>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4" name="Title 3">
            <a:extLst>
              <a:ext uri="{FF2B5EF4-FFF2-40B4-BE49-F238E27FC236}">
                <a16:creationId xmlns:a16="http://schemas.microsoft.com/office/drawing/2014/main" id="{AC2F0055-BA25-4387-AD12-938A7EAD4271}"/>
              </a:ext>
            </a:extLst>
          </p:cNvPr>
          <p:cNvSpPr>
            <a:spLocks noGrp="1"/>
          </p:cNvSpPr>
          <p:nvPr>
            <p:ph type="title"/>
          </p:nvPr>
        </p:nvSpPr>
        <p:spPr/>
        <p:txBody>
          <a:bodyPr>
            <a:normAutofit/>
          </a:bodyPr>
          <a:lstStyle/>
          <a:p>
            <a:r>
              <a:rPr lang="en-US" dirty="0"/>
              <a:t>Current status of education in Thailand towards global ranking is still under OECD average score in reading, mathematics, and science.</a:t>
            </a:r>
          </a:p>
        </p:txBody>
      </p:sp>
      <p:graphicFrame>
        <p:nvGraphicFramePr>
          <p:cNvPr id="5" name="Chart 4">
            <a:extLst>
              <a:ext uri="{FF2B5EF4-FFF2-40B4-BE49-F238E27FC236}">
                <a16:creationId xmlns:a16="http://schemas.microsoft.com/office/drawing/2014/main" id="{5EEDECF9-842A-8592-7374-3DA3DD482786}"/>
              </a:ext>
            </a:extLst>
          </p:cNvPr>
          <p:cNvGraphicFramePr/>
          <p:nvPr>
            <p:extLst>
              <p:ext uri="{D42A27DB-BD31-4B8C-83A1-F6EECF244321}">
                <p14:modId xmlns:p14="http://schemas.microsoft.com/office/powerpoint/2010/main" val="2128824704"/>
              </p:ext>
            </p:extLst>
          </p:nvPr>
        </p:nvGraphicFramePr>
        <p:xfrm>
          <a:off x="-171164" y="948011"/>
          <a:ext cx="6968683" cy="5744730"/>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Box 29">
            <a:extLst>
              <a:ext uri="{FF2B5EF4-FFF2-40B4-BE49-F238E27FC236}">
                <a16:creationId xmlns:a16="http://schemas.microsoft.com/office/drawing/2014/main" id="{73828B92-9B8F-837D-B3BC-D4B656419575}"/>
              </a:ext>
            </a:extLst>
          </p:cNvPr>
          <p:cNvSpPr txBox="1"/>
          <p:nvPr/>
        </p:nvSpPr>
        <p:spPr>
          <a:xfrm>
            <a:off x="7552268" y="4500797"/>
            <a:ext cx="3968565" cy="738664"/>
          </a:xfrm>
          <a:prstGeom prst="rect">
            <a:avLst/>
          </a:prstGeom>
          <a:noFill/>
          <a:ln>
            <a:noFill/>
          </a:ln>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Thai students averaged 393 in reading, 419 in mathematics, and 426 in science, all lower than the OECD average.</a:t>
            </a:r>
          </a:p>
        </p:txBody>
      </p:sp>
      <p:sp>
        <p:nvSpPr>
          <p:cNvPr id="31" name="TextBox 29">
            <a:extLst>
              <a:ext uri="{FF2B5EF4-FFF2-40B4-BE49-F238E27FC236}">
                <a16:creationId xmlns:a16="http://schemas.microsoft.com/office/drawing/2014/main" id="{74003951-39E5-A9EC-E7C1-0C16C7CFB998}"/>
              </a:ext>
            </a:extLst>
          </p:cNvPr>
          <p:cNvSpPr txBox="1"/>
          <p:nvPr/>
        </p:nvSpPr>
        <p:spPr>
          <a:xfrm>
            <a:off x="6685870" y="3421650"/>
            <a:ext cx="4972032" cy="338554"/>
          </a:xfrm>
          <a:prstGeom prst="rect">
            <a:avLst/>
          </a:prstGeom>
          <a:noFill/>
          <a:ln>
            <a:noFill/>
          </a:ln>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     </a:t>
            </a:r>
          </a:p>
        </p:txBody>
      </p:sp>
      <p:sp>
        <p:nvSpPr>
          <p:cNvPr id="34" name="Rectangle 33">
            <a:extLst>
              <a:ext uri="{FF2B5EF4-FFF2-40B4-BE49-F238E27FC236}">
                <a16:creationId xmlns:a16="http://schemas.microsoft.com/office/drawing/2014/main" id="{0A540237-5D64-ECFA-3339-032164B447FB}"/>
              </a:ext>
            </a:extLst>
          </p:cNvPr>
          <p:cNvSpPr/>
          <p:nvPr/>
        </p:nvSpPr>
        <p:spPr>
          <a:xfrm>
            <a:off x="6312197" y="1999250"/>
            <a:ext cx="5180901" cy="2029441"/>
          </a:xfrm>
          <a:prstGeom prst="rect">
            <a:avLst/>
          </a:prstGeom>
          <a:solidFill>
            <a:schemeClr val="bg1">
              <a:lumMod val="95000"/>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36" name="TextBox 18">
            <a:extLst>
              <a:ext uri="{FF2B5EF4-FFF2-40B4-BE49-F238E27FC236}">
                <a16:creationId xmlns:a16="http://schemas.microsoft.com/office/drawing/2014/main" id="{F88029C1-B098-03BF-E322-3A07B9F6AD80}"/>
              </a:ext>
            </a:extLst>
          </p:cNvPr>
          <p:cNvSpPr txBox="1"/>
          <p:nvPr/>
        </p:nvSpPr>
        <p:spPr>
          <a:xfrm>
            <a:off x="6528281" y="2653302"/>
            <a:ext cx="5133617" cy="1384995"/>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The 2018 Programme for International Student Assessment (PISA) evaluates </a:t>
            </a:r>
            <a:r>
              <a:rPr kumimoji="0" lang="th-TH" altLang="ko-KR" sz="14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the </a:t>
            </a:r>
            <a:r>
              <a:rPr kumimoji="0" lang="en-US" altLang="ko-KR" sz="14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skills and knowledge</a:t>
            </a:r>
            <a:r>
              <a:rPr kumimoji="0" lang="th-TH" altLang="ko-KR" sz="14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 </a:t>
            </a:r>
            <a:r>
              <a:rPr kumimoji="0" lang="en-US" altLang="ko-KR" sz="14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of 15-year-olds in reading, maths, and science, and collects information on students’ attitudes, home background, learning experience, and school contexts.</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4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37" name="TextBox 19">
            <a:extLst>
              <a:ext uri="{FF2B5EF4-FFF2-40B4-BE49-F238E27FC236}">
                <a16:creationId xmlns:a16="http://schemas.microsoft.com/office/drawing/2014/main" id="{81D26777-0934-5D66-DCD3-CB2B909BC5E0}"/>
              </a:ext>
            </a:extLst>
          </p:cNvPr>
          <p:cNvSpPr txBox="1"/>
          <p:nvPr/>
        </p:nvSpPr>
        <p:spPr>
          <a:xfrm>
            <a:off x="6952666" y="2138715"/>
            <a:ext cx="4435998" cy="307777"/>
          </a:xfrm>
          <a:prstGeom prst="rect">
            <a:avLst/>
          </a:prstGeom>
          <a:solidFill>
            <a:schemeClr val="bg1">
              <a:lumMod val="65000"/>
            </a:schemeClr>
          </a:solidFill>
          <a:ln>
            <a:solidFill>
              <a:schemeClr val="bg1">
                <a:lumMod val="65000"/>
              </a:schemeClr>
            </a:solidFill>
          </a:ln>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white"/>
                </a:solidFill>
                <a:effectLst/>
                <a:uLnTx/>
                <a:uFillTx/>
                <a:latin typeface="Arial"/>
                <a:cs typeface="Arial" pitchFamily="34" charset="0"/>
              </a:rPr>
              <a:t>Programme for International Student Assessment</a:t>
            </a:r>
            <a:endParaRPr kumimoji="0" lang="ko-KR" altLang="en-US" sz="1400" b="1" i="0" u="none" strike="noStrike" kern="1200" cap="none" spc="0" normalizeH="0" baseline="0" noProof="0" dirty="0">
              <a:ln>
                <a:noFill/>
              </a:ln>
              <a:solidFill>
                <a:prstClr val="white"/>
              </a:solidFill>
              <a:effectLst/>
              <a:uLnTx/>
              <a:uFillTx/>
              <a:latin typeface="Arial"/>
              <a:cs typeface="Arial" pitchFamily="34" charset="0"/>
            </a:endParaRPr>
          </a:p>
        </p:txBody>
      </p:sp>
      <p:pic>
        <p:nvPicPr>
          <p:cNvPr id="40" name="Picture 39">
            <a:extLst>
              <a:ext uri="{FF2B5EF4-FFF2-40B4-BE49-F238E27FC236}">
                <a16:creationId xmlns:a16="http://schemas.microsoft.com/office/drawing/2014/main" id="{1352B7BC-DA8C-9B28-6373-90EEBFD19AE6}"/>
              </a:ext>
            </a:extLst>
          </p:cNvPr>
          <p:cNvPicPr>
            <a:picLocks noChangeAspect="1"/>
          </p:cNvPicPr>
          <p:nvPr/>
        </p:nvPicPr>
        <p:blipFill rotWithShape="1">
          <a:blip r:embed="rId4"/>
          <a:srcRect t="16870" b="16667"/>
          <a:stretch/>
        </p:blipFill>
        <p:spPr>
          <a:xfrm flipH="1">
            <a:off x="6416632" y="4519719"/>
            <a:ext cx="1103723" cy="730198"/>
          </a:xfrm>
          <a:prstGeom prst="rect">
            <a:avLst/>
          </a:prstGeom>
        </p:spPr>
      </p:pic>
    </p:spTree>
    <p:extLst>
      <p:ext uri="{BB962C8B-B14F-4D97-AF65-F5344CB8AC3E}">
        <p14:creationId xmlns:p14="http://schemas.microsoft.com/office/powerpoint/2010/main" val="4293305349"/>
      </p:ext>
    </p:extLst>
  </p:cSld>
  <p:clrMapOvr>
    <a:masterClrMapping/>
  </p:clrMapOvr>
</p:sld>
</file>

<file path=ppt/theme/theme1.xml><?xml version="1.0" encoding="utf-8"?>
<a:theme xmlns:a="http://schemas.openxmlformats.org/drawingml/2006/main" name="4_TIME Consult Theme Color V2">
  <a:themeElements>
    <a:clrScheme name="TIME Consulting">
      <a:dk1>
        <a:srgbClr val="000000"/>
      </a:dk1>
      <a:lt1>
        <a:srgbClr val="FFFFFF"/>
      </a:lt1>
      <a:dk2>
        <a:srgbClr val="228DDD"/>
      </a:dk2>
      <a:lt2>
        <a:srgbClr val="06A2BC"/>
      </a:lt2>
      <a:accent1>
        <a:srgbClr val="0F3492"/>
      </a:accent1>
      <a:accent2>
        <a:srgbClr val="0162F7"/>
      </a:accent2>
      <a:accent3>
        <a:srgbClr val="0846A1"/>
      </a:accent3>
      <a:accent4>
        <a:srgbClr val="1448CC"/>
      </a:accent4>
      <a:accent5>
        <a:srgbClr val="4E5456"/>
      </a:accent5>
      <a:accent6>
        <a:srgbClr val="ED731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 Consult Theme Color V2" id="{850F6C03-90A6-46B5-9D54-AE4612E4C3E5}" vid="{4A25925D-5339-48AF-9A25-342B58115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1386</TotalTime>
  <Words>481</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charis_silregular</vt:lpstr>
      <vt:lpstr>Noto Sans Display</vt:lpstr>
      <vt:lpstr>nytfranklin-light</vt:lpstr>
      <vt:lpstr>Roboto</vt:lpstr>
      <vt:lpstr>Wingdings</vt:lpstr>
      <vt:lpstr>4_TIME Consult Theme Color V2</vt:lpstr>
      <vt:lpstr>Current status of education in Thailand towards global ranking is still under OECD average score in reading, mathematics, and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Jackkit Sangkittiwan</dc:creator>
  <cp:lastModifiedBy>Vorapitcha Malai</cp:lastModifiedBy>
  <cp:revision>9</cp:revision>
  <cp:lastPrinted>2021-01-24T19:22:16Z</cp:lastPrinted>
  <dcterms:created xsi:type="dcterms:W3CDTF">2018-07-05T07:06:36Z</dcterms:created>
  <dcterms:modified xsi:type="dcterms:W3CDTF">2022-12-01T05:22:00Z</dcterms:modified>
</cp:coreProperties>
</file>