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1"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6B9C1-1A8A-4272-BFBE-DB2DFE68F72E}" v="1" dt="2022-10-02T14:38:01.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8"/>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10/2/2022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10/2/2022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2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B50690-1FBA-C844-C7EB-EF76FE577750}"/>
              </a:ext>
            </a:extLst>
          </p:cNvPr>
          <p:cNvSpPr/>
          <p:nvPr/>
        </p:nvSpPr>
        <p:spPr>
          <a:xfrm>
            <a:off x="371475" y="1070966"/>
            <a:ext cx="11308896" cy="52494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7" name="Picture 2" descr="ความรู้เกี่ยวกับธงชาติไทย เนื่องในโอกาสครบรอบ 100 ปี ธงชาติไทย  องค์การบริหารส่วนตำบลพระหลวง อำเภอสูงเม่น จังหวัดแพร่">
            <a:extLst>
              <a:ext uri="{FF2B5EF4-FFF2-40B4-BE49-F238E27FC236}">
                <a16:creationId xmlns:a16="http://schemas.microsoft.com/office/drawing/2014/main" id="{E6187F23-1168-E652-B5EA-252FB9EEC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511784" y="1174265"/>
            <a:ext cx="760415" cy="4616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3E8545-B1C6-9D72-69B7-B97192A3F2D4}"/>
              </a:ext>
            </a:extLst>
          </p:cNvPr>
          <p:cNvSpPr txBox="1"/>
          <p:nvPr/>
        </p:nvSpPr>
        <p:spPr>
          <a:xfrm>
            <a:off x="1135889" y="4262616"/>
            <a:ext cx="9866334" cy="2523768"/>
          </a:xfrm>
          <a:prstGeom prst="rect">
            <a:avLst/>
          </a:prstGeom>
          <a:noFill/>
        </p:spPr>
        <p:txBody>
          <a:bodyPr wrap="square" rtlCol="0">
            <a:spAutoFit/>
          </a:bodyPr>
          <a:lstStyle/>
          <a:p>
            <a:pPr marL="285750" indent="-285750">
              <a:buFont typeface="Wingdings" panose="05000000000000000000" pitchFamily="2" charset="2"/>
              <a:buChar char="§"/>
            </a:pPr>
            <a:r>
              <a:rPr lang="th-TH" sz="2400" b="1" dirty="0">
                <a:solidFill>
                  <a:schemeClr val="accent1"/>
                </a:solidFill>
                <a:latin typeface="TH SarabunPSK" panose="020B0500040200020003" pitchFamily="34" charset="-34"/>
                <a:cs typeface="TH SarabunPSK" panose="020B0500040200020003" pitchFamily="34" charset="-34"/>
              </a:rPr>
              <a:t>การลงทุนด้านทรัพยากรการเรียนรู้อยู่ในระดับต่ำ </a:t>
            </a:r>
            <a:r>
              <a:rPr lang="th-TH" sz="2400" dirty="0">
                <a:solidFill>
                  <a:schemeClr val="accent1"/>
                </a:solidFill>
                <a:latin typeface="TH SarabunPSK" panose="020B0500040200020003" pitchFamily="34" charset="-34"/>
                <a:cs typeface="TH SarabunPSK" panose="020B0500040200020003" pitchFamily="34" charset="-34"/>
              </a:rPr>
              <a:t>โดยเฉพาะโรงเรียนด้อยโอกาส เช่น โรงเรียนในชนบท</a:t>
            </a:r>
          </a:p>
          <a:p>
            <a:pPr marL="285750" indent="-285750">
              <a:buFont typeface="Wingdings" panose="05000000000000000000" pitchFamily="2" charset="2"/>
              <a:buChar char="§"/>
            </a:pPr>
            <a:r>
              <a:rPr lang="th-TH" sz="2400" b="1" dirty="0">
                <a:solidFill>
                  <a:schemeClr val="accent1"/>
                </a:solidFill>
                <a:latin typeface="TH SarabunPSK" panose="020B0500040200020003" pitchFamily="34" charset="-34"/>
                <a:cs typeface="TH SarabunPSK" panose="020B0500040200020003" pitchFamily="34" charset="-34"/>
              </a:rPr>
              <a:t>ค่าใช้จ่ายต่อหัวของนักเรียนไทยชั้นประถมศึกษา น้อยกว่า </a:t>
            </a:r>
            <a:r>
              <a:rPr lang="en-US" sz="2400" b="1" dirty="0">
                <a:solidFill>
                  <a:schemeClr val="accent1"/>
                </a:solidFill>
                <a:latin typeface="TH SarabunPSK" panose="020B0500040200020003" pitchFamily="34" charset="-34"/>
                <a:cs typeface="TH SarabunPSK" panose="020B0500040200020003" pitchFamily="34" charset="-34"/>
              </a:rPr>
              <a:t>1</a:t>
            </a:r>
            <a:r>
              <a:rPr lang="th-TH" sz="2400" b="1" dirty="0">
                <a:solidFill>
                  <a:schemeClr val="accent1"/>
                </a:solidFill>
                <a:latin typeface="TH SarabunPSK" panose="020B0500040200020003" pitchFamily="34" charset="-34"/>
                <a:cs typeface="TH SarabunPSK" panose="020B0500040200020003" pitchFamily="34" charset="-34"/>
              </a:rPr>
              <a:t>/</a:t>
            </a:r>
            <a:r>
              <a:rPr lang="en-US" sz="2400" b="1" dirty="0">
                <a:solidFill>
                  <a:schemeClr val="accent1"/>
                </a:solidFill>
                <a:latin typeface="TH SarabunPSK" panose="020B0500040200020003" pitchFamily="34" charset="-34"/>
                <a:cs typeface="TH SarabunPSK" panose="020B0500040200020003" pitchFamily="34" charset="-34"/>
              </a:rPr>
              <a:t>3 </a:t>
            </a:r>
            <a:r>
              <a:rPr lang="th-TH" sz="2400" b="1" dirty="0">
                <a:solidFill>
                  <a:schemeClr val="accent1"/>
                </a:solidFill>
                <a:latin typeface="TH SarabunPSK" panose="020B0500040200020003" pitchFamily="34" charset="-34"/>
                <a:cs typeface="TH SarabunPSK" panose="020B0500040200020003" pitchFamily="34" charset="-34"/>
              </a:rPr>
              <a:t>ของค่าใช้จ่ายเฉลี่ย</a:t>
            </a:r>
            <a:r>
              <a:rPr lang="th-TH" sz="2400" dirty="0">
                <a:solidFill>
                  <a:schemeClr val="accent1"/>
                </a:solidFill>
                <a:latin typeface="TH SarabunPSK" panose="020B0500040200020003" pitchFamily="34" charset="-34"/>
                <a:cs typeface="TH SarabunPSK" panose="020B0500040200020003" pitchFamily="34" charset="-34"/>
              </a:rPr>
              <a:t>ต่อหัวของ </a:t>
            </a:r>
            <a:r>
              <a:rPr lang="en-US" sz="2400" dirty="0">
                <a:solidFill>
                  <a:schemeClr val="accent1"/>
                </a:solidFill>
                <a:latin typeface="TH SarabunPSK" panose="020B0500040200020003" pitchFamily="34" charset="-34"/>
                <a:cs typeface="TH SarabunPSK" panose="020B0500040200020003" pitchFamily="34" charset="-34"/>
              </a:rPr>
              <a:t>OECD</a:t>
            </a:r>
            <a:endParaRPr lang="th-TH" sz="2400" dirty="0">
              <a:solidFill>
                <a:schemeClr val="accent1"/>
              </a:solidFill>
              <a:latin typeface="TH SarabunPSK" panose="020B0500040200020003" pitchFamily="34" charset="-34"/>
              <a:cs typeface="TH SarabunPSK" panose="020B0500040200020003" pitchFamily="34" charset="-34"/>
            </a:endParaRPr>
          </a:p>
          <a:p>
            <a:pPr marL="285750" indent="-285750">
              <a:buFont typeface="Wingdings" panose="05000000000000000000" pitchFamily="2" charset="2"/>
              <a:buChar char="§"/>
            </a:pPr>
            <a:r>
              <a:rPr lang="th-TH" sz="2400" b="1" dirty="0">
                <a:solidFill>
                  <a:schemeClr val="accent1"/>
                </a:solidFill>
                <a:latin typeface="TH SarabunPSK" panose="020B0500040200020003" pitchFamily="34" charset="-34"/>
                <a:cs typeface="TH SarabunPSK" panose="020B0500040200020003" pitchFamily="34" charset="-34"/>
              </a:rPr>
              <a:t>นักเรียนไทยมีศักยภาพน้อยกว่า</a:t>
            </a:r>
            <a:r>
              <a:rPr lang="th-TH" sz="2400" dirty="0">
                <a:solidFill>
                  <a:schemeClr val="accent1"/>
                </a:solidFill>
                <a:latin typeface="TH SarabunPSK" panose="020B0500040200020003" pitchFamily="34" charset="-34"/>
                <a:cs typeface="TH SarabunPSK" panose="020B0500040200020003" pitchFamily="34" charset="-34"/>
              </a:rPr>
              <a:t>เมื่อเทียบกับประเทศที่มีค่าใช้จ่ายต่อหัวเท่ากันกับไทย </a:t>
            </a:r>
          </a:p>
          <a:p>
            <a:pPr marL="285750" indent="-285750">
              <a:buFont typeface="Wingdings" panose="05000000000000000000" pitchFamily="2" charset="2"/>
              <a:buChar char="§"/>
            </a:pPr>
            <a:r>
              <a:rPr lang="th-TH" sz="2400" b="1" dirty="0">
                <a:solidFill>
                  <a:schemeClr val="accent1"/>
                </a:solidFill>
                <a:latin typeface="TH SarabunPSK" panose="020B0500040200020003" pitchFamily="34" charset="-34"/>
                <a:cs typeface="TH SarabunPSK" panose="020B0500040200020003" pitchFamily="34" charset="-34"/>
              </a:rPr>
              <a:t>ความเหลื่อมล้ำ และความไม่เท่าเทียมกันในไทยสูงกว่าประเทศอื่น ๆ </a:t>
            </a:r>
            <a:r>
              <a:rPr lang="th-TH" sz="2400" dirty="0">
                <a:solidFill>
                  <a:schemeClr val="accent1"/>
                </a:solidFill>
                <a:latin typeface="TH SarabunPSK" panose="020B0500040200020003" pitchFamily="34" charset="-34"/>
                <a:cs typeface="TH SarabunPSK" panose="020B0500040200020003" pitchFamily="34" charset="-34"/>
              </a:rPr>
              <a:t>เช่น คุณภาพการสอน การขาดเรียนของนักเรียน โดยเฉพาะในเด็กผู้ชายและนักเรียนที่ด้อยโอกาส</a:t>
            </a:r>
          </a:p>
          <a:p>
            <a:pPr marL="285750" indent="-285750">
              <a:buFont typeface="Wingdings" panose="05000000000000000000" pitchFamily="2" charset="2"/>
              <a:buChar char="§"/>
            </a:pPr>
            <a:endParaRPr lang="th-TH" sz="2000" dirty="0">
              <a:latin typeface="TH SarabunPSK" panose="020B0500040200020003" pitchFamily="34" charset="-34"/>
              <a:cs typeface="TH SarabunPSK" panose="020B0500040200020003" pitchFamily="34" charset="-34"/>
            </a:endParaRPr>
          </a:p>
          <a:p>
            <a:pPr marL="285750" indent="-285750">
              <a:buFont typeface="Wingdings" panose="05000000000000000000" pitchFamily="2" charset="2"/>
              <a:buChar char="§"/>
            </a:pPr>
            <a:endParaRPr lang="en-US" b="1" dirty="0"/>
          </a:p>
        </p:txBody>
      </p:sp>
      <p:graphicFrame>
        <p:nvGraphicFramePr>
          <p:cNvPr id="12" name="Table 12">
            <a:extLst>
              <a:ext uri="{FF2B5EF4-FFF2-40B4-BE49-F238E27FC236}">
                <a16:creationId xmlns:a16="http://schemas.microsoft.com/office/drawing/2014/main" id="{448224CE-0E5F-C031-0035-4B31F82DB093}"/>
              </a:ext>
            </a:extLst>
          </p:cNvPr>
          <p:cNvGraphicFramePr>
            <a:graphicFrameLocks noGrp="1"/>
          </p:cNvGraphicFramePr>
          <p:nvPr>
            <p:extLst>
              <p:ext uri="{D42A27DB-BD31-4B8C-83A1-F6EECF244321}">
                <p14:modId xmlns:p14="http://schemas.microsoft.com/office/powerpoint/2010/main" val="1830237379"/>
              </p:ext>
            </p:extLst>
          </p:nvPr>
        </p:nvGraphicFramePr>
        <p:xfrm>
          <a:off x="2032000" y="1731035"/>
          <a:ext cx="7961085" cy="1602860"/>
        </p:xfrm>
        <a:graphic>
          <a:graphicData uri="http://schemas.openxmlformats.org/drawingml/2006/table">
            <a:tbl>
              <a:tblPr firstRow="1" bandRow="1">
                <a:tableStyleId>{5C22544A-7EE6-4342-B048-85BDC9FD1C3A}</a:tableStyleId>
              </a:tblPr>
              <a:tblGrid>
                <a:gridCol w="2653695">
                  <a:extLst>
                    <a:ext uri="{9D8B030D-6E8A-4147-A177-3AD203B41FA5}">
                      <a16:colId xmlns:a16="http://schemas.microsoft.com/office/drawing/2014/main" val="4130126426"/>
                    </a:ext>
                  </a:extLst>
                </a:gridCol>
                <a:gridCol w="2653695">
                  <a:extLst>
                    <a:ext uri="{9D8B030D-6E8A-4147-A177-3AD203B41FA5}">
                      <a16:colId xmlns:a16="http://schemas.microsoft.com/office/drawing/2014/main" val="2537363740"/>
                    </a:ext>
                  </a:extLst>
                </a:gridCol>
                <a:gridCol w="2653695">
                  <a:extLst>
                    <a:ext uri="{9D8B030D-6E8A-4147-A177-3AD203B41FA5}">
                      <a16:colId xmlns:a16="http://schemas.microsoft.com/office/drawing/2014/main" val="3357004379"/>
                    </a:ext>
                  </a:extLst>
                </a:gridCol>
              </a:tblGrid>
              <a:tr h="400715">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h-TH" sz="2000" b="1" i="0" u="none" strike="noStrike" kern="120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คะแนนเฉลี่ย </a:t>
                      </a:r>
                      <a:r>
                        <a:rPr kumimoji="0" lang="en-US" sz="2000" b="1" i="0" u="none" strike="noStrike" kern="120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OECD</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h-TH" sz="2000" b="1" i="0" u="none" strike="noStrike" kern="120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คะแนนเฉลี่ย </a:t>
                      </a:r>
                      <a:r>
                        <a:rPr kumimoji="0" lang="en-US" sz="2000" b="1" i="0" u="none" strike="noStrike" kern="120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OECD </a:t>
                      </a:r>
                      <a:r>
                        <a:rPr kumimoji="0" lang="th-TH" sz="2000" b="1" i="0" u="none" strike="noStrike" kern="120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rPr>
                        <a:t>(คะแนน)</a:t>
                      </a:r>
                      <a:endParaRPr kumimoji="0" lang="en-US" sz="2000" b="1" i="0" u="none" strike="noStrike" kern="1200" cap="none" spc="0" normalizeH="0" baseline="0" noProof="0" dirty="0">
                        <a:ln>
                          <a:noFill/>
                        </a:ln>
                        <a:solidFill>
                          <a:srgbClr val="FFFFFF"/>
                        </a:solidFill>
                        <a:effectLst/>
                        <a:uLnTx/>
                        <a:uFillTx/>
                        <a:latin typeface="TH SarabunPSK" panose="020B0500040200020003" pitchFamily="34" charset="-34"/>
                        <a:ea typeface="+mn-ea"/>
                        <a:cs typeface="TH SarabunPSK" panose="020B0500040200020003" pitchFamily="34" charset="-34"/>
                      </a:endParaRPr>
                    </a:p>
                  </a:txBody>
                  <a:tcPr/>
                </a:tc>
                <a:tc hMerge="1">
                  <a:txBody>
                    <a:bodyPr/>
                    <a:lstStyle/>
                    <a:p>
                      <a:endParaRPr lang="en-US" dirty="0"/>
                    </a:p>
                  </a:txBody>
                  <a:tcPr/>
                </a:tc>
                <a:extLst>
                  <a:ext uri="{0D108BD9-81ED-4DB2-BD59-A6C34878D82A}">
                    <a16:rowId xmlns:a16="http://schemas.microsoft.com/office/drawing/2014/main" val="2083088813"/>
                  </a:ext>
                </a:extLst>
              </a:tr>
              <a:tr h="400715">
                <a:tc>
                  <a:txBody>
                    <a:bodyPr/>
                    <a:lstStyle/>
                    <a:p>
                      <a:pPr algn="ctr"/>
                      <a:r>
                        <a:rPr lang="th-TH" sz="2000" b="1" dirty="0">
                          <a:solidFill>
                            <a:schemeClr val="accent1"/>
                          </a:solidFill>
                          <a:latin typeface="TH SarabunPSK" panose="020B0500040200020003" pitchFamily="34" charset="-34"/>
                          <a:cs typeface="TH SarabunPSK" panose="020B0500040200020003" pitchFamily="34" charset="-34"/>
                        </a:rPr>
                        <a:t>การอ่าน </a:t>
                      </a:r>
                      <a:r>
                        <a:rPr lang="en-US" sz="2000" b="1" dirty="0">
                          <a:solidFill>
                            <a:schemeClr val="accent1"/>
                          </a:solidFill>
                          <a:latin typeface="TH SarabunPSK" panose="020B0500040200020003" pitchFamily="34" charset="-34"/>
                          <a:cs typeface="TH SarabunPSK" panose="020B0500040200020003" pitchFamily="34" charset="-34"/>
                        </a:rPr>
                        <a:t>:</a:t>
                      </a:r>
                      <a:r>
                        <a:rPr lang="th-TH" sz="2000" b="1" dirty="0">
                          <a:solidFill>
                            <a:schemeClr val="accent1"/>
                          </a:solidFill>
                          <a:latin typeface="TH SarabunPSK" panose="020B0500040200020003" pitchFamily="34" charset="-34"/>
                          <a:cs typeface="TH SarabunPSK" panose="020B0500040200020003" pitchFamily="34" charset="-34"/>
                        </a:rPr>
                        <a:t> </a:t>
                      </a:r>
                      <a:r>
                        <a:rPr lang="en-US" sz="2000" b="1" dirty="0">
                          <a:solidFill>
                            <a:schemeClr val="accent1"/>
                          </a:solidFill>
                          <a:latin typeface="TH SarabunPSK" panose="020B0500040200020003" pitchFamily="34" charset="-34"/>
                          <a:cs typeface="TH SarabunPSK" panose="020B0500040200020003" pitchFamily="34" charset="-34"/>
                        </a:rPr>
                        <a:t>487 </a:t>
                      </a:r>
                      <a:r>
                        <a:rPr lang="th-TH" sz="2000" b="1" dirty="0">
                          <a:solidFill>
                            <a:schemeClr val="accent1"/>
                          </a:solidFill>
                          <a:latin typeface="TH SarabunPSK" panose="020B0500040200020003" pitchFamily="34" charset="-34"/>
                          <a:cs typeface="TH SarabunPSK" panose="020B0500040200020003" pitchFamily="34" charset="-34"/>
                        </a:rPr>
                        <a:t>คะแนน</a:t>
                      </a:r>
                      <a:endParaRPr lang="en-US" sz="2000" b="1" dirty="0">
                        <a:solidFill>
                          <a:schemeClr val="accent1"/>
                        </a:solidFill>
                        <a:latin typeface="TH SarabunPSK" panose="020B0500040200020003" pitchFamily="34" charset="-34"/>
                        <a:cs typeface="TH SarabunPSK" panose="020B0500040200020003" pitchFamily="34" charset="-34"/>
                      </a:endParaRPr>
                    </a:p>
                  </a:txBody>
                  <a:tcPr/>
                </a:tc>
                <a:tc>
                  <a:txBody>
                    <a:bodyPr/>
                    <a:lstStyle/>
                    <a:p>
                      <a:pPr algn="ctr"/>
                      <a:r>
                        <a:rPr lang="th-TH" sz="2000" b="1" dirty="0">
                          <a:solidFill>
                            <a:schemeClr val="accent1"/>
                          </a:solidFill>
                          <a:latin typeface="TH SarabunPSK" panose="020B0500040200020003" pitchFamily="34" charset="-34"/>
                          <a:cs typeface="TH SarabunPSK" panose="020B0500040200020003" pitchFamily="34" charset="-34"/>
                        </a:rPr>
                        <a:t>คณิตศาสตร์ </a:t>
                      </a:r>
                      <a:r>
                        <a:rPr lang="en-US" sz="2000" b="1" dirty="0">
                          <a:solidFill>
                            <a:schemeClr val="accent1"/>
                          </a:solidFill>
                          <a:latin typeface="TH SarabunPSK" panose="020B0500040200020003" pitchFamily="34" charset="-34"/>
                          <a:cs typeface="TH SarabunPSK" panose="020B0500040200020003" pitchFamily="34" charset="-34"/>
                        </a:rPr>
                        <a:t>: 489</a:t>
                      </a:r>
                      <a:r>
                        <a:rPr lang="th-TH" sz="2000" b="1" dirty="0">
                          <a:solidFill>
                            <a:schemeClr val="accent1"/>
                          </a:solidFill>
                          <a:latin typeface="TH SarabunPSK" panose="020B0500040200020003" pitchFamily="34" charset="-34"/>
                          <a:cs typeface="TH SarabunPSK" panose="020B0500040200020003" pitchFamily="34" charset="-34"/>
                        </a:rPr>
                        <a:t> คะแนน</a:t>
                      </a:r>
                      <a:endParaRPr lang="en-US" sz="2000" b="1" dirty="0">
                        <a:solidFill>
                          <a:schemeClr val="accent1"/>
                        </a:solidFill>
                        <a:latin typeface="TH SarabunPSK" panose="020B0500040200020003" pitchFamily="34" charset="-34"/>
                        <a:cs typeface="TH SarabunPSK" panose="020B0500040200020003" pitchFamily="34" charset="-34"/>
                      </a:endParaRPr>
                    </a:p>
                  </a:txBody>
                  <a:tcPr/>
                </a:tc>
                <a:tc>
                  <a:txBody>
                    <a:bodyPr/>
                    <a:lstStyle/>
                    <a:p>
                      <a:pPr algn="ctr"/>
                      <a:r>
                        <a:rPr lang="th-TH" sz="2000" b="1" dirty="0">
                          <a:solidFill>
                            <a:schemeClr val="accent1"/>
                          </a:solidFill>
                          <a:latin typeface="TH SarabunPSK" panose="020B0500040200020003" pitchFamily="34" charset="-34"/>
                          <a:cs typeface="TH SarabunPSK" panose="020B0500040200020003" pitchFamily="34" charset="-34"/>
                        </a:rPr>
                        <a:t>วิทยาศาตร์</a:t>
                      </a:r>
                      <a:r>
                        <a:rPr lang="en-US" sz="2000" b="1" dirty="0">
                          <a:solidFill>
                            <a:schemeClr val="accent1"/>
                          </a:solidFill>
                          <a:latin typeface="TH SarabunPSK" panose="020B0500040200020003" pitchFamily="34" charset="-34"/>
                          <a:cs typeface="TH SarabunPSK" panose="020B0500040200020003" pitchFamily="34" charset="-34"/>
                        </a:rPr>
                        <a:t> :</a:t>
                      </a:r>
                      <a:r>
                        <a:rPr lang="th-TH" sz="2000" b="1" dirty="0">
                          <a:solidFill>
                            <a:schemeClr val="accent1"/>
                          </a:solidFill>
                          <a:latin typeface="TH SarabunPSK" panose="020B0500040200020003" pitchFamily="34" charset="-34"/>
                          <a:cs typeface="TH SarabunPSK" panose="020B0500040200020003" pitchFamily="34" charset="-34"/>
                        </a:rPr>
                        <a:t> </a:t>
                      </a:r>
                      <a:r>
                        <a:rPr lang="en-US" sz="2000" b="1" dirty="0">
                          <a:solidFill>
                            <a:schemeClr val="accent1"/>
                          </a:solidFill>
                          <a:latin typeface="TH SarabunPSK" panose="020B0500040200020003" pitchFamily="34" charset="-34"/>
                          <a:cs typeface="TH SarabunPSK" panose="020B0500040200020003" pitchFamily="34" charset="-34"/>
                        </a:rPr>
                        <a:t>489</a:t>
                      </a:r>
                      <a:r>
                        <a:rPr lang="th-TH" sz="2000" b="1" dirty="0">
                          <a:solidFill>
                            <a:schemeClr val="accent1"/>
                          </a:solidFill>
                          <a:latin typeface="TH SarabunPSK" panose="020B0500040200020003" pitchFamily="34" charset="-34"/>
                          <a:cs typeface="TH SarabunPSK" panose="020B0500040200020003" pitchFamily="34" charset="-34"/>
                        </a:rPr>
                        <a:t> คะแนน</a:t>
                      </a:r>
                      <a:endParaRPr lang="en-US" sz="2000" b="1" dirty="0">
                        <a:solidFill>
                          <a:schemeClr val="accent1"/>
                        </a:solidFill>
                        <a:latin typeface="TH SarabunPSK" panose="020B0500040200020003" pitchFamily="34" charset="-34"/>
                        <a:cs typeface="TH SarabunPSK" panose="020B0500040200020003" pitchFamily="34" charset="-34"/>
                      </a:endParaRPr>
                    </a:p>
                  </a:txBody>
                  <a:tcPr/>
                </a:tc>
                <a:extLst>
                  <a:ext uri="{0D108BD9-81ED-4DB2-BD59-A6C34878D82A}">
                    <a16:rowId xmlns:a16="http://schemas.microsoft.com/office/drawing/2014/main" val="1344877819"/>
                  </a:ext>
                </a:extLst>
              </a:tr>
              <a:tr h="400715">
                <a:tc>
                  <a:txBody>
                    <a:bodyPr/>
                    <a:lstStyle/>
                    <a:p>
                      <a:pPr algn="ctr"/>
                      <a:r>
                        <a:rPr lang="en-US" sz="2000" b="1" dirty="0">
                          <a:solidFill>
                            <a:schemeClr val="accent1"/>
                          </a:solidFill>
                          <a:latin typeface="TH SarabunPSK" panose="020B0500040200020003" pitchFamily="34" charset="-34"/>
                          <a:cs typeface="TH SarabunPSK" panose="020B0500040200020003" pitchFamily="34" charset="-34"/>
                        </a:rPr>
                        <a:t>393</a:t>
                      </a:r>
                      <a:r>
                        <a:rPr lang="th-TH" sz="2000" b="1" dirty="0">
                          <a:solidFill>
                            <a:schemeClr val="accent1"/>
                          </a:solidFill>
                          <a:latin typeface="TH SarabunPSK" panose="020B0500040200020003" pitchFamily="34" charset="-34"/>
                          <a:cs typeface="TH SarabunPSK" panose="020B0500040200020003" pitchFamily="34" charset="-34"/>
                        </a:rPr>
                        <a:t> คะแนน</a:t>
                      </a:r>
                      <a:r>
                        <a:rPr lang="en-US" sz="2000" b="1" dirty="0">
                          <a:solidFill>
                            <a:schemeClr val="accent1"/>
                          </a:solidFill>
                          <a:latin typeface="TH SarabunPSK" panose="020B0500040200020003" pitchFamily="34" charset="-34"/>
                          <a:cs typeface="TH SarabunPSK" panose="020B0500040200020003" pitchFamily="34" charset="-34"/>
                        </a:rPr>
                        <a:t> </a:t>
                      </a:r>
                      <a:r>
                        <a:rPr lang="th-TH" sz="2000" b="1" dirty="0">
                          <a:solidFill>
                            <a:schemeClr val="accent1"/>
                          </a:solidFill>
                          <a:latin typeface="TH SarabunPSK" panose="020B0500040200020003" pitchFamily="34" charset="-34"/>
                          <a:cs typeface="TH SarabunPSK" panose="020B0500040200020003" pitchFamily="34" charset="-34"/>
                        </a:rPr>
                        <a:t>คิดเป็น </a:t>
                      </a:r>
                      <a:r>
                        <a:rPr lang="en-US" sz="2000" b="1" dirty="0">
                          <a:solidFill>
                            <a:schemeClr val="accent1"/>
                          </a:solidFill>
                          <a:latin typeface="TH SarabunPSK" panose="020B0500040200020003" pitchFamily="34" charset="-34"/>
                          <a:cs typeface="TH SarabunPSK" panose="020B0500040200020003" pitchFamily="34" charset="-34"/>
                        </a:rPr>
                        <a:t>80.70%</a:t>
                      </a:r>
                    </a:p>
                  </a:txBody>
                  <a:tcPr/>
                </a:tc>
                <a:tc>
                  <a:txBody>
                    <a:bodyPr/>
                    <a:lstStyle/>
                    <a:p>
                      <a:pPr algn="ctr"/>
                      <a:r>
                        <a:rPr lang="en-US" sz="2000" b="1" dirty="0">
                          <a:solidFill>
                            <a:schemeClr val="accent1"/>
                          </a:solidFill>
                          <a:latin typeface="TH SarabunPSK" panose="020B0500040200020003" pitchFamily="34" charset="-34"/>
                          <a:cs typeface="TH SarabunPSK" panose="020B0500040200020003" pitchFamily="34" charset="-34"/>
                        </a:rPr>
                        <a:t>419</a:t>
                      </a:r>
                      <a:r>
                        <a:rPr lang="th-TH" sz="2000" b="1" dirty="0">
                          <a:solidFill>
                            <a:schemeClr val="accent1"/>
                          </a:solidFill>
                          <a:latin typeface="TH SarabunPSK" panose="020B0500040200020003" pitchFamily="34" charset="-34"/>
                          <a:cs typeface="TH SarabunPSK" panose="020B0500040200020003" pitchFamily="34" charset="-34"/>
                        </a:rPr>
                        <a:t> คะแนน คิดเป็น </a:t>
                      </a:r>
                      <a:r>
                        <a:rPr lang="en-US" sz="2000" b="1" dirty="0">
                          <a:solidFill>
                            <a:schemeClr val="accent1"/>
                          </a:solidFill>
                          <a:latin typeface="TH SarabunPSK" panose="020B0500040200020003" pitchFamily="34" charset="-34"/>
                          <a:cs typeface="TH SarabunPSK" panose="020B0500040200020003" pitchFamily="34" charset="-34"/>
                        </a:rPr>
                        <a:t>85.68%</a:t>
                      </a:r>
                    </a:p>
                  </a:txBody>
                  <a:tcPr/>
                </a:tc>
                <a:tc>
                  <a:txBody>
                    <a:bodyPr/>
                    <a:lstStyle/>
                    <a:p>
                      <a:pPr algn="ctr"/>
                      <a:r>
                        <a:rPr lang="en-US" sz="2000" b="1" dirty="0">
                          <a:solidFill>
                            <a:schemeClr val="accent1"/>
                          </a:solidFill>
                          <a:latin typeface="TH SarabunPSK" panose="020B0500040200020003" pitchFamily="34" charset="-34"/>
                          <a:cs typeface="TH SarabunPSK" panose="020B0500040200020003" pitchFamily="34" charset="-34"/>
                        </a:rPr>
                        <a:t>426</a:t>
                      </a:r>
                      <a:r>
                        <a:rPr lang="th-TH" sz="2000" b="1" dirty="0">
                          <a:solidFill>
                            <a:schemeClr val="accent1"/>
                          </a:solidFill>
                          <a:latin typeface="TH SarabunPSK" panose="020B0500040200020003" pitchFamily="34" charset="-34"/>
                          <a:cs typeface="TH SarabunPSK" panose="020B0500040200020003" pitchFamily="34" charset="-34"/>
                        </a:rPr>
                        <a:t> คะแนน คิดเป็น </a:t>
                      </a:r>
                      <a:r>
                        <a:rPr lang="en-US" sz="2000" b="1" dirty="0">
                          <a:solidFill>
                            <a:schemeClr val="accent1"/>
                          </a:solidFill>
                          <a:latin typeface="TH SarabunPSK" panose="020B0500040200020003" pitchFamily="34" charset="-34"/>
                          <a:cs typeface="TH SarabunPSK" panose="020B0500040200020003" pitchFamily="34" charset="-34"/>
                        </a:rPr>
                        <a:t>87.12%</a:t>
                      </a:r>
                    </a:p>
                  </a:txBody>
                  <a:tcPr/>
                </a:tc>
                <a:extLst>
                  <a:ext uri="{0D108BD9-81ED-4DB2-BD59-A6C34878D82A}">
                    <a16:rowId xmlns:a16="http://schemas.microsoft.com/office/drawing/2014/main" val="3918031999"/>
                  </a:ext>
                </a:extLst>
              </a:tr>
              <a:tr h="400715">
                <a:tc>
                  <a:txBody>
                    <a:bodyPr/>
                    <a:lstStyle/>
                    <a:p>
                      <a:pPr algn="ctr"/>
                      <a:r>
                        <a:rPr lang="th-TH" sz="2000" b="1" dirty="0">
                          <a:solidFill>
                            <a:schemeClr val="accent1"/>
                          </a:solidFill>
                          <a:latin typeface="TH SarabunPSK" panose="020B0500040200020003" pitchFamily="34" charset="-34"/>
                          <a:cs typeface="TH SarabunPSK" panose="020B0500040200020003" pitchFamily="34" charset="-34"/>
                        </a:rPr>
                        <a:t>อันดับ </a:t>
                      </a:r>
                      <a:r>
                        <a:rPr lang="en-US" sz="2000" b="1" dirty="0">
                          <a:solidFill>
                            <a:schemeClr val="accent1"/>
                          </a:solidFill>
                          <a:latin typeface="TH SarabunPSK" panose="020B0500040200020003" pitchFamily="34" charset="-34"/>
                          <a:cs typeface="TH SarabunPSK" panose="020B0500040200020003" pitchFamily="34" charset="-34"/>
                        </a:rPr>
                        <a:t>68</a:t>
                      </a:r>
                    </a:p>
                  </a:txBody>
                  <a:tcPr/>
                </a:tc>
                <a:tc>
                  <a:txBody>
                    <a:bodyPr/>
                    <a:lstStyle/>
                    <a:p>
                      <a:pPr algn="ctr"/>
                      <a:r>
                        <a:rPr lang="th-TH" sz="2000" b="1" dirty="0">
                          <a:solidFill>
                            <a:schemeClr val="accent1"/>
                          </a:solidFill>
                          <a:latin typeface="TH SarabunPSK" panose="020B0500040200020003" pitchFamily="34" charset="-34"/>
                          <a:cs typeface="TH SarabunPSK" panose="020B0500040200020003" pitchFamily="34" charset="-34"/>
                        </a:rPr>
                        <a:t>อันดับ </a:t>
                      </a:r>
                      <a:r>
                        <a:rPr lang="en-US" sz="2000" b="1" dirty="0">
                          <a:solidFill>
                            <a:schemeClr val="accent1"/>
                          </a:solidFill>
                          <a:latin typeface="TH SarabunPSK" panose="020B0500040200020003" pitchFamily="34" charset="-34"/>
                          <a:cs typeface="TH SarabunPSK" panose="020B0500040200020003" pitchFamily="34" charset="-34"/>
                        </a:rPr>
                        <a:t>59</a:t>
                      </a:r>
                    </a:p>
                  </a:txBody>
                  <a:tcPr/>
                </a:tc>
                <a:tc>
                  <a:txBody>
                    <a:bodyPr/>
                    <a:lstStyle/>
                    <a:p>
                      <a:pPr algn="ctr"/>
                      <a:r>
                        <a:rPr lang="en-US" sz="2000" b="1" dirty="0">
                          <a:solidFill>
                            <a:schemeClr val="accent1"/>
                          </a:solidFill>
                          <a:latin typeface="TH SarabunPSK" panose="020B0500040200020003" pitchFamily="34" charset="-34"/>
                          <a:cs typeface="TH SarabunPSK" panose="020B0500040200020003" pitchFamily="34" charset="-34"/>
                        </a:rPr>
                        <a:t> </a:t>
                      </a:r>
                      <a:r>
                        <a:rPr lang="th-TH" sz="2000" b="1" dirty="0">
                          <a:solidFill>
                            <a:schemeClr val="accent1"/>
                          </a:solidFill>
                          <a:latin typeface="TH SarabunPSK" panose="020B0500040200020003" pitchFamily="34" charset="-34"/>
                          <a:cs typeface="TH SarabunPSK" panose="020B0500040200020003" pitchFamily="34" charset="-34"/>
                        </a:rPr>
                        <a:t>อันดับ </a:t>
                      </a:r>
                      <a:r>
                        <a:rPr lang="en-US" sz="2000" b="1" dirty="0">
                          <a:solidFill>
                            <a:schemeClr val="accent1"/>
                          </a:solidFill>
                          <a:latin typeface="TH SarabunPSK" panose="020B0500040200020003" pitchFamily="34" charset="-34"/>
                          <a:cs typeface="TH SarabunPSK" panose="020B0500040200020003" pitchFamily="34" charset="-34"/>
                        </a:rPr>
                        <a:t>55</a:t>
                      </a:r>
                    </a:p>
                  </a:txBody>
                  <a:tcPr/>
                </a:tc>
                <a:extLst>
                  <a:ext uri="{0D108BD9-81ED-4DB2-BD59-A6C34878D82A}">
                    <a16:rowId xmlns:a16="http://schemas.microsoft.com/office/drawing/2014/main" val="2742360621"/>
                  </a:ext>
                </a:extLst>
              </a:tr>
            </a:tbl>
          </a:graphicData>
        </a:graphic>
      </p:graphicFrame>
      <p:sp>
        <p:nvSpPr>
          <p:cNvPr id="13" name="TextBox 12">
            <a:extLst>
              <a:ext uri="{FF2B5EF4-FFF2-40B4-BE49-F238E27FC236}">
                <a16:creationId xmlns:a16="http://schemas.microsoft.com/office/drawing/2014/main" id="{03FC9F53-F0E7-A598-BCA7-508DEB844C4C}"/>
              </a:ext>
            </a:extLst>
          </p:cNvPr>
          <p:cNvSpPr txBox="1"/>
          <p:nvPr/>
        </p:nvSpPr>
        <p:spPr>
          <a:xfrm>
            <a:off x="3891991" y="3398222"/>
            <a:ext cx="7496034" cy="461665"/>
          </a:xfrm>
          <a:prstGeom prst="rect">
            <a:avLst/>
          </a:prstGeom>
          <a:noFill/>
        </p:spPr>
        <p:txBody>
          <a:bodyPr wrap="square" rtlCol="0">
            <a:spAutoFit/>
          </a:bodyPr>
          <a:lstStyle/>
          <a:p>
            <a:r>
              <a:rPr lang="th-TH" sz="2400" b="1" dirty="0">
                <a:solidFill>
                  <a:schemeClr val="accent1"/>
                </a:solidFill>
                <a:latin typeface="TH SarabunPSK" panose="020B0500040200020003" pitchFamily="34" charset="-34"/>
                <a:cs typeface="TH SarabunPSK" panose="020B0500040200020003" pitchFamily="34" charset="-34"/>
              </a:rPr>
              <a:t>ไทย มีคะแนนต่ำกว่า คะแนนเฉลี่ย </a:t>
            </a:r>
            <a:r>
              <a:rPr lang="en-US" sz="2400" b="1" dirty="0">
                <a:solidFill>
                  <a:schemeClr val="accent1"/>
                </a:solidFill>
                <a:latin typeface="TH SarabunPSK" panose="020B0500040200020003" pitchFamily="34" charset="-34"/>
                <a:cs typeface="TH SarabunPSK" panose="020B0500040200020003" pitchFamily="34" charset="-34"/>
              </a:rPr>
              <a:t>OECD </a:t>
            </a:r>
            <a:r>
              <a:rPr lang="th-TH" sz="2400" b="1" dirty="0">
                <a:solidFill>
                  <a:schemeClr val="accent1"/>
                </a:solidFill>
                <a:latin typeface="TH SarabunPSK" panose="020B0500040200020003" pitchFamily="34" charset="-34"/>
                <a:cs typeface="TH SarabunPSK" panose="020B0500040200020003" pitchFamily="34" charset="-34"/>
              </a:rPr>
              <a:t>ในทุกด้าน</a:t>
            </a:r>
            <a:endParaRPr lang="en-US" sz="2400" b="1" dirty="0">
              <a:solidFill>
                <a:schemeClr val="accent1"/>
              </a:solidFill>
              <a:latin typeface="TH SarabunPSK" panose="020B0500040200020003" pitchFamily="34" charset="-34"/>
              <a:cs typeface="TH SarabunPSK" panose="020B0500040200020003" pitchFamily="34" charset="-34"/>
            </a:endParaRPr>
          </a:p>
        </p:txBody>
      </p:sp>
      <p:sp>
        <p:nvSpPr>
          <p:cNvPr id="14" name="TextBox 13">
            <a:extLst>
              <a:ext uri="{FF2B5EF4-FFF2-40B4-BE49-F238E27FC236}">
                <a16:creationId xmlns:a16="http://schemas.microsoft.com/office/drawing/2014/main" id="{F99E6B8B-FF0F-EF35-8710-2548EE9FBB10}"/>
              </a:ext>
            </a:extLst>
          </p:cNvPr>
          <p:cNvSpPr txBox="1"/>
          <p:nvPr/>
        </p:nvSpPr>
        <p:spPr>
          <a:xfrm>
            <a:off x="4376057" y="1174265"/>
            <a:ext cx="4321629" cy="461665"/>
          </a:xfrm>
          <a:prstGeom prst="rect">
            <a:avLst/>
          </a:prstGeom>
          <a:noFill/>
        </p:spPr>
        <p:txBody>
          <a:bodyPr wrap="square" rtlCol="0">
            <a:spAutoFit/>
          </a:bodyPr>
          <a:lstStyle/>
          <a:p>
            <a:r>
              <a:rPr lang="th-TH" sz="2400" b="1" dirty="0">
                <a:solidFill>
                  <a:schemeClr val="accent1"/>
                </a:solidFill>
                <a:latin typeface="TH SarabunPSK" panose="020B0500040200020003" pitchFamily="34" charset="-34"/>
                <a:cs typeface="TH SarabunPSK" panose="020B0500040200020003" pitchFamily="34" charset="-34"/>
              </a:rPr>
              <a:t>ผลการประเมิน </a:t>
            </a:r>
            <a:r>
              <a:rPr lang="en-US" sz="2400" b="1" dirty="0">
                <a:solidFill>
                  <a:schemeClr val="accent1"/>
                </a:solidFill>
                <a:latin typeface="TH SarabunPSK" panose="020B0500040200020003" pitchFamily="34" charset="-34"/>
                <a:cs typeface="TH SarabunPSK" panose="020B0500040200020003" pitchFamily="34" charset="-34"/>
              </a:rPr>
              <a:t>PISA 2018 </a:t>
            </a:r>
            <a:r>
              <a:rPr lang="th-TH" sz="2400" b="1" dirty="0">
                <a:solidFill>
                  <a:schemeClr val="accent1"/>
                </a:solidFill>
                <a:latin typeface="TH SarabunPSK" panose="020B0500040200020003" pitchFamily="34" charset="-34"/>
                <a:cs typeface="TH SarabunPSK" panose="020B0500040200020003" pitchFamily="34" charset="-34"/>
              </a:rPr>
              <a:t>ของไทย</a:t>
            </a:r>
            <a:endParaRPr lang="en-US" sz="2400" b="1" dirty="0">
              <a:solidFill>
                <a:schemeClr val="accent1"/>
              </a:solidFill>
              <a:latin typeface="TH SarabunPSK" panose="020B0500040200020003" pitchFamily="34" charset="-34"/>
              <a:cs typeface="TH SarabunPSK" panose="020B0500040200020003" pitchFamily="34" charset="-34"/>
            </a:endParaRPr>
          </a:p>
        </p:txBody>
      </p:sp>
      <p:sp>
        <p:nvSpPr>
          <p:cNvPr id="15" name="Isosceles Triangle 14">
            <a:extLst>
              <a:ext uri="{FF2B5EF4-FFF2-40B4-BE49-F238E27FC236}">
                <a16:creationId xmlns:a16="http://schemas.microsoft.com/office/drawing/2014/main" id="{D541436D-10C9-FE31-D3B8-A5436F78EE58}"/>
              </a:ext>
            </a:extLst>
          </p:cNvPr>
          <p:cNvSpPr/>
          <p:nvPr/>
        </p:nvSpPr>
        <p:spPr>
          <a:xfrm rot="10800000">
            <a:off x="3844603" y="3885915"/>
            <a:ext cx="4448906" cy="1379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EA5DCCB8-FF15-165A-AD95-8C14AD86639E}"/>
              </a:ext>
            </a:extLst>
          </p:cNvPr>
          <p:cNvSpPr/>
          <p:nvPr/>
        </p:nvSpPr>
        <p:spPr>
          <a:xfrm>
            <a:off x="995734" y="4224178"/>
            <a:ext cx="10060377" cy="1957501"/>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487493"/>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564</Words>
  <Application>Microsoft Office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Jirarat Boonrattanang</cp:lastModifiedBy>
  <cp:revision>2</cp:revision>
  <cp:lastPrinted>2021-01-24T19:22:16Z</cp:lastPrinted>
  <dcterms:created xsi:type="dcterms:W3CDTF">2018-07-05T07:06:36Z</dcterms:created>
  <dcterms:modified xsi:type="dcterms:W3CDTF">2022-10-02T15:45:41Z</dcterms:modified>
</cp:coreProperties>
</file>