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
  </p:notesMasterIdLst>
  <p:handoutMasterIdLst>
    <p:handoutMasterId r:id="rId4"/>
  </p:handoutMasterIdLst>
  <p:sldIdLst>
    <p:sldId id="12191"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18"/>
    <a:srgbClr val="E6E6E6"/>
    <a:srgbClr val="638BF0"/>
    <a:srgbClr val="228DDD"/>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6AF2E-4CFC-4172-95FE-D8A5992BF46C}" v="1" dt="2022-05-06T08:35:52.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6" y="-156"/>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10/20/2022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10/20/2022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764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sp>
        <p:nvSpPr>
          <p:cNvPr id="48" name="TextBox 47">
            <a:extLst>
              <a:ext uri="{FF2B5EF4-FFF2-40B4-BE49-F238E27FC236}">
                <a16:creationId xmlns:a16="http://schemas.microsoft.com/office/drawing/2014/main" id="{D1E2557B-25F8-4EBE-BC3A-2B52D7F2CF6A}"/>
              </a:ext>
            </a:extLst>
          </p:cNvPr>
          <p:cNvSpPr txBox="1"/>
          <p:nvPr/>
        </p:nvSpPr>
        <p:spPr>
          <a:xfrm>
            <a:off x="12692085" y="445417"/>
            <a:ext cx="381894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F3492"/>
                </a:solidFill>
                <a:effectLst/>
                <a:uLnTx/>
                <a:uFillTx/>
                <a:latin typeface="Arial" panose="020B0604020202020204"/>
                <a:ea typeface="+mn-ea"/>
                <a:cs typeface="+mn-cs"/>
              </a:rPr>
              <a:t>https://thestandard.co/pisa-2018-2/</a:t>
            </a:r>
          </a:p>
        </p:txBody>
      </p:sp>
      <p:pic>
        <p:nvPicPr>
          <p:cNvPr id="51" name="Picture 50">
            <a:extLst>
              <a:ext uri="{FF2B5EF4-FFF2-40B4-BE49-F238E27FC236}">
                <a16:creationId xmlns:a16="http://schemas.microsoft.com/office/drawing/2014/main" id="{6AEC9A6B-9B10-45DD-9F2C-AEC6BFD261A8}"/>
              </a:ext>
            </a:extLst>
          </p:cNvPr>
          <p:cNvPicPr>
            <a:picLocks noChangeAspect="1"/>
          </p:cNvPicPr>
          <p:nvPr/>
        </p:nvPicPr>
        <p:blipFill>
          <a:blip r:embed="rId3"/>
          <a:stretch>
            <a:fillRect/>
          </a:stretch>
        </p:blipFill>
        <p:spPr>
          <a:xfrm>
            <a:off x="12428127" y="7332645"/>
            <a:ext cx="4187472" cy="2457752"/>
          </a:xfrm>
          <a:prstGeom prst="rect">
            <a:avLst/>
          </a:prstGeom>
        </p:spPr>
      </p:pic>
      <p:sp>
        <p:nvSpPr>
          <p:cNvPr id="62" name="Rectangle 61">
            <a:extLst>
              <a:ext uri="{FF2B5EF4-FFF2-40B4-BE49-F238E27FC236}">
                <a16:creationId xmlns:a16="http://schemas.microsoft.com/office/drawing/2014/main" id="{2BF75AF4-E651-4118-A29C-74F67C1F0755}"/>
              </a:ext>
            </a:extLst>
          </p:cNvPr>
          <p:cNvSpPr/>
          <p:nvPr/>
        </p:nvSpPr>
        <p:spPr>
          <a:xfrm>
            <a:off x="-7296439" y="41254"/>
            <a:ext cx="7109390" cy="588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2"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F3492"/>
                </a:solidFill>
                <a:effectLst/>
                <a:uLnTx/>
                <a:uFillTx/>
                <a:latin typeface="Arial" panose="020B0604020202020204" pitchFamily="34" charset="0"/>
                <a:ea typeface="+mn-ea"/>
                <a:cs typeface="Arial" panose="020B0604020202020204" pitchFamily="34" charset="0"/>
              </a:rPr>
              <a:t>https://www.nationthailand.com/edandtech/30399366</a:t>
            </a:r>
          </a:p>
        </p:txBody>
      </p:sp>
      <p:pic>
        <p:nvPicPr>
          <p:cNvPr id="16" name="Picture 15">
            <a:extLst>
              <a:ext uri="{FF2B5EF4-FFF2-40B4-BE49-F238E27FC236}">
                <a16:creationId xmlns:a16="http://schemas.microsoft.com/office/drawing/2014/main" id="{729C76A6-0A5A-430F-997A-6B032997AB35}"/>
              </a:ext>
            </a:extLst>
          </p:cNvPr>
          <p:cNvPicPr>
            <a:picLocks noChangeAspect="1"/>
          </p:cNvPicPr>
          <p:nvPr/>
        </p:nvPicPr>
        <p:blipFill>
          <a:blip r:embed="rId4"/>
          <a:stretch>
            <a:fillRect/>
          </a:stretch>
        </p:blipFill>
        <p:spPr>
          <a:xfrm>
            <a:off x="-6230815" y="814749"/>
            <a:ext cx="5380560" cy="3029759"/>
          </a:xfrm>
          <a:prstGeom prst="rect">
            <a:avLst/>
          </a:prstGeom>
        </p:spPr>
      </p:pic>
      <p:sp>
        <p:nvSpPr>
          <p:cNvPr id="104" name="TextBox 103">
            <a:extLst>
              <a:ext uri="{FF2B5EF4-FFF2-40B4-BE49-F238E27FC236}">
                <a16:creationId xmlns:a16="http://schemas.microsoft.com/office/drawing/2014/main" id="{A37800D9-0605-4118-A6A8-B6588D95D263}"/>
              </a:ext>
            </a:extLst>
          </p:cNvPr>
          <p:cNvSpPr txBox="1"/>
          <p:nvPr/>
        </p:nvSpPr>
        <p:spPr>
          <a:xfrm>
            <a:off x="1114797" y="6362700"/>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0000">
                    <a:lumMod val="50000"/>
                    <a:lumOff val="50000"/>
                  </a:srgbClr>
                </a:solidFill>
                <a:effectLst/>
                <a:uLnTx/>
                <a:uFillTx/>
                <a:latin typeface="Arial" panose="020B0604020202020204"/>
                <a:ea typeface="+mn-ea"/>
                <a:cs typeface="+mn-cs"/>
              </a:rPr>
              <a:t>Source: Pisa Score Report 2018</a:t>
            </a:r>
          </a:p>
        </p:txBody>
      </p:sp>
      <p:pic>
        <p:nvPicPr>
          <p:cNvPr id="45" name="Picture 44">
            <a:extLst>
              <a:ext uri="{FF2B5EF4-FFF2-40B4-BE49-F238E27FC236}">
                <a16:creationId xmlns:a16="http://schemas.microsoft.com/office/drawing/2014/main" id="{2731B4D5-2024-4127-9AB6-C041E3BD4FBA}"/>
              </a:ext>
            </a:extLst>
          </p:cNvPr>
          <p:cNvPicPr>
            <a:picLocks noChangeAspect="1"/>
          </p:cNvPicPr>
          <p:nvPr/>
        </p:nvPicPr>
        <p:blipFill rotWithShape="1">
          <a:blip r:embed="rId5">
            <a:extLst>
              <a:ext uri="{28A0092B-C50C-407E-A947-70E740481C1C}">
                <a14:useLocalDpi xmlns:a14="http://schemas.microsoft.com/office/drawing/2010/main" val="0"/>
              </a:ext>
            </a:extLst>
          </a:blip>
          <a:srcRect l="8815" t="11227" r="60032" b="47508"/>
          <a:stretch/>
        </p:blipFill>
        <p:spPr>
          <a:xfrm>
            <a:off x="-6442130" y="3988330"/>
            <a:ext cx="6255080" cy="3344315"/>
          </a:xfrm>
          <a:prstGeom prst="rect">
            <a:avLst/>
          </a:prstGeom>
        </p:spPr>
      </p:pic>
      <p:pic>
        <p:nvPicPr>
          <p:cNvPr id="1026" name="Picture 2">
            <a:extLst>
              <a:ext uri="{FF2B5EF4-FFF2-40B4-BE49-F238E27FC236}">
                <a16:creationId xmlns:a16="http://schemas.microsoft.com/office/drawing/2014/main" id="{19AFC218-3DC3-4E70-9389-E57FDD9497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28127" y="1110209"/>
            <a:ext cx="4346859" cy="70648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หน้าแรก – PISA THAILAND">
            <a:extLst>
              <a:ext uri="{FF2B5EF4-FFF2-40B4-BE49-F238E27FC236}">
                <a16:creationId xmlns:a16="http://schemas.microsoft.com/office/drawing/2014/main" id="{56A25FAF-47FC-94E6-6CED-EEEF4C7F89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501" y="1310046"/>
            <a:ext cx="1225802" cy="10010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A9C520DC-3D85-ED1A-DA49-DE7C558476AF}"/>
              </a:ext>
            </a:extLst>
          </p:cNvPr>
          <p:cNvSpPr/>
          <p:nvPr/>
        </p:nvSpPr>
        <p:spPr>
          <a:xfrm>
            <a:off x="1642427" y="1271973"/>
            <a:ext cx="4585117" cy="1077217"/>
          </a:xfrm>
          <a:prstGeom prst="round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43B4599-9223-FCD3-6A92-C2EC2C2FD268}"/>
              </a:ext>
            </a:extLst>
          </p:cNvPr>
          <p:cNvSpPr txBox="1"/>
          <p:nvPr/>
        </p:nvSpPr>
        <p:spPr>
          <a:xfrm>
            <a:off x="1690553" y="1271972"/>
            <a:ext cx="4536992" cy="1077218"/>
          </a:xfrm>
          <a:prstGeom prst="rect">
            <a:avLst/>
          </a:prstGeom>
          <a:noFill/>
        </p:spPr>
        <p:txBody>
          <a:bodyPr wrap="square" rtlCol="0">
            <a:spAutoFit/>
          </a:bodyPr>
          <a:lstStyle/>
          <a:p>
            <a:r>
              <a:rPr lang="en-US" sz="1600" dirty="0">
                <a:solidFill>
                  <a:srgbClr val="002060"/>
                </a:solidFill>
                <a:latin typeface="TH SarabunPSK" panose="020B0500040200020003" pitchFamily="34" charset="-34"/>
                <a:cs typeface="TH SarabunPSK" panose="020B0500040200020003" pitchFamily="34" charset="-34"/>
              </a:rPr>
              <a:t>PISA </a:t>
            </a:r>
            <a:r>
              <a:rPr lang="th-TH" sz="1600" dirty="0">
                <a:solidFill>
                  <a:srgbClr val="002060"/>
                </a:solidFill>
                <a:latin typeface="TH SarabunPSK" panose="020B0500040200020003" pitchFamily="34" charset="-34"/>
                <a:cs typeface="TH SarabunPSK" panose="020B0500040200020003" pitchFamily="34" charset="-34"/>
              </a:rPr>
              <a:t>คือ โครงการประเมินผลนักเรียนระดับนานาชาติที่วัดทักษะและความสามารถของนักเรียนอายุ </a:t>
            </a:r>
            <a:r>
              <a:rPr lang="en-US" sz="1600" dirty="0">
                <a:solidFill>
                  <a:srgbClr val="002060"/>
                </a:solidFill>
                <a:latin typeface="TH SarabunPSK" panose="020B0500040200020003" pitchFamily="34" charset="-34"/>
                <a:cs typeface="TH SarabunPSK" panose="020B0500040200020003" pitchFamily="34" charset="-34"/>
              </a:rPr>
              <a:t>15 </a:t>
            </a:r>
            <a:r>
              <a:rPr lang="th-TH" sz="1600" dirty="0">
                <a:solidFill>
                  <a:srgbClr val="002060"/>
                </a:solidFill>
                <a:latin typeface="TH SarabunPSK" panose="020B0500040200020003" pitchFamily="34" charset="-34"/>
                <a:cs typeface="TH SarabunPSK" panose="020B0500040200020003" pitchFamily="34" charset="-34"/>
              </a:rPr>
              <a:t>ปี ด้านการอ่าน ด้านคณิตศาสตร์ ด้านวิทยาศาสตร์ โดยทำการประเมินต่อเนื่องกันทุก </a:t>
            </a:r>
            <a:r>
              <a:rPr lang="en-US" sz="1600" dirty="0">
                <a:solidFill>
                  <a:srgbClr val="002060"/>
                </a:solidFill>
                <a:latin typeface="TH SarabunPSK" panose="020B0500040200020003" pitchFamily="34" charset="-34"/>
                <a:cs typeface="TH SarabunPSK" panose="020B0500040200020003" pitchFamily="34" charset="-34"/>
              </a:rPr>
              <a:t>3 </a:t>
            </a:r>
            <a:r>
              <a:rPr lang="th-TH" sz="1600" dirty="0">
                <a:solidFill>
                  <a:srgbClr val="002060"/>
                </a:solidFill>
                <a:latin typeface="TH SarabunPSK" panose="020B0500040200020003" pitchFamily="34" charset="-34"/>
                <a:cs typeface="TH SarabunPSK" panose="020B0500040200020003" pitchFamily="34" charset="-34"/>
              </a:rPr>
              <a:t>ปี ถูกจัดขึ้นโดย </a:t>
            </a:r>
            <a:r>
              <a:rPr lang="en-US" sz="1600" dirty="0">
                <a:solidFill>
                  <a:srgbClr val="002060"/>
                </a:solidFill>
                <a:latin typeface="TH SarabunPSK" panose="020B0500040200020003" pitchFamily="34" charset="-34"/>
                <a:cs typeface="TH SarabunPSK" panose="020B0500040200020003" pitchFamily="34" charset="-34"/>
              </a:rPr>
              <a:t>OECD (Organization for Economic Cooperation and Development)</a:t>
            </a:r>
          </a:p>
        </p:txBody>
      </p:sp>
      <p:sp>
        <p:nvSpPr>
          <p:cNvPr id="7" name="Rectangle 6">
            <a:extLst>
              <a:ext uri="{FF2B5EF4-FFF2-40B4-BE49-F238E27FC236}">
                <a16:creationId xmlns:a16="http://schemas.microsoft.com/office/drawing/2014/main" id="{ED8DBF0F-695C-1001-AEA0-7910F7758B0A}"/>
              </a:ext>
            </a:extLst>
          </p:cNvPr>
          <p:cNvSpPr/>
          <p:nvPr/>
        </p:nvSpPr>
        <p:spPr>
          <a:xfrm>
            <a:off x="464899" y="2526427"/>
            <a:ext cx="5762645" cy="3664390"/>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Flag of Thailand - Wikipedia">
            <a:extLst>
              <a:ext uri="{FF2B5EF4-FFF2-40B4-BE49-F238E27FC236}">
                <a16:creationId xmlns:a16="http://schemas.microsoft.com/office/drawing/2014/main" id="{90115933-0053-01AE-A6A4-5421C01043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647" y="4110991"/>
            <a:ext cx="807510" cy="5383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F64628D-7A62-57A4-F9ED-53C88D956EFE}"/>
              </a:ext>
            </a:extLst>
          </p:cNvPr>
          <p:cNvSpPr txBox="1"/>
          <p:nvPr/>
        </p:nvSpPr>
        <p:spPr>
          <a:xfrm>
            <a:off x="1462350" y="2602408"/>
            <a:ext cx="4648319" cy="1323439"/>
          </a:xfrm>
          <a:prstGeom prst="rect">
            <a:avLst/>
          </a:prstGeom>
          <a:noFill/>
        </p:spPr>
        <p:txBody>
          <a:bodyPr wrap="square" rtlCol="0">
            <a:spAutoFit/>
          </a:bodyPr>
          <a:lstStyle/>
          <a:p>
            <a:r>
              <a:rPr lang="th-TH" sz="1600" dirty="0">
                <a:solidFill>
                  <a:srgbClr val="002060"/>
                </a:solidFill>
                <a:latin typeface="TH SarabunPSK" panose="020B0500040200020003" pitchFamily="34" charset="-34"/>
                <a:cs typeface="TH SarabunPSK" panose="020B0500040200020003" pitchFamily="34" charset="-34"/>
              </a:rPr>
              <a:t>	ในปี </a:t>
            </a:r>
            <a:r>
              <a:rPr lang="en-US" sz="1600" dirty="0">
                <a:solidFill>
                  <a:srgbClr val="002060"/>
                </a:solidFill>
                <a:latin typeface="TH SarabunPSK" panose="020B0500040200020003" pitchFamily="34" charset="-34"/>
                <a:cs typeface="TH SarabunPSK" panose="020B0500040200020003" pitchFamily="34" charset="-34"/>
              </a:rPr>
              <a:t>2018 </a:t>
            </a:r>
            <a:r>
              <a:rPr lang="th-TH" sz="1600" dirty="0">
                <a:solidFill>
                  <a:srgbClr val="002060"/>
                </a:solidFill>
                <a:latin typeface="TH SarabunPSK" panose="020B0500040200020003" pitchFamily="34" charset="-34"/>
                <a:cs typeface="TH SarabunPSK" panose="020B0500040200020003" pitchFamily="34" charset="-34"/>
              </a:rPr>
              <a:t>มีโปรแกรมประเมินสมรรถนะนักเรียนมาตรฐานสากล </a:t>
            </a:r>
            <a:r>
              <a:rPr lang="en-US" sz="1600" dirty="0">
                <a:solidFill>
                  <a:srgbClr val="002060"/>
                </a:solidFill>
                <a:latin typeface="TH SarabunPSK" panose="020B0500040200020003" pitchFamily="34" charset="-34"/>
                <a:cs typeface="TH SarabunPSK" panose="020B0500040200020003" pitchFamily="34" charset="-34"/>
              </a:rPr>
              <a:t>(PISA) </a:t>
            </a:r>
            <a:r>
              <a:rPr lang="th-TH" sz="1600" dirty="0">
                <a:solidFill>
                  <a:srgbClr val="002060"/>
                </a:solidFill>
                <a:latin typeface="TH SarabunPSK" panose="020B0500040200020003" pitchFamily="34" charset="-34"/>
                <a:cs typeface="TH SarabunPSK" panose="020B0500040200020003" pitchFamily="34" charset="-34"/>
              </a:rPr>
              <a:t>ที่ริเริ่มโดยองค์การเพื่อความร่วมมือทางเศรษฐกิจและการพัฒนา (</a:t>
            </a:r>
            <a:r>
              <a:rPr lang="en-US" sz="1600" dirty="0">
                <a:solidFill>
                  <a:srgbClr val="002060"/>
                </a:solidFill>
                <a:latin typeface="TH SarabunPSK" panose="020B0500040200020003" pitchFamily="34" charset="-34"/>
                <a:cs typeface="TH SarabunPSK" panose="020B0500040200020003" pitchFamily="34" charset="-34"/>
              </a:rPr>
              <a:t>OECD)</a:t>
            </a:r>
            <a:r>
              <a:rPr lang="th-TH" sz="1600" dirty="0">
                <a:solidFill>
                  <a:srgbClr val="002060"/>
                </a:solidFill>
                <a:latin typeface="TH SarabunPSK" panose="020B0500040200020003" pitchFamily="34" charset="-34"/>
                <a:cs typeface="TH SarabunPSK" panose="020B0500040200020003" pitchFamily="34" charset="-34"/>
              </a:rPr>
              <a:t> ได้ทำการประเมินผลนักเรียนอายุ </a:t>
            </a:r>
            <a:r>
              <a:rPr lang="en-US" sz="1600" dirty="0">
                <a:solidFill>
                  <a:srgbClr val="002060"/>
                </a:solidFill>
                <a:latin typeface="TH SarabunPSK" panose="020B0500040200020003" pitchFamily="34" charset="-34"/>
                <a:cs typeface="TH SarabunPSK" panose="020B0500040200020003" pitchFamily="34" charset="-34"/>
              </a:rPr>
              <a:t>15 </a:t>
            </a:r>
            <a:r>
              <a:rPr lang="th-TH" sz="1600" dirty="0">
                <a:solidFill>
                  <a:srgbClr val="002060"/>
                </a:solidFill>
                <a:latin typeface="TH SarabunPSK" panose="020B0500040200020003" pitchFamily="34" charset="-34"/>
                <a:cs typeface="TH SarabunPSK" panose="020B0500040200020003" pitchFamily="34" charset="-34"/>
              </a:rPr>
              <a:t>ปี ซึ่งถือเป็นวัยที่สำเร็จการศึกษาภาคบังคับ โดยมีเกณฑ์การประเมินที่เน้นความฉลาดรู้ (</a:t>
            </a:r>
            <a:r>
              <a:rPr lang="en-US" sz="1600" dirty="0">
                <a:solidFill>
                  <a:srgbClr val="002060"/>
                </a:solidFill>
                <a:latin typeface="TH SarabunPSK" panose="020B0500040200020003" pitchFamily="34" charset="-34"/>
                <a:cs typeface="TH SarabunPSK" panose="020B0500040200020003" pitchFamily="34" charset="-34"/>
              </a:rPr>
              <a:t>Literacy)</a:t>
            </a:r>
            <a:r>
              <a:rPr lang="th-TH" sz="1600" dirty="0">
                <a:solidFill>
                  <a:srgbClr val="002060"/>
                </a:solidFill>
                <a:latin typeface="TH SarabunPSK" panose="020B0500040200020003" pitchFamily="34" charset="-34"/>
                <a:cs typeface="TH SarabunPSK" panose="020B0500040200020003" pitchFamily="34" charset="-34"/>
              </a:rPr>
              <a:t> ทั้งทางด้านการอ่าน ด้านคณิตศาสตร์ และด้านวิทยาศาสตร์ไปพร้อมกัน </a:t>
            </a:r>
            <a:endParaRPr lang="en-US" sz="1600" dirty="0">
              <a:solidFill>
                <a:srgbClr val="002060"/>
              </a:solidFill>
              <a:latin typeface="TH SarabunPSK" panose="020B0500040200020003" pitchFamily="34" charset="-34"/>
              <a:cs typeface="TH SarabunPSK" panose="020B0500040200020003" pitchFamily="34" charset="-34"/>
            </a:endParaRPr>
          </a:p>
        </p:txBody>
      </p:sp>
      <p:pic>
        <p:nvPicPr>
          <p:cNvPr id="1030" name="Picture 6">
            <a:extLst>
              <a:ext uri="{FF2B5EF4-FFF2-40B4-BE49-F238E27FC236}">
                <a16:creationId xmlns:a16="http://schemas.microsoft.com/office/drawing/2014/main" id="{B9FA7BED-E75B-7EBB-7FA0-4D2BC65610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305" y="2989807"/>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93E6609-93C8-3A15-C304-B62DB750B002}"/>
              </a:ext>
            </a:extLst>
          </p:cNvPr>
          <p:cNvSpPr txBox="1"/>
          <p:nvPr/>
        </p:nvSpPr>
        <p:spPr>
          <a:xfrm>
            <a:off x="1462349" y="4234130"/>
            <a:ext cx="4648319" cy="1569660"/>
          </a:xfrm>
          <a:prstGeom prst="rect">
            <a:avLst/>
          </a:prstGeom>
          <a:noFill/>
        </p:spPr>
        <p:txBody>
          <a:bodyPr wrap="square" rtlCol="0">
            <a:spAutoFit/>
          </a:bodyPr>
          <a:lstStyle/>
          <a:p>
            <a:r>
              <a:rPr lang="th-TH" sz="1600" dirty="0">
                <a:solidFill>
                  <a:srgbClr val="002060"/>
                </a:solidFill>
                <a:latin typeface="TH SarabunPSK" panose="020B0500040200020003" pitchFamily="34" charset="-34"/>
                <a:cs typeface="TH SarabunPSK" panose="020B0500040200020003" pitchFamily="34" charset="-34"/>
              </a:rPr>
              <a:t>	จากผลการศึกษาในปี </a:t>
            </a:r>
            <a:r>
              <a:rPr lang="en-US" sz="1600" dirty="0">
                <a:solidFill>
                  <a:srgbClr val="002060"/>
                </a:solidFill>
                <a:latin typeface="TH SarabunPSK" panose="020B0500040200020003" pitchFamily="34" charset="-34"/>
                <a:cs typeface="TH SarabunPSK" panose="020B0500040200020003" pitchFamily="34" charset="-34"/>
              </a:rPr>
              <a:t>2018 </a:t>
            </a:r>
            <a:r>
              <a:rPr lang="th-TH" sz="1600" dirty="0">
                <a:solidFill>
                  <a:srgbClr val="002060"/>
                </a:solidFill>
                <a:latin typeface="TH SarabunPSK" panose="020B0500040200020003" pitchFamily="34" charset="-34"/>
                <a:cs typeface="TH SarabunPSK" panose="020B0500040200020003" pitchFamily="34" charset="-34"/>
              </a:rPr>
              <a:t>มีประเทศที่เข้าร่วมการทดสอบทั้งหมด </a:t>
            </a:r>
            <a:r>
              <a:rPr lang="en-US" sz="1600" dirty="0">
                <a:solidFill>
                  <a:srgbClr val="002060"/>
                </a:solidFill>
                <a:latin typeface="TH SarabunPSK" panose="020B0500040200020003" pitchFamily="34" charset="-34"/>
                <a:cs typeface="TH SarabunPSK" panose="020B0500040200020003" pitchFamily="34" charset="-34"/>
              </a:rPr>
              <a:t>79 </a:t>
            </a:r>
            <a:r>
              <a:rPr lang="th-TH" sz="1600" dirty="0">
                <a:solidFill>
                  <a:srgbClr val="002060"/>
                </a:solidFill>
                <a:latin typeface="TH SarabunPSK" panose="020B0500040200020003" pitchFamily="34" charset="-34"/>
                <a:cs typeface="TH SarabunPSK" panose="020B0500040200020003" pitchFamily="34" charset="-34"/>
              </a:rPr>
              <a:t>ประเทศ ประเทศไทยถูกจัดอยู่ในอันดับที่ </a:t>
            </a:r>
            <a:r>
              <a:rPr lang="en-US" sz="1600" dirty="0">
                <a:solidFill>
                  <a:srgbClr val="002060"/>
                </a:solidFill>
                <a:latin typeface="TH SarabunPSK" panose="020B0500040200020003" pitchFamily="34" charset="-34"/>
                <a:cs typeface="TH SarabunPSK" panose="020B0500040200020003" pitchFamily="34" charset="-34"/>
              </a:rPr>
              <a:t>66 </a:t>
            </a:r>
            <a:r>
              <a:rPr lang="th-TH" sz="1600" dirty="0">
                <a:solidFill>
                  <a:srgbClr val="002060"/>
                </a:solidFill>
                <a:latin typeface="TH SarabunPSK" panose="020B0500040200020003" pitchFamily="34" charset="-34"/>
                <a:cs typeface="TH SarabunPSK" panose="020B0500040200020003" pitchFamily="34" charset="-34"/>
              </a:rPr>
              <a:t>ซึ่งถือเป็นอันดับที่ค่อนข้างต่ำและน่าเป็นกังวล เมื่อแจกแจงออกมาเป็น </a:t>
            </a:r>
            <a:r>
              <a:rPr lang="en-US" sz="1600" dirty="0">
                <a:solidFill>
                  <a:srgbClr val="002060"/>
                </a:solidFill>
                <a:latin typeface="TH SarabunPSK" panose="020B0500040200020003" pitchFamily="34" charset="-34"/>
                <a:cs typeface="TH SarabunPSK" panose="020B0500040200020003" pitchFamily="34" charset="-34"/>
              </a:rPr>
              <a:t>3 </a:t>
            </a:r>
            <a:r>
              <a:rPr lang="th-TH" sz="1600" dirty="0">
                <a:solidFill>
                  <a:srgbClr val="002060"/>
                </a:solidFill>
                <a:latin typeface="TH SarabunPSK" panose="020B0500040200020003" pitchFamily="34" charset="-34"/>
                <a:cs typeface="TH SarabunPSK" panose="020B0500040200020003" pitchFamily="34" charset="-34"/>
              </a:rPr>
              <a:t>ด้าน พบว่านักเรียนไทยมีคะแนนเฉลี่ยด้านการอ่านอยู่ที่ </a:t>
            </a:r>
            <a:r>
              <a:rPr lang="en-US" sz="1600" dirty="0">
                <a:solidFill>
                  <a:srgbClr val="002060"/>
                </a:solidFill>
                <a:latin typeface="TH SarabunPSK" panose="020B0500040200020003" pitchFamily="34" charset="-34"/>
                <a:cs typeface="TH SarabunPSK" panose="020B0500040200020003" pitchFamily="34" charset="-34"/>
              </a:rPr>
              <a:t>393 </a:t>
            </a:r>
            <a:r>
              <a:rPr lang="th-TH" sz="1600" dirty="0">
                <a:solidFill>
                  <a:srgbClr val="002060"/>
                </a:solidFill>
                <a:latin typeface="TH SarabunPSK" panose="020B0500040200020003" pitchFamily="34" charset="-34"/>
                <a:cs typeface="TH SarabunPSK" panose="020B0500040200020003" pitchFamily="34" charset="-34"/>
              </a:rPr>
              <a:t>คะแนน คิดเป็นอันดับที่ </a:t>
            </a:r>
            <a:r>
              <a:rPr lang="en-US" sz="1600" dirty="0">
                <a:solidFill>
                  <a:srgbClr val="002060"/>
                </a:solidFill>
                <a:latin typeface="TH SarabunPSK" panose="020B0500040200020003" pitchFamily="34" charset="-34"/>
                <a:cs typeface="TH SarabunPSK" panose="020B0500040200020003" pitchFamily="34" charset="-34"/>
              </a:rPr>
              <a:t>68 </a:t>
            </a:r>
            <a:r>
              <a:rPr lang="th-TH" sz="1600" dirty="0">
                <a:solidFill>
                  <a:srgbClr val="002060"/>
                </a:solidFill>
                <a:latin typeface="TH SarabunPSK" panose="020B0500040200020003" pitchFamily="34" charset="-34"/>
                <a:cs typeface="TH SarabunPSK" panose="020B0500040200020003" pitchFamily="34" charset="-34"/>
              </a:rPr>
              <a:t>คะแนนเฉลี่ยด้านคณิตศาสตร์อยู่ที่ </a:t>
            </a:r>
            <a:r>
              <a:rPr lang="en-US" sz="1600" dirty="0">
                <a:solidFill>
                  <a:srgbClr val="002060"/>
                </a:solidFill>
                <a:latin typeface="TH SarabunPSK" panose="020B0500040200020003" pitchFamily="34" charset="-34"/>
                <a:cs typeface="TH SarabunPSK" panose="020B0500040200020003" pitchFamily="34" charset="-34"/>
              </a:rPr>
              <a:t>419 </a:t>
            </a:r>
            <a:r>
              <a:rPr lang="th-TH" sz="1600" dirty="0">
                <a:solidFill>
                  <a:srgbClr val="002060"/>
                </a:solidFill>
                <a:latin typeface="TH SarabunPSK" panose="020B0500040200020003" pitchFamily="34" charset="-34"/>
                <a:cs typeface="TH SarabunPSK" panose="020B0500040200020003" pitchFamily="34" charset="-34"/>
              </a:rPr>
              <a:t>คะแนน คิดเป็นอันดับที่ </a:t>
            </a:r>
            <a:r>
              <a:rPr lang="en-US" sz="1600" dirty="0">
                <a:solidFill>
                  <a:srgbClr val="002060"/>
                </a:solidFill>
                <a:latin typeface="TH SarabunPSK" panose="020B0500040200020003" pitchFamily="34" charset="-34"/>
                <a:cs typeface="TH SarabunPSK" panose="020B0500040200020003" pitchFamily="34" charset="-34"/>
              </a:rPr>
              <a:t>59 </a:t>
            </a:r>
            <a:r>
              <a:rPr lang="th-TH" sz="1600" dirty="0">
                <a:solidFill>
                  <a:srgbClr val="002060"/>
                </a:solidFill>
                <a:latin typeface="TH SarabunPSK" panose="020B0500040200020003" pitchFamily="34" charset="-34"/>
                <a:cs typeface="TH SarabunPSK" panose="020B0500040200020003" pitchFamily="34" charset="-34"/>
              </a:rPr>
              <a:t>และคะแนนเฉลี่ยด้านวิทยาศาสตร์อยู่ที่ </a:t>
            </a:r>
            <a:r>
              <a:rPr lang="en-US" sz="1600" dirty="0">
                <a:solidFill>
                  <a:srgbClr val="002060"/>
                </a:solidFill>
                <a:latin typeface="TH SarabunPSK" panose="020B0500040200020003" pitchFamily="34" charset="-34"/>
                <a:cs typeface="TH SarabunPSK" panose="020B0500040200020003" pitchFamily="34" charset="-34"/>
              </a:rPr>
              <a:t>426 </a:t>
            </a:r>
            <a:r>
              <a:rPr lang="th-TH" sz="1600" dirty="0">
                <a:solidFill>
                  <a:srgbClr val="002060"/>
                </a:solidFill>
                <a:latin typeface="TH SarabunPSK" panose="020B0500040200020003" pitchFamily="34" charset="-34"/>
                <a:cs typeface="TH SarabunPSK" panose="020B0500040200020003" pitchFamily="34" charset="-34"/>
              </a:rPr>
              <a:t>คะแนน คิดเป็นอันดับที่ </a:t>
            </a:r>
            <a:r>
              <a:rPr lang="en-US" sz="1600" dirty="0">
                <a:solidFill>
                  <a:srgbClr val="002060"/>
                </a:solidFill>
                <a:latin typeface="TH SarabunPSK" panose="020B0500040200020003" pitchFamily="34" charset="-34"/>
                <a:cs typeface="TH SarabunPSK" panose="020B0500040200020003" pitchFamily="34" charset="-34"/>
              </a:rPr>
              <a:t>55 </a:t>
            </a:r>
            <a:r>
              <a:rPr lang="th-TH" sz="1600" dirty="0">
                <a:solidFill>
                  <a:srgbClr val="002060"/>
                </a:solidFill>
                <a:latin typeface="TH SarabunPSK" panose="020B0500040200020003" pitchFamily="34" charset="-34"/>
                <a:cs typeface="TH SarabunPSK" panose="020B0500040200020003" pitchFamily="34" charset="-34"/>
              </a:rPr>
              <a:t>ซึ่งล้วนแล้วต่ำกว่าคะแนนเฉลี่ยของ </a:t>
            </a:r>
            <a:r>
              <a:rPr lang="en-US" sz="1600" dirty="0">
                <a:solidFill>
                  <a:srgbClr val="002060"/>
                </a:solidFill>
                <a:latin typeface="TH SarabunPSK" panose="020B0500040200020003" pitchFamily="34" charset="-34"/>
                <a:cs typeface="TH SarabunPSK" panose="020B0500040200020003" pitchFamily="34" charset="-34"/>
              </a:rPr>
              <a:t>OECD </a:t>
            </a:r>
            <a:r>
              <a:rPr lang="th-TH" sz="1600" dirty="0">
                <a:solidFill>
                  <a:srgbClr val="002060"/>
                </a:solidFill>
                <a:latin typeface="TH SarabunPSK" panose="020B0500040200020003" pitchFamily="34" charset="-34"/>
                <a:cs typeface="TH SarabunPSK" panose="020B0500040200020003" pitchFamily="34" charset="-34"/>
              </a:rPr>
              <a:t>ทั้งสิ้น</a:t>
            </a:r>
            <a:endParaRPr lang="en-US" sz="1600" dirty="0">
              <a:solidFill>
                <a:srgbClr val="002060"/>
              </a:solidFill>
              <a:latin typeface="TH SarabunPSK" panose="020B0500040200020003" pitchFamily="34" charset="-34"/>
              <a:cs typeface="TH SarabunPSK" panose="020B0500040200020003" pitchFamily="34" charset="-34"/>
            </a:endParaRPr>
          </a:p>
        </p:txBody>
      </p:sp>
      <p:pic>
        <p:nvPicPr>
          <p:cNvPr id="1032" name="Picture 8">
            <a:extLst>
              <a:ext uri="{FF2B5EF4-FFF2-40B4-BE49-F238E27FC236}">
                <a16:creationId xmlns:a16="http://schemas.microsoft.com/office/drawing/2014/main" id="{35E40CD2-CC49-429A-8D3C-508A9B00C36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7974" y="483564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C5A246D-AA3C-6A6B-413F-3392C8F7C14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7974" y="5487525"/>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A48C2BC4-7788-3C6C-4AAF-D88D7DB56FA2}"/>
              </a:ext>
            </a:extLst>
          </p:cNvPr>
          <p:cNvCxnSpPr/>
          <p:nvPr/>
        </p:nvCxnSpPr>
        <p:spPr>
          <a:xfrm>
            <a:off x="464899" y="3967169"/>
            <a:ext cx="5762645" cy="0"/>
          </a:xfrm>
          <a:prstGeom prst="line">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Flowchart: Alternate Process 11">
            <a:extLst>
              <a:ext uri="{FF2B5EF4-FFF2-40B4-BE49-F238E27FC236}">
                <a16:creationId xmlns:a16="http://schemas.microsoft.com/office/drawing/2014/main" id="{371D23CE-9E47-32FE-6541-18AE4A691821}"/>
              </a:ext>
            </a:extLst>
          </p:cNvPr>
          <p:cNvSpPr/>
          <p:nvPr/>
        </p:nvSpPr>
        <p:spPr>
          <a:xfrm>
            <a:off x="6377844" y="1271971"/>
            <a:ext cx="5445656" cy="4918841"/>
          </a:xfrm>
          <a:prstGeom prst="flowChartAlternate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25A7E66-05EF-635C-E9AC-080961C57C42}"/>
              </a:ext>
            </a:extLst>
          </p:cNvPr>
          <p:cNvPicPr>
            <a:picLocks noChangeAspect="1"/>
          </p:cNvPicPr>
          <p:nvPr/>
        </p:nvPicPr>
        <p:blipFill>
          <a:blip r:embed="rId12"/>
          <a:stretch>
            <a:fillRect/>
          </a:stretch>
        </p:blipFill>
        <p:spPr>
          <a:xfrm>
            <a:off x="7343950" y="1841359"/>
            <a:ext cx="3513444" cy="1107078"/>
          </a:xfrm>
          <a:prstGeom prst="rect">
            <a:avLst/>
          </a:prstGeom>
        </p:spPr>
      </p:pic>
      <p:sp>
        <p:nvSpPr>
          <p:cNvPr id="15" name="TextBox 14">
            <a:extLst>
              <a:ext uri="{FF2B5EF4-FFF2-40B4-BE49-F238E27FC236}">
                <a16:creationId xmlns:a16="http://schemas.microsoft.com/office/drawing/2014/main" id="{63CE821C-3F6B-5576-258A-C1A148872E1A}"/>
              </a:ext>
            </a:extLst>
          </p:cNvPr>
          <p:cNvSpPr txBox="1"/>
          <p:nvPr/>
        </p:nvSpPr>
        <p:spPr>
          <a:xfrm>
            <a:off x="6832171" y="1431380"/>
            <a:ext cx="4648319" cy="369332"/>
          </a:xfrm>
          <a:prstGeom prst="rect">
            <a:avLst/>
          </a:prstGeom>
          <a:noFill/>
        </p:spPr>
        <p:txBody>
          <a:bodyPr wrap="square" rtlCol="0">
            <a:spAutoFit/>
          </a:bodyPr>
          <a:lstStyle/>
          <a:p>
            <a:r>
              <a:rPr lang="th-TH" b="1" dirty="0">
                <a:solidFill>
                  <a:srgbClr val="002060"/>
                </a:solidFill>
                <a:latin typeface="TH SarabunPSK" panose="020B0500040200020003" pitchFamily="34" charset="-34"/>
                <a:cs typeface="TH SarabunPSK" panose="020B0500040200020003" pitchFamily="34" charset="-34"/>
              </a:rPr>
              <a:t>ตารางเปรียบเทียบคะแนนเฉลี่ยของ </a:t>
            </a:r>
            <a:r>
              <a:rPr lang="en-US" b="1" dirty="0">
                <a:solidFill>
                  <a:srgbClr val="002060"/>
                </a:solidFill>
                <a:latin typeface="TH SarabunPSK" panose="020B0500040200020003" pitchFamily="34" charset="-34"/>
                <a:cs typeface="TH SarabunPSK" panose="020B0500040200020003" pitchFamily="34" charset="-34"/>
              </a:rPr>
              <a:t>OECD </a:t>
            </a:r>
            <a:r>
              <a:rPr lang="th-TH" b="1" dirty="0">
                <a:solidFill>
                  <a:srgbClr val="002060"/>
                </a:solidFill>
                <a:latin typeface="TH SarabunPSK" panose="020B0500040200020003" pitchFamily="34" charset="-34"/>
                <a:cs typeface="TH SarabunPSK" panose="020B0500040200020003" pitchFamily="34" charset="-34"/>
              </a:rPr>
              <a:t>และคะแนนของประเทศไทย</a:t>
            </a:r>
            <a:endParaRPr lang="en-US" b="1" dirty="0">
              <a:solidFill>
                <a:srgbClr val="002060"/>
              </a:solidFill>
              <a:latin typeface="TH SarabunPSK" panose="020B0500040200020003" pitchFamily="34" charset="-34"/>
              <a:cs typeface="TH SarabunPSK" panose="020B0500040200020003" pitchFamily="34" charset="-34"/>
            </a:endParaRPr>
          </a:p>
        </p:txBody>
      </p:sp>
      <p:pic>
        <p:nvPicPr>
          <p:cNvPr id="2" name="Picture 2">
            <a:extLst>
              <a:ext uri="{FF2B5EF4-FFF2-40B4-BE49-F238E27FC236}">
                <a16:creationId xmlns:a16="http://schemas.microsoft.com/office/drawing/2014/main" id="{E2A2DD28-8A26-D105-DD4F-82E377136E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03571" y="303552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583F55A-0617-B5CF-DA02-83252D998121}"/>
              </a:ext>
            </a:extLst>
          </p:cNvPr>
          <p:cNvSpPr txBox="1"/>
          <p:nvPr/>
        </p:nvSpPr>
        <p:spPr>
          <a:xfrm>
            <a:off x="7154902" y="3090446"/>
            <a:ext cx="4237368" cy="369332"/>
          </a:xfrm>
          <a:prstGeom prst="rect">
            <a:avLst/>
          </a:prstGeom>
          <a:noFill/>
        </p:spPr>
        <p:txBody>
          <a:bodyPr wrap="square" rtlCol="0">
            <a:spAutoFit/>
          </a:bodyPr>
          <a:lstStyle/>
          <a:p>
            <a:r>
              <a:rPr lang="th-TH" b="1" dirty="0">
                <a:solidFill>
                  <a:srgbClr val="002060"/>
                </a:solidFill>
                <a:latin typeface="TH SarabunPSK" panose="020B0500040200020003" pitchFamily="34" charset="-34"/>
                <a:cs typeface="TH SarabunPSK" panose="020B0500040200020003" pitchFamily="34" charset="-34"/>
              </a:rPr>
              <a:t>สาเหตุที่อาจทำให้คะแนนของเด็กไทยต่ำกว่าค่าเฉลี่ยของ </a:t>
            </a:r>
            <a:r>
              <a:rPr lang="en-US" b="1" dirty="0">
                <a:solidFill>
                  <a:srgbClr val="002060"/>
                </a:solidFill>
                <a:latin typeface="TH SarabunPSK" panose="020B0500040200020003" pitchFamily="34" charset="-34"/>
                <a:cs typeface="TH SarabunPSK" panose="020B0500040200020003" pitchFamily="34" charset="-34"/>
              </a:rPr>
              <a:t>OECD </a:t>
            </a:r>
          </a:p>
        </p:txBody>
      </p:sp>
      <p:sp>
        <p:nvSpPr>
          <p:cNvPr id="13" name="TextBox 12">
            <a:extLst>
              <a:ext uri="{FF2B5EF4-FFF2-40B4-BE49-F238E27FC236}">
                <a16:creationId xmlns:a16="http://schemas.microsoft.com/office/drawing/2014/main" id="{DD813351-45DA-43CA-C551-C3FA4BB28AD4}"/>
              </a:ext>
            </a:extLst>
          </p:cNvPr>
          <p:cNvSpPr txBox="1"/>
          <p:nvPr/>
        </p:nvSpPr>
        <p:spPr>
          <a:xfrm>
            <a:off x="7176073" y="3601787"/>
            <a:ext cx="4216197" cy="2554545"/>
          </a:xfrm>
          <a:prstGeom prst="rect">
            <a:avLst/>
          </a:prstGeom>
          <a:noFill/>
        </p:spPr>
        <p:txBody>
          <a:bodyPr wrap="square" rtlCol="0">
            <a:spAutoFit/>
          </a:bodyPr>
          <a:lstStyle/>
          <a:p>
            <a:pPr marL="285750" indent="-285750">
              <a:buFont typeface="Wingdings" panose="05000000000000000000" pitchFamily="2" charset="2"/>
              <a:buChar char="§"/>
            </a:pPr>
            <a:r>
              <a:rPr lang="th-TH" sz="1600" dirty="0">
                <a:solidFill>
                  <a:srgbClr val="002060"/>
                </a:solidFill>
                <a:latin typeface="TH SarabunPSK" panose="020B0500040200020003" pitchFamily="34" charset="-34"/>
                <a:cs typeface="TH SarabunPSK" panose="020B0500040200020003" pitchFamily="34" charset="-34"/>
              </a:rPr>
              <a:t>เด็กนักเรียนมีการขาดเรียนที่สูงมากขึ้น</a:t>
            </a:r>
          </a:p>
          <a:p>
            <a:pPr marL="285750" indent="-285750">
              <a:buFont typeface="Wingdings" panose="05000000000000000000" pitchFamily="2" charset="2"/>
              <a:buChar char="§"/>
            </a:pPr>
            <a:r>
              <a:rPr lang="th-TH" sz="1600" dirty="0">
                <a:solidFill>
                  <a:srgbClr val="002060"/>
                </a:solidFill>
                <a:latin typeface="TH SarabunPSK" panose="020B0500040200020003" pitchFamily="34" charset="-34"/>
                <a:cs typeface="TH SarabunPSK" panose="020B0500040200020003" pitchFamily="34" charset="-34"/>
              </a:rPr>
              <a:t>เด็กนักเรียนไม่รู้สึกถึงความเป็นส่วนหนึ่งระหว่างตนเองกับโรงเรียนหรือครูอาจารย์ (ทำให้นักเรียนไม่ได้สนใจเรียนและตั้งใจเรียน)</a:t>
            </a:r>
          </a:p>
          <a:p>
            <a:pPr marL="285750" indent="-285750">
              <a:buFont typeface="Wingdings" panose="05000000000000000000" pitchFamily="2" charset="2"/>
              <a:buChar char="§"/>
            </a:pPr>
            <a:r>
              <a:rPr lang="th-TH" sz="1600" dirty="0">
                <a:solidFill>
                  <a:srgbClr val="002060"/>
                </a:solidFill>
                <a:latin typeface="TH SarabunPSK" panose="020B0500040200020003" pitchFamily="34" charset="-34"/>
                <a:cs typeface="TH SarabunPSK" panose="020B0500040200020003" pitchFamily="34" charset="-34"/>
              </a:rPr>
              <a:t>การลงทุนในทรัพยากรบุคคลทางการศึกษา การเงิน และการเรียนรู้แบบดิจิทัลในประเทศไทยยังอยู่ในเกณฑ์ที่ต่ำมาก</a:t>
            </a:r>
          </a:p>
          <a:p>
            <a:pPr marL="285750" indent="-285750">
              <a:buFont typeface="Wingdings" panose="05000000000000000000" pitchFamily="2" charset="2"/>
              <a:buChar char="§"/>
            </a:pPr>
            <a:r>
              <a:rPr lang="th-TH" sz="1600" dirty="0">
                <a:solidFill>
                  <a:srgbClr val="002060"/>
                </a:solidFill>
                <a:latin typeface="TH SarabunPSK" panose="020B0500040200020003" pitchFamily="34" charset="-34"/>
                <a:cs typeface="TH SarabunPSK" panose="020B0500040200020003" pitchFamily="34" charset="-34"/>
              </a:rPr>
              <a:t>มีความเหลื่อมล้ำทางการศึกษา ที่โรงเรียนในภาคเอกชนจะได้รับการสนับสนุนเงินทุนมากกว่าโรงเรียนของรัฐบาลและโรงเรียนชนบททั่วไป</a:t>
            </a:r>
          </a:p>
          <a:p>
            <a:pPr marL="285750" indent="-285750">
              <a:buFont typeface="Wingdings" panose="05000000000000000000" pitchFamily="2" charset="2"/>
              <a:buChar char="§"/>
            </a:pPr>
            <a:r>
              <a:rPr lang="th-TH" sz="1600" dirty="0">
                <a:solidFill>
                  <a:srgbClr val="002060"/>
                </a:solidFill>
                <a:latin typeface="TH SarabunPSK" panose="020B0500040200020003" pitchFamily="34" charset="-34"/>
                <a:cs typeface="TH SarabunPSK" panose="020B0500040200020003" pitchFamily="34" charset="-34"/>
              </a:rPr>
              <a:t>การลงทุนเพื่อการศึกษาในแต่ละครัวเรือนยังถือเป็นเงินจำนวนที่ต่ำ (ผู้ปกครองไม่ได้สนับสนุนการเรียนรู้ของเด็กอย่างเต็มที่)</a:t>
            </a:r>
          </a:p>
          <a:p>
            <a:endParaRPr lang="en-US" sz="1600" dirty="0">
              <a:solidFill>
                <a:srgbClr val="002060"/>
              </a:solidFill>
              <a:latin typeface="TH SarabunPSK" panose="020B0500040200020003" pitchFamily="34" charset="-34"/>
              <a:cs typeface="TH SarabunPSK" panose="020B0500040200020003" pitchFamily="34" charset="-34"/>
            </a:endParaRPr>
          </a:p>
        </p:txBody>
      </p:sp>
      <p:pic>
        <p:nvPicPr>
          <p:cNvPr id="18" name="Picture 4">
            <a:extLst>
              <a:ext uri="{FF2B5EF4-FFF2-40B4-BE49-F238E27FC236}">
                <a16:creationId xmlns:a16="http://schemas.microsoft.com/office/drawing/2014/main" id="{03EDBA58-FE49-6E21-8179-34567E441C9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03571" y="375635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F0685C31-9FB3-542E-197A-67480B157A8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98712" y="4477189"/>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a:extLst>
              <a:ext uri="{FF2B5EF4-FFF2-40B4-BE49-F238E27FC236}">
                <a16:creationId xmlns:a16="http://schemas.microsoft.com/office/drawing/2014/main" id="{3372E9E4-A437-2899-FBF9-EABAD4720D4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98712" y="519802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26663"/>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TotalTime>
  <Words>781</Words>
  <Application>Microsoft Office PowerPoint</Application>
  <PresentationFormat>Widescreen</PresentationFormat>
  <Paragraphs>45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charis_silregular</vt:lpstr>
      <vt:lpstr>Noto Sans Display</vt:lpstr>
      <vt:lpstr>nytfranklin-light</vt:lpstr>
      <vt:lpstr>Roboto</vt:lpstr>
      <vt:lpstr>TH SarabunPSK</vt:lpstr>
      <vt:lpstr>Wingdings</vt:lpstr>
      <vt:lpstr>4_TIME Consult Theme Color V2</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Supakrit Wangvorapinyo</cp:lastModifiedBy>
  <cp:revision>6</cp:revision>
  <cp:lastPrinted>2021-01-24T19:22:16Z</cp:lastPrinted>
  <dcterms:created xsi:type="dcterms:W3CDTF">2018-07-05T07:06:36Z</dcterms:created>
  <dcterms:modified xsi:type="dcterms:W3CDTF">2022-10-20T03:07:37Z</dcterms:modified>
</cp:coreProperties>
</file>