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3"/>
  </p:notesMasterIdLst>
  <p:handoutMasterIdLst>
    <p:handoutMasterId r:id="rId4"/>
  </p:handoutMasterIdLst>
  <p:sldIdLst>
    <p:sldId id="12190" r:id="rId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280" userDrawn="1">
          <p15:clr>
            <a:srgbClr val="A4A3A4"/>
          </p15:clr>
        </p15:guide>
        <p15:guide id="3" orient="horz" pos="3480" userDrawn="1">
          <p15:clr>
            <a:srgbClr val="A4A3A4"/>
          </p15:clr>
        </p15:guide>
        <p15:guide id="4" orient="horz" pos="3144" userDrawn="1">
          <p15:clr>
            <a:srgbClr val="A4A3A4"/>
          </p15:clr>
        </p15:guide>
        <p15:guide id="5" orient="horz" pos="232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e consulting" initials="tc" lastIdx="1" clrIdx="0">
    <p:extLst>
      <p:ext uri="{19B8F6BF-5375-455C-9EA6-DF929625EA0E}">
        <p15:presenceInfo xmlns:p15="http://schemas.microsoft.com/office/powerpoint/2012/main" userId="6ad285592fe44cb0" providerId="Windows Live"/>
      </p:ext>
    </p:extLst>
  </p:cmAuthor>
  <p:cmAuthor id="2" name="TIME Consulting 04" initials="TC0" lastIdx="1" clrIdx="1">
    <p:extLst>
      <p:ext uri="{19B8F6BF-5375-455C-9EA6-DF929625EA0E}">
        <p15:presenceInfo xmlns:p15="http://schemas.microsoft.com/office/powerpoint/2012/main" userId="S::timeconsulting@timeconsulting04.onmicrosoft.com::7d59d494-d138-4b42-afee-8ef6308001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318"/>
    <a:srgbClr val="E6E6E6"/>
    <a:srgbClr val="638BF0"/>
    <a:srgbClr val="228DDD"/>
    <a:srgbClr val="08236A"/>
    <a:srgbClr val="00B0F0"/>
    <a:srgbClr val="CBD8FA"/>
    <a:srgbClr val="F2F2F2"/>
    <a:srgbClr val="97C0FF"/>
    <a:srgbClr val="C2F5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66AF2E-4CFC-4172-95FE-D8A5992BF46C}" v="1" dt="2022-05-06T08:35:52.4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78"/>
      </p:cViewPr>
      <p:guideLst>
        <p:guide pos="5280"/>
        <p:guide orient="horz" pos="3480"/>
        <p:guide orient="horz" pos="3144"/>
        <p:guide orient="horz" pos="232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anchida Jakranukul" userId="94a24391-4ea1-4b73-b112-52aac5152eab" providerId="ADAL" clId="{68370F39-334E-4301-A9CB-17ECA81BF8A5}"/>
    <pc:docChg chg="modSld">
      <pc:chgData name="Chananchida Jakranukul" userId="94a24391-4ea1-4b73-b112-52aac5152eab" providerId="ADAL" clId="{68370F39-334E-4301-A9CB-17ECA81BF8A5}" dt="2022-02-03T08:13:50.359" v="0" actId="1076"/>
      <pc:docMkLst>
        <pc:docMk/>
      </pc:docMkLst>
      <pc:sldChg chg="modSp mod">
        <pc:chgData name="Chananchida Jakranukul" userId="94a24391-4ea1-4b73-b112-52aac5152eab" providerId="ADAL" clId="{68370F39-334E-4301-A9CB-17ECA81BF8A5}" dt="2022-02-03T08:13:50.359" v="0" actId="1076"/>
        <pc:sldMkLst>
          <pc:docMk/>
          <pc:sldMk cId="4293305349" sldId="12190"/>
        </pc:sldMkLst>
        <pc:picChg chg="mod">
          <ac:chgData name="Chananchida Jakranukul" userId="94a24391-4ea1-4b73-b112-52aac5152eab" providerId="ADAL" clId="{68370F39-334E-4301-A9CB-17ECA81BF8A5}" dt="2022-02-03T08:13:50.359" v="0" actId="1076"/>
          <ac:picMkLst>
            <pc:docMk/>
            <pc:sldMk cId="4293305349" sldId="12190"/>
            <ac:picMk id="45" creationId="{2731B4D5-2024-4127-9AB6-C041E3BD4FBA}"/>
          </ac:picMkLst>
        </pc:picChg>
      </pc:sldChg>
    </pc:docChg>
  </pc:docChgLst>
  <pc:docChgLst>
    <pc:chgData name="Pimsuda Wisaikla" userId="11e615d2-2af0-472b-8220-2a9fcfb7f52f" providerId="ADAL" clId="{0C66AF2E-4CFC-4172-95FE-D8A5992BF46C}"/>
    <pc:docChg chg="modSld">
      <pc:chgData name="Pimsuda Wisaikla" userId="11e615d2-2af0-472b-8220-2a9fcfb7f52f" providerId="ADAL" clId="{0C66AF2E-4CFC-4172-95FE-D8A5992BF46C}" dt="2022-05-06T08:43:50.651" v="443" actId="20577"/>
      <pc:docMkLst>
        <pc:docMk/>
      </pc:docMkLst>
      <pc:sldChg chg="addSp modSp mod">
        <pc:chgData name="Pimsuda Wisaikla" userId="11e615d2-2af0-472b-8220-2a9fcfb7f52f" providerId="ADAL" clId="{0C66AF2E-4CFC-4172-95FE-D8A5992BF46C}" dt="2022-05-06T08:43:50.651" v="443" actId="20577"/>
        <pc:sldMkLst>
          <pc:docMk/>
          <pc:sldMk cId="4293305349" sldId="12190"/>
        </pc:sldMkLst>
        <pc:spChg chg="add mod">
          <ac:chgData name="Pimsuda Wisaikla" userId="11e615d2-2af0-472b-8220-2a9fcfb7f52f" providerId="ADAL" clId="{0C66AF2E-4CFC-4172-95FE-D8A5992BF46C}" dt="2022-05-06T08:43:50.651" v="443" actId="20577"/>
          <ac:spMkLst>
            <pc:docMk/>
            <pc:sldMk cId="4293305349" sldId="12190"/>
            <ac:spMk id="2" creationId="{6727E9C5-B7C4-98EF-F872-320EB813C9E3}"/>
          </ac:spMkLst>
        </pc:spChg>
      </pc:sldChg>
    </pc:docChg>
  </pc:docChgLst>
  <pc:docChgLst>
    <pc:chgData name="Napatsorn Tengwongwattana" userId="a72b519b-3d51-49d4-ad6b-b63bde438981" providerId="ADAL" clId="{F7AE71B4-6196-434F-BF89-4ACB98AF3728}"/>
    <pc:docChg chg="modMainMaster">
      <pc:chgData name="Napatsorn Tengwongwattana" userId="a72b519b-3d51-49d4-ad6b-b63bde438981" providerId="ADAL" clId="{F7AE71B4-6196-434F-BF89-4ACB98AF3728}" dt="2022-03-22T02:27:28.850" v="1" actId="20577"/>
      <pc:docMkLst>
        <pc:docMk/>
      </pc:docMkLst>
      <pc:sldMasterChg chg="modSldLayout">
        <pc:chgData name="Napatsorn Tengwongwattana" userId="a72b519b-3d51-49d4-ad6b-b63bde438981" providerId="ADAL" clId="{F7AE71B4-6196-434F-BF89-4ACB98AF3728}" dt="2022-03-22T02:27:28.850" v="1" actId="20577"/>
        <pc:sldMasterMkLst>
          <pc:docMk/>
          <pc:sldMasterMk cId="2402759210" sldId="2147483718"/>
        </pc:sldMasterMkLst>
        <pc:sldLayoutChg chg="modSp mod">
          <pc:chgData name="Napatsorn Tengwongwattana" userId="a72b519b-3d51-49d4-ad6b-b63bde438981" providerId="ADAL" clId="{F7AE71B4-6196-434F-BF89-4ACB98AF3728}" dt="2022-03-22T02:27:28.850" v="1" actId="20577"/>
          <pc:sldLayoutMkLst>
            <pc:docMk/>
            <pc:sldMasterMk cId="2402759210" sldId="2147483718"/>
            <pc:sldLayoutMk cId="250343334" sldId="2147483722"/>
          </pc:sldLayoutMkLst>
          <pc:spChg chg="mod">
            <ac:chgData name="Napatsorn Tengwongwattana" userId="a72b519b-3d51-49d4-ad6b-b63bde438981" providerId="ADAL" clId="{F7AE71B4-6196-434F-BF89-4ACB98AF3728}" dt="2022-03-22T02:27:28.850" v="1" actId="20577"/>
            <ac:spMkLst>
              <pc:docMk/>
              <pc:sldMasterMk cId="2402759210" sldId="2147483718"/>
              <pc:sldLayoutMk cId="250343334" sldId="2147483722"/>
              <ac:spMk id="4" creationId="{36554B45-1B74-463A-ABC4-471C359524EF}"/>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08236A"/>
                </a:solidFill>
                <a:latin typeface="+mn-lt"/>
                <a:ea typeface="+mn-ea"/>
                <a:cs typeface="+mn-cs"/>
              </a:defRPr>
            </a:pPr>
            <a:r>
              <a:rPr lang="en-US" sz="1400" b="1" i="0" dirty="0">
                <a:solidFill>
                  <a:srgbClr val="08236A"/>
                </a:solidFill>
              </a:rPr>
              <a:t>International</a:t>
            </a:r>
            <a:r>
              <a:rPr lang="en-US" sz="1400" b="1" i="0" baseline="0" dirty="0">
                <a:solidFill>
                  <a:srgbClr val="08236A"/>
                </a:solidFill>
              </a:rPr>
              <a:t> Student Assessment (PISA) 2018</a:t>
            </a:r>
            <a:endParaRPr lang="en-US" sz="1400" b="1" i="0" dirty="0">
              <a:solidFill>
                <a:srgbClr val="08236A"/>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rgbClr val="08236A"/>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Global Average Score</c:v>
                </c:pt>
              </c:strCache>
            </c:strRef>
          </c:tx>
          <c:spPr>
            <a:solidFill>
              <a:schemeClr val="accent1">
                <a:lumMod val="75000"/>
              </a:schemeClr>
            </a:solidFill>
            <a:ln>
              <a:noFill/>
            </a:ln>
            <a:effectLst/>
          </c:spPr>
          <c:invertIfNegative val="0"/>
          <c:dPt>
            <c:idx val="0"/>
            <c:invertIfNegative val="0"/>
            <c:bubble3D val="0"/>
            <c:spPr>
              <a:solidFill>
                <a:schemeClr val="accent1">
                  <a:lumMod val="75000"/>
                </a:schemeClr>
              </a:solidFill>
              <a:ln>
                <a:noFill/>
              </a:ln>
              <a:effectLst/>
            </c:spPr>
            <c:extLst>
              <c:ext xmlns:c16="http://schemas.microsoft.com/office/drawing/2014/chart" uri="{C3380CC4-5D6E-409C-BE32-E72D297353CC}">
                <c16:uniqueId val="{00000001-BE5F-4E1C-8693-0733EE2BDAA1}"/>
              </c:ext>
            </c:extLst>
          </c:dPt>
          <c:dPt>
            <c:idx val="1"/>
            <c:invertIfNegative val="0"/>
            <c:bubble3D val="0"/>
            <c:spPr>
              <a:solidFill>
                <a:schemeClr val="accent1">
                  <a:lumMod val="75000"/>
                </a:schemeClr>
              </a:solidFill>
              <a:ln>
                <a:noFill/>
              </a:ln>
              <a:effectLst/>
            </c:spPr>
            <c:extLst>
              <c:ext xmlns:c16="http://schemas.microsoft.com/office/drawing/2014/chart" uri="{C3380CC4-5D6E-409C-BE32-E72D297353CC}">
                <c16:uniqueId val="{00000003-BE5F-4E1C-8693-0733EE2BDAA1}"/>
              </c:ext>
            </c:extLst>
          </c:dPt>
          <c:dPt>
            <c:idx val="2"/>
            <c:invertIfNegative val="0"/>
            <c:bubble3D val="0"/>
            <c:spPr>
              <a:solidFill>
                <a:schemeClr val="accent1">
                  <a:lumMod val="75000"/>
                </a:schemeClr>
              </a:solidFill>
              <a:ln>
                <a:noFill/>
              </a:ln>
              <a:effectLst/>
            </c:spPr>
            <c:extLst>
              <c:ext xmlns:c16="http://schemas.microsoft.com/office/drawing/2014/chart" uri="{C3380CC4-5D6E-409C-BE32-E72D297353CC}">
                <c16:uniqueId val="{00000005-BE5F-4E1C-8693-0733EE2BDAA1}"/>
              </c:ext>
            </c:extLst>
          </c:dPt>
          <c:cat>
            <c:strRef>
              <c:f>Sheet1!$A$2:$A$4</c:f>
              <c:strCache>
                <c:ptCount val="3"/>
                <c:pt idx="0">
                  <c:v>Science</c:v>
                </c:pt>
                <c:pt idx="1">
                  <c:v>Math</c:v>
                </c:pt>
                <c:pt idx="2">
                  <c:v>Reading</c:v>
                </c:pt>
              </c:strCache>
            </c:strRef>
          </c:cat>
          <c:val>
            <c:numRef>
              <c:f>Sheet1!$B$2:$B$4</c:f>
              <c:numCache>
                <c:formatCode>General</c:formatCode>
                <c:ptCount val="3"/>
                <c:pt idx="0">
                  <c:v>489</c:v>
                </c:pt>
                <c:pt idx="1">
                  <c:v>489</c:v>
                </c:pt>
                <c:pt idx="2">
                  <c:v>487</c:v>
                </c:pt>
              </c:numCache>
            </c:numRef>
          </c:val>
          <c:extLst>
            <c:ext xmlns:c16="http://schemas.microsoft.com/office/drawing/2014/chart" uri="{C3380CC4-5D6E-409C-BE32-E72D297353CC}">
              <c16:uniqueId val="{00000006-BE5F-4E1C-8693-0733EE2BDAA1}"/>
            </c:ext>
          </c:extLst>
        </c:ser>
        <c:ser>
          <c:idx val="1"/>
          <c:order val="1"/>
          <c:tx>
            <c:strRef>
              <c:f>Sheet1!$C$1</c:f>
              <c:strCache>
                <c:ptCount val="1"/>
                <c:pt idx="0">
                  <c:v>Thailand Score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8236A"/>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Science</c:v>
                </c:pt>
                <c:pt idx="1">
                  <c:v>Math</c:v>
                </c:pt>
                <c:pt idx="2">
                  <c:v>Reading</c:v>
                </c:pt>
              </c:strCache>
            </c:strRef>
          </c:cat>
          <c:val>
            <c:numRef>
              <c:f>Sheet1!$C$2:$C$4</c:f>
              <c:numCache>
                <c:formatCode>General</c:formatCode>
                <c:ptCount val="3"/>
                <c:pt idx="0">
                  <c:v>426</c:v>
                </c:pt>
                <c:pt idx="1">
                  <c:v>419</c:v>
                </c:pt>
                <c:pt idx="2">
                  <c:v>393</c:v>
                </c:pt>
              </c:numCache>
            </c:numRef>
          </c:val>
          <c:extLst>
            <c:ext xmlns:c16="http://schemas.microsoft.com/office/drawing/2014/chart" uri="{C3380CC4-5D6E-409C-BE32-E72D297353CC}">
              <c16:uniqueId val="{00000007-BE5F-4E1C-8693-0733EE2BDAA1}"/>
            </c:ext>
          </c:extLst>
        </c:ser>
        <c:dLbls>
          <c:showLegendKey val="0"/>
          <c:showVal val="0"/>
          <c:showCatName val="0"/>
          <c:showSerName val="0"/>
          <c:showPercent val="0"/>
          <c:showBubbleSize val="0"/>
        </c:dLbls>
        <c:gapWidth val="57"/>
        <c:axId val="1527043279"/>
        <c:axId val="1527043695"/>
      </c:barChart>
      <c:catAx>
        <c:axId val="1527043279"/>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08236A"/>
                </a:solidFill>
                <a:latin typeface="+mn-lt"/>
                <a:ea typeface="+mn-ea"/>
                <a:cs typeface="+mn-cs"/>
              </a:defRPr>
            </a:pPr>
            <a:endParaRPr lang="en-US"/>
          </a:p>
        </c:txPr>
        <c:crossAx val="1527043695"/>
        <c:crosses val="autoZero"/>
        <c:auto val="1"/>
        <c:lblAlgn val="ctr"/>
        <c:lblOffset val="100"/>
        <c:noMultiLvlLbl val="0"/>
      </c:catAx>
      <c:valAx>
        <c:axId val="1527043695"/>
        <c:scaling>
          <c:orientation val="minMax"/>
        </c:scaling>
        <c:delete val="1"/>
        <c:axPos val="b"/>
        <c:numFmt formatCode="General" sourceLinked="1"/>
        <c:majorTickMark val="out"/>
        <c:minorTickMark val="none"/>
        <c:tickLblPos val="nextTo"/>
        <c:crossAx val="1527043279"/>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197" b="0" i="0" u="none" strike="noStrike" kern="1200" baseline="0">
                <a:solidFill>
                  <a:srgbClr val="08236A"/>
                </a:solidFill>
                <a:latin typeface="+mn-lt"/>
                <a:ea typeface="+mn-ea"/>
                <a:cs typeface="+mn-cs"/>
              </a:defRPr>
            </a:pPr>
            <a:endParaRPr lang="en-US"/>
          </a:p>
        </c:txPr>
      </c:legendEntry>
      <c:legendEntry>
        <c:idx val="1"/>
        <c:txPr>
          <a:bodyPr rot="0" spcFirstLastPara="1" vertOverflow="ellipsis" vert="horz" wrap="square" anchor="ctr" anchorCtr="1"/>
          <a:lstStyle/>
          <a:p>
            <a:pPr>
              <a:defRPr sz="1197" b="0" i="0" u="none" strike="noStrike" kern="1200" baseline="0">
                <a:solidFill>
                  <a:srgbClr val="08236A"/>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47576C-FEEE-4A68-AE9F-01D492AE8A47}"/>
              </a:ext>
            </a:extLst>
          </p:cNvPr>
          <p:cNvSpPr>
            <a:spLocks noGrp="1"/>
          </p:cNvSpPr>
          <p:nvPr>
            <p:ph type="hdr" sz="quarter"/>
          </p:nvPr>
        </p:nvSpPr>
        <p:spPr>
          <a:xfrm>
            <a:off x="1" y="0"/>
            <a:ext cx="3170552" cy="4819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74AD040-15B6-420E-86FF-E8A2B7191218}"/>
              </a:ext>
            </a:extLst>
          </p:cNvPr>
          <p:cNvSpPr>
            <a:spLocks noGrp="1"/>
          </p:cNvSpPr>
          <p:nvPr>
            <p:ph type="dt" sz="quarter" idx="1"/>
          </p:nvPr>
        </p:nvSpPr>
        <p:spPr>
          <a:xfrm>
            <a:off x="4142924" y="0"/>
            <a:ext cx="3170551" cy="481991"/>
          </a:xfrm>
          <a:prstGeom prst="rect">
            <a:avLst/>
          </a:prstGeom>
        </p:spPr>
        <p:txBody>
          <a:bodyPr vert="horz" lIns="91440" tIns="45720" rIns="91440" bIns="45720" rtlCol="0"/>
          <a:lstStyle>
            <a:lvl1pPr algn="r">
              <a:defRPr sz="1200"/>
            </a:lvl1pPr>
          </a:lstStyle>
          <a:p>
            <a:fld id="{B72F2235-D482-4465-985E-2F4B6E8A839C}" type="datetimeFigureOut">
              <a:rPr lang="en-US" smtClean="0"/>
              <a:t>11/16/2022</a:t>
            </a:fld>
            <a:endParaRPr lang="en-US"/>
          </a:p>
        </p:txBody>
      </p:sp>
      <p:sp>
        <p:nvSpPr>
          <p:cNvPr id="4" name="Footer Placeholder 3">
            <a:extLst>
              <a:ext uri="{FF2B5EF4-FFF2-40B4-BE49-F238E27FC236}">
                <a16:creationId xmlns:a16="http://schemas.microsoft.com/office/drawing/2014/main" id="{C504C416-B655-4BF2-A3FB-76541D387133}"/>
              </a:ext>
            </a:extLst>
          </p:cNvPr>
          <p:cNvSpPr>
            <a:spLocks noGrp="1"/>
          </p:cNvSpPr>
          <p:nvPr>
            <p:ph type="ftr" sz="quarter" idx="2"/>
          </p:nvPr>
        </p:nvSpPr>
        <p:spPr>
          <a:xfrm>
            <a:off x="1" y="9119209"/>
            <a:ext cx="3170552" cy="48199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BDE986-DBB2-4756-83BA-D0E43DC48028}"/>
              </a:ext>
            </a:extLst>
          </p:cNvPr>
          <p:cNvSpPr>
            <a:spLocks noGrp="1"/>
          </p:cNvSpPr>
          <p:nvPr>
            <p:ph type="sldNum" sz="quarter" idx="3"/>
          </p:nvPr>
        </p:nvSpPr>
        <p:spPr>
          <a:xfrm>
            <a:off x="4142924" y="9119209"/>
            <a:ext cx="3170551" cy="481991"/>
          </a:xfrm>
          <a:prstGeom prst="rect">
            <a:avLst/>
          </a:prstGeom>
        </p:spPr>
        <p:txBody>
          <a:bodyPr vert="horz" lIns="91440" tIns="45720" rIns="91440" bIns="45720" rtlCol="0" anchor="b"/>
          <a:lstStyle>
            <a:lvl1pPr algn="r">
              <a:defRPr sz="1200"/>
            </a:lvl1pPr>
          </a:lstStyle>
          <a:p>
            <a:fld id="{F7D4459E-68C4-4E42-9CCA-ABAC355E3F2D}" type="slidenum">
              <a:rPr lang="en-US" smtClean="0"/>
              <a:t>‹#›</a:t>
            </a:fld>
            <a:endParaRPr lang="en-US"/>
          </a:p>
        </p:txBody>
      </p:sp>
    </p:spTree>
    <p:extLst>
      <p:ext uri="{BB962C8B-B14F-4D97-AF65-F5344CB8AC3E}">
        <p14:creationId xmlns:p14="http://schemas.microsoft.com/office/powerpoint/2010/main" val="1232685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1440" tIns="45720" rIns="91440" bIns="45720" rtlCol="0"/>
          <a:lstStyle>
            <a:lvl1pPr algn="r">
              <a:defRPr sz="1200"/>
            </a:lvl1pPr>
          </a:lstStyle>
          <a:p>
            <a:fld id="{145B36A5-8E12-4187-8FE3-CFFB573DDF2F}" type="datetimeFigureOut">
              <a:rPr lang="en-US" smtClean="0"/>
              <a:t>11/16/2022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5"/>
            <a:ext cx="3169920" cy="4817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1440" tIns="45720" rIns="91440" bIns="45720" rtlCol="0" anchor="b"/>
          <a:lstStyle>
            <a:lvl1pPr algn="r">
              <a:defRPr sz="1200"/>
            </a:lvl1pPr>
          </a:lstStyle>
          <a:p>
            <a:fld id="{54A320C3-4339-4174-BC8C-2351EBCAC6BF}" type="slidenum">
              <a:rPr lang="en-US" smtClean="0"/>
              <a:t>‹#›</a:t>
            </a:fld>
            <a:endParaRPr lang="en-US"/>
          </a:p>
        </p:txBody>
      </p:sp>
    </p:spTree>
    <p:extLst>
      <p:ext uri="{BB962C8B-B14F-4D97-AF65-F5344CB8AC3E}">
        <p14:creationId xmlns:p14="http://schemas.microsoft.com/office/powerpoint/2010/main" val="263786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oecdbetterlifeindex.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https://www.worldbank.org/en/news/press-release/2020/12/09/world-bank-more-inclusive-and-better-investments-in-education-to-improve-learning-outcomes-in-Thailand</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https://www.worldbank.org/en/news/press-release/2020/12/09/world-bank-more-inclusive-and-better-investments-in-education-to-improve-learning-outcomes-in-Thailand</a:t>
            </a:r>
            <a:br>
              <a:rPr kumimoji="0" lang="en-US" sz="1200" i="0" u="none" strike="noStrike" kern="0" cap="none" spc="0" normalizeH="0" baseline="0" noProof="0" dirty="0">
                <a:ln>
                  <a:noFill/>
                </a:ln>
                <a:solidFill>
                  <a:srgbClr val="002060"/>
                </a:solidFill>
                <a:effectLst/>
                <a:uLnTx/>
                <a:uFillTx/>
                <a:ea typeface="+mn-ea"/>
                <a:cs typeface="+mn-cs"/>
              </a:rPr>
            </a:b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There are several drivers of Thailand 2018 </a:t>
            </a:r>
            <a:r>
              <a:rPr kumimoji="0" lang="en-US" sz="1200" i="0" u="none" strike="noStrike" kern="0" cap="none" spc="0" normalizeH="0" baseline="0" noProof="0" dirty="0" err="1">
                <a:ln>
                  <a:noFill/>
                </a:ln>
                <a:solidFill>
                  <a:srgbClr val="002060"/>
                </a:solidFill>
                <a:effectLst/>
                <a:uLnTx/>
                <a:uFillTx/>
                <a:ea typeface="+mn-ea"/>
                <a:cs typeface="+mn-cs"/>
              </a:rPr>
              <a:t>pisa</a:t>
            </a:r>
            <a:r>
              <a:rPr kumimoji="0" lang="en-US" sz="1200" i="0" u="none" strike="noStrike" kern="0" cap="none" spc="0" normalizeH="0" baseline="0" noProof="0" dirty="0">
                <a:ln>
                  <a:noFill/>
                </a:ln>
                <a:solidFill>
                  <a:srgbClr val="002060"/>
                </a:solidFill>
                <a:effectLst/>
                <a:uLnTx/>
                <a:uFillTx/>
                <a:ea typeface="+mn-ea"/>
                <a:cs typeface="+mn-cs"/>
              </a:rPr>
              <a:t> results</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1.</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2.</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3.</a:t>
            </a: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171450" indent="-171450">
              <a:buFont typeface="Wingdings" panose="05000000000000000000" pitchFamily="2" charset="2"/>
              <a:buChar char="§"/>
              <a:defRPr/>
            </a:pPr>
            <a:r>
              <a:rPr kumimoji="0" lang="en-US" sz="1200" i="0" u="none" strike="noStrike" kern="0" cap="none" spc="0" normalizeH="0" baseline="0" noProof="0" dirty="0">
                <a:ln>
                  <a:noFill/>
                </a:ln>
                <a:solidFill>
                  <a:srgbClr val="002060"/>
                </a:solidFill>
                <a:effectLst/>
                <a:uLnTx/>
                <a:uFillTx/>
                <a:ea typeface="+mn-ea"/>
                <a:cs typeface="+mn-cs"/>
              </a:rPr>
              <a:t>Thai government </a:t>
            </a:r>
            <a:r>
              <a:rPr kumimoji="0" lang="en-US" sz="1200" b="1" i="0" u="none" strike="noStrike" kern="0" cap="none" spc="0" normalizeH="0" baseline="0" noProof="0" dirty="0">
                <a:ln>
                  <a:noFill/>
                </a:ln>
                <a:solidFill>
                  <a:srgbClr val="002060"/>
                </a:solidFill>
                <a:effectLst/>
                <a:uLnTx/>
                <a:uFillTx/>
                <a:ea typeface="+mn-ea"/>
                <a:cs typeface="+mn-cs"/>
              </a:rPr>
              <a:t>gives less</a:t>
            </a:r>
            <a:r>
              <a:rPr kumimoji="0" lang="th-TH" sz="1200" b="1" i="0" u="none" strike="noStrike" kern="0" cap="none" spc="0" normalizeH="0" baseline="0" noProof="0" dirty="0">
                <a:ln>
                  <a:noFill/>
                </a:ln>
                <a:solidFill>
                  <a:srgbClr val="002060"/>
                </a:solidFill>
                <a:effectLst/>
                <a:uLnTx/>
                <a:uFillTx/>
                <a:ea typeface="+mn-ea"/>
                <a:cs typeface="+mn-cs"/>
              </a:rPr>
              <a:t> </a:t>
            </a:r>
            <a:r>
              <a:rPr kumimoji="0" lang="en-US" sz="1200" b="1" i="0" u="none" strike="noStrike" kern="0" cap="none" spc="0" normalizeH="0" baseline="0" noProof="0" dirty="0">
                <a:ln>
                  <a:noFill/>
                </a:ln>
                <a:solidFill>
                  <a:srgbClr val="002060"/>
                </a:solidFill>
                <a:effectLst/>
                <a:uLnTx/>
                <a:uFillTx/>
                <a:ea typeface="+mn-ea"/>
                <a:cs typeface="+mn-cs"/>
              </a:rPr>
              <a:t>funding and technology supports to rural schools</a:t>
            </a:r>
          </a:p>
          <a:p>
            <a:pPr marL="171450" indent="-171450">
              <a:buFont typeface="Wingdings" panose="05000000000000000000" pitchFamily="2" charset="2"/>
              <a:buChar char="§"/>
              <a:defRPr/>
            </a:pPr>
            <a:r>
              <a:rPr lang="en-US" sz="1200" dirty="0">
                <a:solidFill>
                  <a:srgbClr val="002060"/>
                </a:solidFill>
              </a:rPr>
              <a:t>The I</a:t>
            </a:r>
            <a:r>
              <a:rPr lang="en-US" sz="1200" i="0" u="none" strike="noStrike" dirty="0">
                <a:solidFill>
                  <a:srgbClr val="002060"/>
                </a:solidFill>
                <a:effectLst/>
              </a:rPr>
              <a:t>nternational</a:t>
            </a:r>
            <a:r>
              <a:rPr lang="en-US" sz="1200" i="0" dirty="0">
                <a:solidFill>
                  <a:srgbClr val="002060"/>
                </a:solidFill>
                <a:effectLst/>
              </a:rPr>
              <a:t> PISA scores </a:t>
            </a:r>
            <a:r>
              <a:rPr lang="en-US" sz="1200" i="0" u="none" strike="noStrike" dirty="0">
                <a:solidFill>
                  <a:srgbClr val="002060"/>
                </a:solidFill>
                <a:effectLst/>
              </a:rPr>
              <a:t>revealed</a:t>
            </a:r>
            <a:r>
              <a:rPr lang="en-US" sz="1200" i="0" dirty="0">
                <a:solidFill>
                  <a:srgbClr val="002060"/>
                </a:solidFill>
                <a:effectLst/>
              </a:rPr>
              <a:t> that there </a:t>
            </a:r>
            <a:r>
              <a:rPr lang="en-US" sz="1200" b="1" i="0" dirty="0">
                <a:solidFill>
                  <a:srgbClr val="002060"/>
                </a:solidFill>
                <a:effectLst/>
              </a:rPr>
              <a:t>were greater </a:t>
            </a:r>
            <a:r>
              <a:rPr lang="en-US" sz="1200" b="1" i="0" u="none" strike="noStrike" dirty="0">
                <a:solidFill>
                  <a:srgbClr val="002060"/>
                </a:solidFill>
                <a:effectLst/>
              </a:rPr>
              <a:t>improvements</a:t>
            </a:r>
            <a:r>
              <a:rPr lang="en-US" sz="1200" b="1" i="0" dirty="0">
                <a:solidFill>
                  <a:srgbClr val="002060"/>
                </a:solidFill>
                <a:effectLst/>
              </a:rPr>
              <a:t> </a:t>
            </a:r>
            <a:r>
              <a:rPr lang="en-US" sz="1200" i="0" dirty="0">
                <a:solidFill>
                  <a:srgbClr val="002060"/>
                </a:solidFill>
                <a:effectLst/>
              </a:rPr>
              <a:t>in scores among students </a:t>
            </a:r>
            <a:r>
              <a:rPr lang="en-US" sz="1200" b="1" i="0" dirty="0">
                <a:solidFill>
                  <a:srgbClr val="002060"/>
                </a:solidFill>
                <a:effectLst/>
              </a:rPr>
              <a:t>from schools in big cities </a:t>
            </a:r>
            <a:r>
              <a:rPr lang="en-US" sz="1200" i="0" dirty="0">
                <a:solidFill>
                  <a:srgbClr val="002060"/>
                </a:solidFill>
                <a:effectLst/>
              </a:rPr>
              <a:t>than those from small schools in small cities.</a:t>
            </a:r>
            <a:endParaRPr lang="th-TH" sz="1200" dirty="0">
              <a:solidFill>
                <a:srgbClr val="002060"/>
              </a:solidFill>
            </a:endParaRPr>
          </a:p>
          <a:p>
            <a:pPr marL="171450" indent="-171450">
              <a:buFont typeface="Wingdings" panose="05000000000000000000" pitchFamily="2" charset="2"/>
              <a:buChar char="§"/>
              <a:defRPr/>
            </a:pPr>
            <a:r>
              <a:rPr kumimoji="0" lang="en-US" sz="1200" i="0" u="none" strike="noStrike" kern="0" cap="none" spc="0" normalizeH="0" baseline="0" noProof="0" dirty="0">
                <a:ln>
                  <a:noFill/>
                </a:ln>
                <a:solidFill>
                  <a:srgbClr val="002060"/>
                </a:solidFill>
                <a:effectLst/>
                <a:uLnTx/>
                <a:uFillTx/>
                <a:ea typeface="+mn-ea"/>
                <a:cs typeface="+mn-cs"/>
              </a:rPr>
              <a:t>Individual teachers in rural school </a:t>
            </a:r>
            <a:r>
              <a:rPr kumimoji="0" lang="en-US" sz="1200" b="1" i="0" u="none" strike="noStrike" kern="0" cap="none" spc="0" normalizeH="0" baseline="0" noProof="0" dirty="0">
                <a:ln>
                  <a:noFill/>
                </a:ln>
                <a:solidFill>
                  <a:srgbClr val="002060"/>
                </a:solidFill>
                <a:effectLst/>
                <a:uLnTx/>
                <a:uFillTx/>
                <a:ea typeface="+mn-ea"/>
                <a:cs typeface="+mn-cs"/>
              </a:rPr>
              <a:t>often teach multiple grades and subjects</a:t>
            </a:r>
          </a:p>
          <a:p>
            <a:pPr marL="171450" indent="-171450">
              <a:buFont typeface="Wingdings" panose="05000000000000000000" pitchFamily="2" charset="2"/>
              <a:buChar char="§"/>
              <a:defRPr/>
            </a:pPr>
            <a:r>
              <a:rPr lang="en-US" sz="1200" kern="0" dirty="0">
                <a:solidFill>
                  <a:srgbClr val="002060"/>
                </a:solidFill>
              </a:rPr>
              <a:t>The Thai’s education system has been </a:t>
            </a:r>
            <a:r>
              <a:rPr lang="en-US" sz="1200" b="1" kern="0" dirty="0">
                <a:solidFill>
                  <a:srgbClr val="002060"/>
                </a:solidFill>
              </a:rPr>
              <a:t>using the same curriculum </a:t>
            </a:r>
            <a:r>
              <a:rPr lang="en-US" sz="1200" kern="0" dirty="0">
                <a:solidFill>
                  <a:srgbClr val="002060"/>
                </a:solidFill>
              </a:rPr>
              <a:t>since 2008</a:t>
            </a:r>
            <a:endParaRPr kumimoji="0" lang="en-US" sz="1200" i="0" u="none" strike="noStrike" kern="0" cap="none" spc="0" normalizeH="0" baseline="0" noProof="0" dirty="0">
              <a:ln>
                <a:noFill/>
              </a:ln>
              <a:solidFill>
                <a:srgbClr val="002060"/>
              </a:solidFill>
              <a:effectLst/>
              <a:uLnTx/>
              <a:uFillTx/>
              <a:ea typeface="+mn-ea"/>
              <a:cs typeface="+mn-cs"/>
            </a:endParaRPr>
          </a:p>
          <a:p>
            <a:endParaRPr lang="en-US" b="0" i="0" dirty="0">
              <a:solidFill>
                <a:srgbClr val="111111"/>
              </a:solidFill>
              <a:effectLst/>
              <a:latin typeface="Roboto"/>
            </a:endParaRPr>
          </a:p>
          <a:p>
            <a:r>
              <a:rPr lang="en-US" b="0" i="0" dirty="0">
                <a:solidFill>
                  <a:srgbClr val="111111"/>
                </a:solidFill>
                <a:effectLst/>
                <a:latin typeface="Roboto"/>
              </a:rPr>
              <a:t>OECD (</a:t>
            </a:r>
            <a:r>
              <a:rPr lang="en-US" b="0" i="0" dirty="0" err="1">
                <a:solidFill>
                  <a:srgbClr val="111111"/>
                </a:solidFill>
                <a:effectLst/>
                <a:latin typeface="Roboto"/>
              </a:rPr>
              <a:t>pisa</a:t>
            </a:r>
            <a:r>
              <a:rPr lang="en-US" b="0" i="0" dirty="0">
                <a:solidFill>
                  <a:srgbClr val="111111"/>
                </a:solidFill>
                <a:effectLst/>
                <a:latin typeface="Roboto"/>
              </a:rPr>
              <a:t> 2018) https://gpseducation.oecd.org/CountryProfile?primaryCountry=THA&amp;treshold=10&amp;topic=PI</a:t>
            </a:r>
          </a:p>
          <a:p>
            <a:endParaRPr lang="en-US" b="0" i="0" dirty="0">
              <a:solidFill>
                <a:srgbClr val="111111"/>
              </a:solidFill>
              <a:effectLst/>
              <a:latin typeface="Roboto"/>
            </a:endParaRPr>
          </a:p>
          <a:p>
            <a:r>
              <a:rPr lang="en-US" b="0" i="0" dirty="0">
                <a:solidFill>
                  <a:srgbClr val="111111"/>
                </a:solidFill>
                <a:effectLst/>
                <a:latin typeface="Roboto"/>
              </a:rPr>
              <a:t>Tertiary education refers to </a:t>
            </a:r>
            <a:r>
              <a:rPr lang="en-US" b="1" i="0" dirty="0">
                <a:solidFill>
                  <a:srgbClr val="111111"/>
                </a:solidFill>
                <a:effectLst/>
                <a:latin typeface="Roboto"/>
              </a:rPr>
              <a:t>any type of education pursued beyond the high school level</a:t>
            </a:r>
            <a:r>
              <a:rPr lang="en-US" b="0" i="0" dirty="0">
                <a:solidFill>
                  <a:srgbClr val="111111"/>
                </a:solidFill>
                <a:effectLst/>
                <a:latin typeface="Roboto"/>
              </a:rPr>
              <a:t>. </a:t>
            </a:r>
            <a:endParaRPr lang="en-US" dirty="0"/>
          </a:p>
          <a:p>
            <a:r>
              <a:rPr lang="en-US" dirty="0"/>
              <a:t>https://www.usnews.com/news/best-countries/best-education</a:t>
            </a:r>
          </a:p>
          <a:p>
            <a:r>
              <a:rPr lang="en-US" dirty="0"/>
              <a:t>https://ceoworld.biz/2020/05/10/ranked-worlds-best-countries-for-education-system-2020/</a:t>
            </a:r>
            <a:endParaRPr lang="th-TH" dirty="0"/>
          </a:p>
          <a:p>
            <a:r>
              <a:rPr lang="en-US" dirty="0"/>
              <a:t>https://theaseanpost.com/article/inequality-education</a:t>
            </a:r>
          </a:p>
          <a:p>
            <a:endParaRPr lang="en-US" dirty="0"/>
          </a:p>
          <a:p>
            <a:r>
              <a:rPr lang="en-US" b="0" i="0" dirty="0">
                <a:solidFill>
                  <a:srgbClr val="0B1E2D"/>
                </a:solidFill>
                <a:effectLst/>
                <a:latin typeface="Noto Sans Display"/>
              </a:rPr>
              <a:t>The </a:t>
            </a:r>
            <a:r>
              <a:rPr lang="en-US" b="0" i="0" dirty="0" err="1">
                <a:solidFill>
                  <a:srgbClr val="0B1E2D"/>
                </a:solidFill>
                <a:effectLst/>
                <a:latin typeface="Noto Sans Display"/>
              </a:rPr>
              <a:t>Organisation</a:t>
            </a:r>
            <a:r>
              <a:rPr lang="en-US" b="0" i="0" dirty="0">
                <a:solidFill>
                  <a:srgbClr val="0B1E2D"/>
                </a:solidFill>
                <a:effectLst/>
                <a:latin typeface="Noto Sans Display"/>
              </a:rPr>
              <a:t> for Economic Co-operation and Development (OECD) is an international </a:t>
            </a:r>
            <a:r>
              <a:rPr lang="en-US" b="0" i="0" dirty="0" err="1">
                <a:solidFill>
                  <a:srgbClr val="0B1E2D"/>
                </a:solidFill>
                <a:effectLst/>
                <a:latin typeface="Noto Sans Display"/>
              </a:rPr>
              <a:t>organisation</a:t>
            </a:r>
            <a:r>
              <a:rPr lang="en-US" b="0" i="0" dirty="0">
                <a:solidFill>
                  <a:srgbClr val="0B1E2D"/>
                </a:solidFill>
                <a:effectLst/>
                <a:latin typeface="Noto Sans Display"/>
              </a:rPr>
              <a:t> that works to build better policies for </a:t>
            </a:r>
            <a:r>
              <a:rPr lang="en-US" b="1" i="0" u="none" strike="noStrike" dirty="0">
                <a:effectLst/>
                <a:latin typeface="Noto Sans Display"/>
                <a:hlinkClick r:id="rId3"/>
              </a:rPr>
              <a:t>better lives</a:t>
            </a:r>
            <a:r>
              <a:rPr lang="en-US" b="0" i="0" dirty="0">
                <a:solidFill>
                  <a:srgbClr val="0B1E2D"/>
                </a:solidFill>
                <a:effectLst/>
                <a:latin typeface="Noto Sans Display"/>
              </a:rPr>
              <a:t>.</a:t>
            </a:r>
            <a:endParaRPr lang="en-US" dirty="0"/>
          </a:p>
          <a:p>
            <a:r>
              <a:rPr lang="en-US" b="0" i="0" dirty="0">
                <a:solidFill>
                  <a:srgbClr val="101010"/>
                </a:solidFill>
                <a:effectLst/>
                <a:latin typeface="charis_silregular"/>
              </a:rPr>
              <a:t>The 2012 </a:t>
            </a:r>
            <a:r>
              <a:rPr lang="en-US" b="1" i="0" u="none" strike="noStrike" dirty="0">
                <a:solidFill>
                  <a:srgbClr val="101010"/>
                </a:solidFill>
                <a:effectLst/>
                <a:latin typeface="charis_silregular"/>
              </a:rPr>
              <a:t>international</a:t>
            </a:r>
            <a:r>
              <a:rPr lang="en-US" b="0" i="0" dirty="0">
                <a:solidFill>
                  <a:srgbClr val="101010"/>
                </a:solidFill>
                <a:effectLst/>
                <a:latin typeface="charis_silregular"/>
              </a:rPr>
              <a:t> PISA scores </a:t>
            </a:r>
            <a:r>
              <a:rPr lang="en-US" b="1" i="0" u="none" strike="noStrike" dirty="0">
                <a:solidFill>
                  <a:srgbClr val="101010"/>
                </a:solidFill>
                <a:effectLst/>
                <a:latin typeface="charis_silregular"/>
              </a:rPr>
              <a:t>revealed</a:t>
            </a:r>
            <a:r>
              <a:rPr lang="en-US" b="0" i="0" dirty="0">
                <a:solidFill>
                  <a:srgbClr val="101010"/>
                </a:solidFill>
                <a:effectLst/>
                <a:latin typeface="charis_silregular"/>
              </a:rPr>
              <a:t> that there were greater </a:t>
            </a:r>
            <a:r>
              <a:rPr lang="en-US" b="1" i="0" u="none" strike="noStrike" dirty="0">
                <a:solidFill>
                  <a:srgbClr val="101010"/>
                </a:solidFill>
                <a:effectLst/>
                <a:latin typeface="charis_silregular"/>
              </a:rPr>
              <a:t>improvements</a:t>
            </a:r>
            <a:r>
              <a:rPr lang="en-US" b="0" i="0" dirty="0">
                <a:solidFill>
                  <a:srgbClr val="101010"/>
                </a:solidFill>
                <a:effectLst/>
                <a:latin typeface="charis_silregular"/>
              </a:rPr>
              <a:t> in scores among students from schools in big cities than those from small schools in small cities.</a:t>
            </a:r>
            <a:endParaRPr lang="th-TH" dirty="0"/>
          </a:p>
          <a:p>
            <a:endParaRPr lang="th-TH" dirty="0"/>
          </a:p>
          <a:p>
            <a:pPr algn="l"/>
            <a:r>
              <a:rPr lang="en-US" b="0" i="0" dirty="0">
                <a:solidFill>
                  <a:srgbClr val="000000"/>
                </a:solidFill>
                <a:effectLst/>
                <a:latin typeface="nytfranklin-light"/>
              </a:rPr>
              <a:t>Going by the </a:t>
            </a:r>
            <a:r>
              <a:rPr lang="en-US" b="0" i="0" dirty="0" err="1">
                <a:solidFill>
                  <a:srgbClr val="000000"/>
                </a:solidFill>
                <a:effectLst/>
                <a:latin typeface="nytfranklin-light"/>
              </a:rPr>
              <a:t>Programme</a:t>
            </a:r>
            <a:r>
              <a:rPr lang="en-US" b="0" i="0" dirty="0">
                <a:solidFill>
                  <a:srgbClr val="000000"/>
                </a:solidFill>
                <a:effectLst/>
                <a:latin typeface="nytfranklin-light"/>
              </a:rPr>
              <a:t> for International Student Assessment (PISA) scores for the last three surveys (2009, 2012 and 2015), Thailand’s education system has been struggling. In 2009, its overall ranking was 50th out of 65 countries, in 2012, Thailand was ranked 50th again out of 65 countries, and in 2015, it ranked 54th out of 70 countries.</a:t>
            </a:r>
          </a:p>
          <a:p>
            <a:pPr algn="l"/>
            <a:r>
              <a:rPr lang="en-US" b="0" i="0" dirty="0">
                <a:solidFill>
                  <a:srgbClr val="000000"/>
                </a:solidFill>
                <a:effectLst/>
                <a:latin typeface="nytfranklin-light"/>
              </a:rPr>
              <a:t>The World Economic Forum’s (WEF) Global Competitiveness Index 2017-2018, did not have anything different to say about the country’s education system either. For Higher Education and Training, Thailand was placed 57th out of 137 countries. Brunei was 67th, Cambodia was 124th, Indonesia was 64th, Lao PDR was 105th, Malaysia was 45th, Myanmar was 108th, Philippines was 55th, Singapore was first and Vietnam was 84th.</a:t>
            </a:r>
          </a:p>
          <a:p>
            <a:pPr algn="l"/>
            <a:endParaRPr lang="en-US" b="0" i="0" dirty="0">
              <a:solidFill>
                <a:srgbClr val="000000"/>
              </a:solidFill>
              <a:effectLst/>
              <a:latin typeface="nytfranklin-light"/>
            </a:endParaRPr>
          </a:p>
          <a:p>
            <a:pPr algn="l"/>
            <a:endParaRPr lang="en-US" b="0" i="0" dirty="0">
              <a:solidFill>
                <a:srgbClr val="000000"/>
              </a:solidFill>
              <a:effectLst/>
              <a:latin typeface="nytfranklin-light"/>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4A320C3-4339-4174-BC8C-2351EBCAC6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45927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688C1C-9E0C-491A-BAC5-B94D0FB7A90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2021 TIME Consulting Co., Ltd., Strictly Confidential </a:t>
            </a:r>
            <a:endParaRPr lang="en-US" sz="900">
              <a:solidFill>
                <a:schemeClr val="bg1">
                  <a:lumMod val="65000"/>
                </a:schemeClr>
              </a:solidFill>
              <a:latin typeface="+mn-lt"/>
            </a:endParaRPr>
          </a:p>
        </p:txBody>
      </p:sp>
      <p:pic>
        <p:nvPicPr>
          <p:cNvPr id="4" name="Graphic 3">
            <a:extLst>
              <a:ext uri="{FF2B5EF4-FFF2-40B4-BE49-F238E27FC236}">
                <a16:creationId xmlns:a16="http://schemas.microsoft.com/office/drawing/2014/main" id="{1687597E-C079-4AF7-84E2-ADE384EC16D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5" name="Picture 4">
            <a:extLst>
              <a:ext uri="{FF2B5EF4-FFF2-40B4-BE49-F238E27FC236}">
                <a16:creationId xmlns:a16="http://schemas.microsoft.com/office/drawing/2014/main" id="{E50C8ED4-6E89-42EC-8F8E-062A182D7D02}"/>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6136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TextBox 3">
            <a:extLst>
              <a:ext uri="{FF2B5EF4-FFF2-40B4-BE49-F238E27FC236}">
                <a16:creationId xmlns:a16="http://schemas.microsoft.com/office/drawing/2014/main" id="{B69B62BF-E5DD-4793-A4DC-C3722877093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5" name="Graphic 4">
            <a:extLst>
              <a:ext uri="{FF2B5EF4-FFF2-40B4-BE49-F238E27FC236}">
                <a16:creationId xmlns:a16="http://schemas.microsoft.com/office/drawing/2014/main" id="{E911E209-3454-4577-A831-4CB87039FF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177064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ME_Cover Layou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F49AFFC-8ACE-40E5-974D-D9A4E91F2AB0}"/>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2075CABF-C5F6-4957-9691-76D89BF1884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819893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DD7FE6D5-315A-453A-9418-DC2502628851}"/>
              </a:ext>
            </a:extLst>
          </p:cNvPr>
          <p:cNvSpPr>
            <a:spLocks noGrp="1"/>
          </p:cNvSpPr>
          <p:nvPr>
            <p:ph type="pic" sz="quarter" idx="41" hasCustomPrompt="1"/>
          </p:nvPr>
        </p:nvSpPr>
        <p:spPr>
          <a:xfrm>
            <a:off x="5339723" y="0"/>
            <a:ext cx="6923314" cy="6858000"/>
          </a:xfrm>
          <a:custGeom>
            <a:avLst/>
            <a:gdLst>
              <a:gd name="connsiteX0" fmla="*/ 1714500 w 6923314"/>
              <a:gd name="connsiteY0" fmla="*/ 0 h 6858000"/>
              <a:gd name="connsiteX1" fmla="*/ 6923314 w 6923314"/>
              <a:gd name="connsiteY1" fmla="*/ 0 h 6858000"/>
              <a:gd name="connsiteX2" fmla="*/ 6923314 w 6923314"/>
              <a:gd name="connsiteY2" fmla="*/ 1637212 h 6858000"/>
              <a:gd name="connsiteX3" fmla="*/ 5618117 w 6923314"/>
              <a:gd name="connsiteY3" fmla="*/ 6858000 h 6858000"/>
              <a:gd name="connsiteX4" fmla="*/ 0 w 692331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1714500" y="0"/>
                </a:moveTo>
                <a:lnTo>
                  <a:pt x="6923314" y="0"/>
                </a:lnTo>
                <a:lnTo>
                  <a:pt x="6923314" y="1637212"/>
                </a:lnTo>
                <a:lnTo>
                  <a:pt x="5618117" y="6858000"/>
                </a:lnTo>
                <a:lnTo>
                  <a:pt x="0" y="6858000"/>
                </a:ln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itchFamily="34" charset="0"/>
              </a:defRPr>
            </a:lvl1pPr>
          </a:lstStyle>
          <a:p>
            <a:r>
              <a:rPr lang="en-US" altLang="ko-KR"/>
              <a:t>Place Your Picture Here</a:t>
            </a:r>
            <a:endParaRPr lang="ko-KR" altLang="en-US"/>
          </a:p>
        </p:txBody>
      </p:sp>
    </p:spTree>
    <p:extLst>
      <p:ext uri="{BB962C8B-B14F-4D97-AF65-F5344CB8AC3E}">
        <p14:creationId xmlns:p14="http://schemas.microsoft.com/office/powerpoint/2010/main" val="222879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898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DEE9D87-F212-47CA-8A8C-D26D16E2C92B}"/>
              </a:ext>
            </a:extLst>
          </p:cNvPr>
          <p:cNvSpPr>
            <a:spLocks noGrp="1"/>
          </p:cNvSpPr>
          <p:nvPr>
            <p:ph type="pic" idx="14" hasCustomPrompt="1"/>
          </p:nvPr>
        </p:nvSpPr>
        <p:spPr>
          <a:xfrm>
            <a:off x="6936000" y="0"/>
            <a:ext cx="5256000"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And Send To Back</a:t>
            </a:r>
            <a:endParaRPr lang="ko-KR" altLang="en-US"/>
          </a:p>
        </p:txBody>
      </p:sp>
      <p:sp>
        <p:nvSpPr>
          <p:cNvPr id="3" name="Picture Placeholder 2">
            <a:extLst>
              <a:ext uri="{FF2B5EF4-FFF2-40B4-BE49-F238E27FC236}">
                <a16:creationId xmlns:a16="http://schemas.microsoft.com/office/drawing/2014/main" id="{47EB8A2F-B113-423E-8438-046095768671}"/>
              </a:ext>
            </a:extLst>
          </p:cNvPr>
          <p:cNvSpPr>
            <a:spLocks noGrp="1"/>
          </p:cNvSpPr>
          <p:nvPr>
            <p:ph type="pic" idx="15" hasCustomPrompt="1"/>
          </p:nvPr>
        </p:nvSpPr>
        <p:spPr>
          <a:xfrm>
            <a:off x="-1" y="2043000"/>
            <a:ext cx="5255999" cy="277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1739041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A2AF107-4134-4BBE-8F2E-793F5AD877FA}"/>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6" name="Rectangle 5">
            <a:extLst>
              <a:ext uri="{FF2B5EF4-FFF2-40B4-BE49-F238E27FC236}">
                <a16:creationId xmlns:a16="http://schemas.microsoft.com/office/drawing/2014/main" id="{F18F1AA8-40B0-4909-8D47-7C88E2E18C09}"/>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36554B45-1B74-463A-ABC4-471C359524EF}"/>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2022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F2CEE50A-31BF-4507-9EB8-12A90B5897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F95E24D3-8FF2-4545-BCA4-827FD2FF7624}"/>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50343334"/>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Picture Placeholder 2">
            <a:extLst>
              <a:ext uri="{FF2B5EF4-FFF2-40B4-BE49-F238E27FC236}">
                <a16:creationId xmlns:a16="http://schemas.microsoft.com/office/drawing/2014/main" id="{921F38CA-67C4-420E-B1DB-2FFE640E548A}"/>
              </a:ext>
            </a:extLst>
          </p:cNvPr>
          <p:cNvSpPr>
            <a:spLocks noGrp="1"/>
          </p:cNvSpPr>
          <p:nvPr>
            <p:ph type="pic" sz="quarter" idx="12"/>
          </p:nvPr>
        </p:nvSpPr>
        <p:spPr>
          <a:xfrm>
            <a:off x="955675" y="3972992"/>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2" name="Picture Placeholder 2">
            <a:extLst>
              <a:ext uri="{FF2B5EF4-FFF2-40B4-BE49-F238E27FC236}">
                <a16:creationId xmlns:a16="http://schemas.microsoft.com/office/drawing/2014/main" id="{9C041C2E-0254-4B0E-BE6B-368CA2FFA518}"/>
              </a:ext>
            </a:extLst>
          </p:cNvPr>
          <p:cNvSpPr>
            <a:spLocks noGrp="1"/>
          </p:cNvSpPr>
          <p:nvPr>
            <p:ph type="pic" sz="quarter" idx="13"/>
          </p:nvPr>
        </p:nvSpPr>
        <p:spPr>
          <a:xfrm>
            <a:off x="3742093" y="3932405"/>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3" name="Title 1">
            <a:extLst>
              <a:ext uri="{FF2B5EF4-FFF2-40B4-BE49-F238E27FC236}">
                <a16:creationId xmlns:a16="http://schemas.microsoft.com/office/drawing/2014/main" id="{FF03A268-0036-4EC7-BD42-5B7A8BB10038}"/>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14" name="Rectangle 13">
            <a:extLst>
              <a:ext uri="{FF2B5EF4-FFF2-40B4-BE49-F238E27FC236}">
                <a16:creationId xmlns:a16="http://schemas.microsoft.com/office/drawing/2014/main" id="{30B3F4FB-FADE-4AAC-B262-CC5658D50697}"/>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1" name="TextBox 10">
            <a:extLst>
              <a:ext uri="{FF2B5EF4-FFF2-40B4-BE49-F238E27FC236}">
                <a16:creationId xmlns:a16="http://schemas.microsoft.com/office/drawing/2014/main" id="{63092040-4E68-421D-81D0-056AA853BDC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15" name="Graphic 14">
            <a:extLst>
              <a:ext uri="{FF2B5EF4-FFF2-40B4-BE49-F238E27FC236}">
                <a16:creationId xmlns:a16="http://schemas.microsoft.com/office/drawing/2014/main" id="{09C4E683-BCAC-4E6A-8CD7-08C78691BA0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16" name="Picture 15">
            <a:extLst>
              <a:ext uri="{FF2B5EF4-FFF2-40B4-BE49-F238E27FC236}">
                <a16:creationId xmlns:a16="http://schemas.microsoft.com/office/drawing/2014/main" id="{292212A3-CD67-4F47-9BF8-00481ED0777E}"/>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32509383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Title 1">
            <a:extLst>
              <a:ext uri="{FF2B5EF4-FFF2-40B4-BE49-F238E27FC236}">
                <a16:creationId xmlns:a16="http://schemas.microsoft.com/office/drawing/2014/main" id="{DAA390AB-D434-4876-A675-E9E76C712DD6}"/>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12" name="Rectangle 11">
            <a:extLst>
              <a:ext uri="{FF2B5EF4-FFF2-40B4-BE49-F238E27FC236}">
                <a16:creationId xmlns:a16="http://schemas.microsoft.com/office/drawing/2014/main" id="{A372598B-7B4C-41DA-9AEB-82AD1CF09311}"/>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6" name="TextBox 5">
            <a:extLst>
              <a:ext uri="{FF2B5EF4-FFF2-40B4-BE49-F238E27FC236}">
                <a16:creationId xmlns:a16="http://schemas.microsoft.com/office/drawing/2014/main" id="{2FE8A609-647D-43AC-B225-B8BDE2A6032B}"/>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D4A02211-CAC8-4455-9B56-58DE292663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C49157D8-82E9-4CF6-A141-9A8E5ABA4114}"/>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77168205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ME_Cover Layou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B577360-2D13-409E-801C-F56928BE443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ABF331FF-67EF-42B4-80F6-FE6CFADAE7D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AC69873B-F057-4A37-A138-A90CBF5130CE}"/>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1642256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TextBox 3">
            <a:extLst>
              <a:ext uri="{FF2B5EF4-FFF2-40B4-BE49-F238E27FC236}">
                <a16:creationId xmlns:a16="http://schemas.microsoft.com/office/drawing/2014/main" id="{090F3D74-D91B-450B-AA7B-6314B0D71EB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5" name="Graphic 4">
            <a:extLst>
              <a:ext uri="{FF2B5EF4-FFF2-40B4-BE49-F238E27FC236}">
                <a16:creationId xmlns:a16="http://schemas.microsoft.com/office/drawing/2014/main" id="{355F4D02-83B3-4CF1-8C10-512AEE43EA0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32110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50903B-D42D-4D22-A958-C1CD2AD939E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70F5F562-BA8F-4BB6-8EE1-7951C77A0E3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1008102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E94941-E063-4542-9CAF-3B53DB138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a:extLst>
              <a:ext uri="{FF2B5EF4-FFF2-40B4-BE49-F238E27FC236}">
                <a16:creationId xmlns:a16="http://schemas.microsoft.com/office/drawing/2014/main" id="{5E03315D-830E-4BB8-8B52-815465322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Slide Number Placeholder 3">
            <a:extLst>
              <a:ext uri="{FF2B5EF4-FFF2-40B4-BE49-F238E27FC236}">
                <a16:creationId xmlns:a16="http://schemas.microsoft.com/office/drawing/2014/main" id="{DE7DC81F-4ED3-4B9D-A0CB-B2EB876FB8D3}"/>
              </a:ext>
            </a:extLst>
          </p:cNvPr>
          <p:cNvSpPr txBox="1">
            <a:spLocks/>
          </p:cNvSpPr>
          <p:nvPr userDrawn="1"/>
        </p:nvSpPr>
        <p:spPr>
          <a:xfrm>
            <a:off x="5643209" y="6470506"/>
            <a:ext cx="900685" cy="1909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a:latin typeface="Arial" panose="020B0604020202020204" pitchFamily="34" charset="0"/>
                <a:cs typeface="Arial" panose="020B0604020202020204" pitchFamily="34" charset="0"/>
              </a:rPr>
              <a:t>– </a:t>
            </a:r>
            <a:fld id="{0BE42143-7310-4A8F-A2D9-68016CEE3D5A}" type="slidenum">
              <a:rPr lang="de-DE" sz="1000" smtClean="0">
                <a:latin typeface="Arial" panose="020B0604020202020204" pitchFamily="34" charset="0"/>
                <a:cs typeface="Arial" panose="020B0604020202020204" pitchFamily="34" charset="0"/>
              </a:rPr>
              <a:pPr algn="ctr"/>
              <a:t>‹#›</a:t>
            </a:fld>
            <a:r>
              <a:rPr lang="de-DE" sz="100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402759210"/>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7" r:id="rId8"/>
    <p:sldLayoutId id="2147483728" r:id="rId9"/>
    <p:sldLayoutId id="2147483730" r:id="rId10"/>
    <p:sldLayoutId id="2147483731" r:id="rId11"/>
    <p:sldLayoutId id="2147483732" r:id="rId12"/>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orient="horz" pos="4008">
          <p15:clr>
            <a:srgbClr val="F26B43"/>
          </p15:clr>
        </p15:guide>
        <p15:guide id="4" orient="horz" pos="696">
          <p15:clr>
            <a:srgbClr val="F26B43"/>
          </p15:clr>
        </p15:guide>
        <p15:guide id="5" pos="234">
          <p15:clr>
            <a:srgbClr val="F26B43"/>
          </p15:clr>
        </p15:guide>
        <p15:guide id="6" pos="744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2F0055-BA25-4387-AD12-938A7EAD4271}"/>
              </a:ext>
            </a:extLst>
          </p:cNvPr>
          <p:cNvSpPr>
            <a:spLocks noGrp="1"/>
          </p:cNvSpPr>
          <p:nvPr>
            <p:ph type="title"/>
          </p:nvPr>
        </p:nvSpPr>
        <p:spPr/>
        <p:txBody>
          <a:bodyPr>
            <a:normAutofit/>
          </a:bodyPr>
          <a:lstStyle/>
          <a:p>
            <a:r>
              <a:rPr lang="en-US" dirty="0"/>
              <a:t>Current status of education in Thailand towards global ranking is still under OECD average score in reading, mathematics, and science.</a:t>
            </a:r>
          </a:p>
        </p:txBody>
      </p:sp>
      <p:sp>
        <p:nvSpPr>
          <p:cNvPr id="3" name="TextBox 2">
            <a:extLst>
              <a:ext uri="{FF2B5EF4-FFF2-40B4-BE49-F238E27FC236}">
                <a16:creationId xmlns:a16="http://schemas.microsoft.com/office/drawing/2014/main" id="{8385FC98-DB6D-2CC4-3316-5310B4EA54F7}"/>
              </a:ext>
            </a:extLst>
          </p:cNvPr>
          <p:cNvSpPr txBox="1"/>
          <p:nvPr/>
        </p:nvSpPr>
        <p:spPr>
          <a:xfrm>
            <a:off x="401637" y="1633980"/>
            <a:ext cx="4849828" cy="954107"/>
          </a:xfrm>
          <a:prstGeom prst="rect">
            <a:avLst/>
          </a:prstGeom>
          <a:ln>
            <a:solidFill>
              <a:srgbClr val="0F349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171450" indent="-171450">
              <a:buFont typeface="Arial" panose="020B0604020202020204" pitchFamily="34" charset="0"/>
              <a:buChar char="•"/>
            </a:pPr>
            <a:r>
              <a:rPr lang="en-US" sz="1400" dirty="0">
                <a:solidFill>
                  <a:schemeClr val="accent1">
                    <a:lumMod val="75000"/>
                  </a:schemeClr>
                </a:solidFill>
              </a:rPr>
              <a:t>Evaluates</a:t>
            </a:r>
            <a:r>
              <a:rPr lang="th-TH" sz="1400" dirty="0">
                <a:solidFill>
                  <a:schemeClr val="accent1">
                    <a:lumMod val="75000"/>
                  </a:schemeClr>
                </a:solidFill>
              </a:rPr>
              <a:t> </a:t>
            </a:r>
            <a:r>
              <a:rPr lang="en-US" sz="1400" dirty="0">
                <a:solidFill>
                  <a:schemeClr val="accent1">
                    <a:lumMod val="75000"/>
                  </a:schemeClr>
                </a:solidFill>
              </a:rPr>
              <a:t>skills and knowledge of 15-year-old student </a:t>
            </a:r>
          </a:p>
          <a:p>
            <a:pPr marL="171450" indent="-171450">
              <a:buFont typeface="Arial" panose="020B0604020202020204" pitchFamily="34" charset="0"/>
              <a:buChar char="•"/>
            </a:pPr>
            <a:r>
              <a:rPr lang="en-US" sz="1400" dirty="0">
                <a:solidFill>
                  <a:schemeClr val="accent1">
                    <a:lumMod val="75000"/>
                  </a:schemeClr>
                </a:solidFill>
              </a:rPr>
              <a:t>79 </a:t>
            </a:r>
            <a:r>
              <a:rPr lang="en-US" sz="1400" dirty="0">
                <a:solidFill>
                  <a:srgbClr val="0B276D"/>
                </a:solidFill>
              </a:rPr>
              <a:t>participating</a:t>
            </a:r>
            <a:r>
              <a:rPr lang="en-US" sz="1400" dirty="0">
                <a:solidFill>
                  <a:schemeClr val="accent1">
                    <a:lumMod val="75000"/>
                  </a:schemeClr>
                </a:solidFill>
              </a:rPr>
              <a:t> countries </a:t>
            </a:r>
          </a:p>
          <a:p>
            <a:pPr marL="171450" indent="-171450">
              <a:buFont typeface="Arial" panose="020B0604020202020204" pitchFamily="34" charset="0"/>
              <a:buChar char="•"/>
            </a:pPr>
            <a:r>
              <a:rPr lang="en-US" sz="1400" dirty="0">
                <a:solidFill>
                  <a:schemeClr val="accent1">
                    <a:lumMod val="75000"/>
                  </a:schemeClr>
                </a:solidFill>
              </a:rPr>
              <a:t>Collects information on attitudes, home background, learning  experience, and school contexts.  </a:t>
            </a:r>
          </a:p>
        </p:txBody>
      </p:sp>
      <p:sp>
        <p:nvSpPr>
          <p:cNvPr id="5" name="TextBox 30">
            <a:extLst>
              <a:ext uri="{FF2B5EF4-FFF2-40B4-BE49-F238E27FC236}">
                <a16:creationId xmlns:a16="http://schemas.microsoft.com/office/drawing/2014/main" id="{4E259B43-52BE-C77C-97E2-9C5E34696CA0}"/>
              </a:ext>
            </a:extLst>
          </p:cNvPr>
          <p:cNvSpPr txBox="1"/>
          <p:nvPr/>
        </p:nvSpPr>
        <p:spPr>
          <a:xfrm>
            <a:off x="401638" y="1241800"/>
            <a:ext cx="11333161" cy="318292"/>
          </a:xfrm>
          <a:prstGeom prst="rect">
            <a:avLst/>
          </a:prstGeom>
          <a:solidFill>
            <a:schemeClr val="accent1"/>
          </a:solidFill>
          <a:ln>
            <a:noFill/>
          </a:ln>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a:ln>
                  <a:noFill/>
                </a:ln>
                <a:solidFill>
                  <a:prstClr val="white"/>
                </a:solidFill>
                <a:effectLst/>
                <a:uLnTx/>
                <a:uFillTx/>
                <a:latin typeface="Arial"/>
                <a:cs typeface="Arial" pitchFamily="34" charset="0"/>
              </a:rPr>
              <a:t>educational problems of students</a:t>
            </a:r>
            <a:endParaRPr kumimoji="0" lang="ko-KR" altLang="en-US" sz="1400" b="1" i="0" u="none" strike="noStrike" kern="1200" cap="none" spc="0" normalizeH="0" baseline="0" noProof="0" dirty="0">
              <a:ln>
                <a:noFill/>
              </a:ln>
              <a:solidFill>
                <a:prstClr val="white"/>
              </a:solidFill>
              <a:effectLst/>
              <a:uLnTx/>
              <a:uFillTx/>
              <a:latin typeface="Arial"/>
              <a:cs typeface="Arial" pitchFamily="34" charset="0"/>
            </a:endParaRPr>
          </a:p>
        </p:txBody>
      </p:sp>
      <p:graphicFrame>
        <p:nvGraphicFramePr>
          <p:cNvPr id="6" name="Chart 5">
            <a:extLst>
              <a:ext uri="{FF2B5EF4-FFF2-40B4-BE49-F238E27FC236}">
                <a16:creationId xmlns:a16="http://schemas.microsoft.com/office/drawing/2014/main" id="{F7E116F4-BEBB-1B41-6B68-0B0569A5D963}"/>
              </a:ext>
            </a:extLst>
          </p:cNvPr>
          <p:cNvGraphicFramePr/>
          <p:nvPr>
            <p:extLst>
              <p:ext uri="{D42A27DB-BD31-4B8C-83A1-F6EECF244321}">
                <p14:modId xmlns:p14="http://schemas.microsoft.com/office/powerpoint/2010/main" val="3630985797"/>
              </p:ext>
            </p:extLst>
          </p:nvPr>
        </p:nvGraphicFramePr>
        <p:xfrm>
          <a:off x="515078" y="3571573"/>
          <a:ext cx="4622945" cy="2529025"/>
        </p:xfrm>
        <a:graphic>
          <a:graphicData uri="http://schemas.openxmlformats.org/drawingml/2006/chart">
            <c:chart xmlns:c="http://schemas.openxmlformats.org/drawingml/2006/chart" xmlns:r="http://schemas.openxmlformats.org/officeDocument/2006/relationships" r:id="rId3"/>
          </a:graphicData>
        </a:graphic>
      </p:graphicFrame>
      <p:grpSp>
        <p:nvGrpSpPr>
          <p:cNvPr id="7" name="Group 6">
            <a:extLst>
              <a:ext uri="{FF2B5EF4-FFF2-40B4-BE49-F238E27FC236}">
                <a16:creationId xmlns:a16="http://schemas.microsoft.com/office/drawing/2014/main" id="{47289581-8B63-3082-7150-3B62B2660008}"/>
              </a:ext>
            </a:extLst>
          </p:cNvPr>
          <p:cNvGrpSpPr/>
          <p:nvPr/>
        </p:nvGrpSpPr>
        <p:grpSpPr>
          <a:xfrm>
            <a:off x="401637" y="2686758"/>
            <a:ext cx="4849828" cy="729058"/>
            <a:chOff x="5931638" y="1267205"/>
            <a:chExt cx="4066450" cy="729058"/>
          </a:xfrm>
        </p:grpSpPr>
        <p:sp>
          <p:nvSpPr>
            <p:cNvPr id="8" name="Rectangle 7">
              <a:extLst>
                <a:ext uri="{FF2B5EF4-FFF2-40B4-BE49-F238E27FC236}">
                  <a16:creationId xmlns:a16="http://schemas.microsoft.com/office/drawing/2014/main" id="{E535CE33-666A-783A-7627-C4302CA33ADE}"/>
                </a:ext>
              </a:extLst>
            </p:cNvPr>
            <p:cNvSpPr/>
            <p:nvPr/>
          </p:nvSpPr>
          <p:spPr>
            <a:xfrm>
              <a:off x="7583054" y="1270912"/>
              <a:ext cx="744909" cy="284327"/>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b"/>
            <a:lstStyle/>
            <a:p>
              <a:pPr algn="ctr"/>
              <a:r>
                <a:rPr lang="en-US" sz="1100" b="1" dirty="0">
                  <a:solidFill>
                    <a:srgbClr val="08236A"/>
                  </a:solidFill>
                  <a:latin typeface="Arial" panose="020B0604020202020204" pitchFamily="34" charset="0"/>
                  <a:cs typeface="Arial" panose="020B0604020202020204" pitchFamily="34" charset="0"/>
                </a:rPr>
                <a:t>Reading</a:t>
              </a:r>
            </a:p>
          </p:txBody>
        </p:sp>
        <p:sp>
          <p:nvSpPr>
            <p:cNvPr id="9" name="Rectangle 8">
              <a:extLst>
                <a:ext uri="{FF2B5EF4-FFF2-40B4-BE49-F238E27FC236}">
                  <a16:creationId xmlns:a16="http://schemas.microsoft.com/office/drawing/2014/main" id="{1D5A2F43-4669-9007-05F1-975BF09B65C5}"/>
                </a:ext>
              </a:extLst>
            </p:cNvPr>
            <p:cNvSpPr/>
            <p:nvPr/>
          </p:nvSpPr>
          <p:spPr>
            <a:xfrm>
              <a:off x="8476716" y="1267206"/>
              <a:ext cx="651278" cy="284327"/>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b"/>
            <a:lstStyle/>
            <a:p>
              <a:pPr algn="ctr"/>
              <a:r>
                <a:rPr lang="en-US" sz="1100" b="1" dirty="0">
                  <a:solidFill>
                    <a:srgbClr val="08236A"/>
                  </a:solidFill>
                  <a:latin typeface="Arial" panose="020B0604020202020204" pitchFamily="34" charset="0"/>
                  <a:cs typeface="Arial" panose="020B0604020202020204" pitchFamily="34" charset="0"/>
                </a:rPr>
                <a:t>Math</a:t>
              </a:r>
            </a:p>
          </p:txBody>
        </p:sp>
        <p:sp>
          <p:nvSpPr>
            <p:cNvPr id="10" name="Rectangle 9">
              <a:extLst>
                <a:ext uri="{FF2B5EF4-FFF2-40B4-BE49-F238E27FC236}">
                  <a16:creationId xmlns:a16="http://schemas.microsoft.com/office/drawing/2014/main" id="{61E8252B-2C1E-0429-F5BA-28AD7F151A40}"/>
                </a:ext>
              </a:extLst>
            </p:cNvPr>
            <p:cNvSpPr/>
            <p:nvPr/>
          </p:nvSpPr>
          <p:spPr>
            <a:xfrm>
              <a:off x="9253180" y="1267205"/>
              <a:ext cx="744908" cy="284327"/>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b"/>
            <a:lstStyle/>
            <a:p>
              <a:pPr lvl="0" algn="ctr"/>
              <a:r>
                <a:rPr lang="en-US" sz="1100" b="1" dirty="0">
                  <a:solidFill>
                    <a:srgbClr val="08236A"/>
                  </a:solidFill>
                  <a:latin typeface="Arial" panose="020B0604020202020204" pitchFamily="34" charset="0"/>
                  <a:cs typeface="Arial" panose="020B0604020202020204" pitchFamily="34" charset="0"/>
                </a:rPr>
                <a:t>Science</a:t>
              </a:r>
            </a:p>
          </p:txBody>
        </p:sp>
        <p:sp>
          <p:nvSpPr>
            <p:cNvPr id="11" name="Rectangle 10">
              <a:extLst>
                <a:ext uri="{FF2B5EF4-FFF2-40B4-BE49-F238E27FC236}">
                  <a16:creationId xmlns:a16="http://schemas.microsoft.com/office/drawing/2014/main" id="{21227435-93FE-8EE1-C3FB-7DBA7127BF95}"/>
                </a:ext>
              </a:extLst>
            </p:cNvPr>
            <p:cNvSpPr/>
            <p:nvPr/>
          </p:nvSpPr>
          <p:spPr>
            <a:xfrm>
              <a:off x="5931638" y="1586272"/>
              <a:ext cx="1537854" cy="400671"/>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latin typeface="Arial" panose="020B0604020202020204" pitchFamily="34" charset="0"/>
                  <a:cs typeface="Arial" panose="020B0604020202020204" pitchFamily="34" charset="0"/>
                </a:rPr>
                <a:t>Thailand Ranking</a:t>
              </a:r>
              <a:endParaRPr lang="en-US" sz="105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C3489E54-0DDD-D684-C394-58C59C5DA17C}"/>
                </a:ext>
              </a:extLst>
            </p:cNvPr>
            <p:cNvSpPr/>
            <p:nvPr/>
          </p:nvSpPr>
          <p:spPr>
            <a:xfrm>
              <a:off x="7583054" y="1595593"/>
              <a:ext cx="744909" cy="40067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8236A"/>
                  </a:solidFill>
                </a:rPr>
                <a:t>68</a:t>
              </a:r>
              <a:r>
                <a:rPr lang="en-US" sz="1200" b="1" baseline="30000" dirty="0">
                  <a:solidFill>
                    <a:srgbClr val="08236A"/>
                  </a:solidFill>
                </a:rPr>
                <a:t>th</a:t>
              </a:r>
              <a:endParaRPr lang="en-US" sz="12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50441BE7-30AA-37B1-0732-2D9F384B1D05}"/>
                </a:ext>
              </a:extLst>
            </p:cNvPr>
            <p:cNvSpPr/>
            <p:nvPr/>
          </p:nvSpPr>
          <p:spPr>
            <a:xfrm>
              <a:off x="8441525" y="1595593"/>
              <a:ext cx="744909" cy="400669"/>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8236A"/>
                  </a:solidFill>
                </a:rPr>
                <a:t>59</a:t>
              </a:r>
              <a:r>
                <a:rPr lang="en-US" sz="1200" b="1" baseline="30000" dirty="0">
                  <a:solidFill>
                    <a:srgbClr val="08236A"/>
                  </a:solidFill>
                </a:rPr>
                <a:t>th</a:t>
              </a:r>
              <a:endParaRPr lang="en-US" sz="1200" dirty="0">
                <a:solidFill>
                  <a:schemeClr val="tx1"/>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6C0FE57-C913-1584-F897-C1B4C44908F4}"/>
                </a:ext>
              </a:extLst>
            </p:cNvPr>
            <p:cNvSpPr/>
            <p:nvPr/>
          </p:nvSpPr>
          <p:spPr>
            <a:xfrm>
              <a:off x="9299996" y="1595593"/>
              <a:ext cx="651277" cy="40067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8236A"/>
                  </a:solidFill>
                </a:rPr>
                <a:t>55</a:t>
              </a:r>
              <a:r>
                <a:rPr lang="en-US" sz="1200" b="1" baseline="30000" dirty="0">
                  <a:solidFill>
                    <a:srgbClr val="08236A"/>
                  </a:solidFill>
                </a:rPr>
                <a:t>th</a:t>
              </a:r>
              <a:endParaRPr lang="en-US" sz="1200" dirty="0">
                <a:solidFill>
                  <a:schemeClr val="tx1"/>
                </a:solidFill>
                <a:latin typeface="Arial" panose="020B0604020202020204" pitchFamily="34" charset="0"/>
                <a:cs typeface="Arial" panose="020B0604020202020204" pitchFamily="34" charset="0"/>
              </a:endParaRPr>
            </a:p>
          </p:txBody>
        </p:sp>
      </p:grpSp>
      <p:sp>
        <p:nvSpPr>
          <p:cNvPr id="15" name="TextBox 14">
            <a:extLst>
              <a:ext uri="{FF2B5EF4-FFF2-40B4-BE49-F238E27FC236}">
                <a16:creationId xmlns:a16="http://schemas.microsoft.com/office/drawing/2014/main" id="{68C31234-5D40-5780-36B1-5F79D37406FE}"/>
              </a:ext>
            </a:extLst>
          </p:cNvPr>
          <p:cNvSpPr txBox="1"/>
          <p:nvPr/>
        </p:nvSpPr>
        <p:spPr>
          <a:xfrm>
            <a:off x="4283450" y="4442691"/>
            <a:ext cx="448674" cy="276999"/>
          </a:xfrm>
          <a:prstGeom prst="rect">
            <a:avLst/>
          </a:prstGeom>
          <a:noFill/>
        </p:spPr>
        <p:txBody>
          <a:bodyPr wrap="square" rtlCol="0">
            <a:spAutoFit/>
          </a:bodyPr>
          <a:lstStyle/>
          <a:p>
            <a:r>
              <a:rPr lang="en-US" sz="1200" dirty="0">
                <a:solidFill>
                  <a:srgbClr val="08236A"/>
                </a:solidFill>
              </a:rPr>
              <a:t>487</a:t>
            </a:r>
          </a:p>
        </p:txBody>
      </p:sp>
      <p:sp>
        <p:nvSpPr>
          <p:cNvPr id="16" name="TextBox 15">
            <a:extLst>
              <a:ext uri="{FF2B5EF4-FFF2-40B4-BE49-F238E27FC236}">
                <a16:creationId xmlns:a16="http://schemas.microsoft.com/office/drawing/2014/main" id="{FA9B256D-70FC-DA82-B0D0-78A7925ABE8C}"/>
              </a:ext>
            </a:extLst>
          </p:cNvPr>
          <p:cNvSpPr txBox="1"/>
          <p:nvPr/>
        </p:nvSpPr>
        <p:spPr>
          <a:xfrm>
            <a:off x="4283450" y="4866335"/>
            <a:ext cx="448674" cy="276999"/>
          </a:xfrm>
          <a:prstGeom prst="rect">
            <a:avLst/>
          </a:prstGeom>
          <a:noFill/>
        </p:spPr>
        <p:txBody>
          <a:bodyPr wrap="square" rtlCol="0">
            <a:spAutoFit/>
          </a:bodyPr>
          <a:lstStyle/>
          <a:p>
            <a:r>
              <a:rPr lang="en-US" sz="1200" dirty="0">
                <a:solidFill>
                  <a:srgbClr val="08236A"/>
                </a:solidFill>
              </a:rPr>
              <a:t>489</a:t>
            </a:r>
          </a:p>
        </p:txBody>
      </p:sp>
      <p:sp>
        <p:nvSpPr>
          <p:cNvPr id="17" name="TextBox 16">
            <a:extLst>
              <a:ext uri="{FF2B5EF4-FFF2-40B4-BE49-F238E27FC236}">
                <a16:creationId xmlns:a16="http://schemas.microsoft.com/office/drawing/2014/main" id="{29244848-087E-04DF-47A8-0B55EDA1FE14}"/>
              </a:ext>
            </a:extLst>
          </p:cNvPr>
          <p:cNvSpPr txBox="1"/>
          <p:nvPr/>
        </p:nvSpPr>
        <p:spPr>
          <a:xfrm>
            <a:off x="4283450" y="5344966"/>
            <a:ext cx="448674" cy="276999"/>
          </a:xfrm>
          <a:prstGeom prst="rect">
            <a:avLst/>
          </a:prstGeom>
          <a:noFill/>
        </p:spPr>
        <p:txBody>
          <a:bodyPr wrap="square" rtlCol="0">
            <a:spAutoFit/>
          </a:bodyPr>
          <a:lstStyle/>
          <a:p>
            <a:r>
              <a:rPr lang="en-US" sz="1200" dirty="0">
                <a:solidFill>
                  <a:srgbClr val="08236A"/>
                </a:solidFill>
              </a:rPr>
              <a:t>489</a:t>
            </a:r>
          </a:p>
        </p:txBody>
      </p:sp>
      <p:grpSp>
        <p:nvGrpSpPr>
          <p:cNvPr id="18" name="Group 17">
            <a:extLst>
              <a:ext uri="{FF2B5EF4-FFF2-40B4-BE49-F238E27FC236}">
                <a16:creationId xmlns:a16="http://schemas.microsoft.com/office/drawing/2014/main" id="{698031B7-ED81-B43B-51B7-F2D92C9A4454}"/>
              </a:ext>
            </a:extLst>
          </p:cNvPr>
          <p:cNvGrpSpPr/>
          <p:nvPr/>
        </p:nvGrpSpPr>
        <p:grpSpPr>
          <a:xfrm>
            <a:off x="6679108" y="1784338"/>
            <a:ext cx="5059079" cy="1211564"/>
            <a:chOff x="6675721" y="1732479"/>
            <a:chExt cx="5059079" cy="1211564"/>
          </a:xfrm>
          <a:solidFill>
            <a:schemeClr val="tx2"/>
          </a:solidFill>
        </p:grpSpPr>
        <p:sp>
          <p:nvSpPr>
            <p:cNvPr id="19" name="Rectangle 18">
              <a:extLst>
                <a:ext uri="{FF2B5EF4-FFF2-40B4-BE49-F238E27FC236}">
                  <a16:creationId xmlns:a16="http://schemas.microsoft.com/office/drawing/2014/main" id="{BEBF4062-E0D3-D87D-A452-35C18DE36114}"/>
                </a:ext>
              </a:extLst>
            </p:cNvPr>
            <p:cNvSpPr/>
            <p:nvPr/>
          </p:nvSpPr>
          <p:spPr>
            <a:xfrm>
              <a:off x="6675721" y="1732479"/>
              <a:ext cx="5059079" cy="1000710"/>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Light"/>
                <a:ea typeface="+mn-ea"/>
                <a:cs typeface="+mn-cs"/>
              </a:endParaRPr>
            </a:p>
          </p:txBody>
        </p:sp>
        <p:sp>
          <p:nvSpPr>
            <p:cNvPr id="20" name="Right Triangle 19">
              <a:extLst>
                <a:ext uri="{FF2B5EF4-FFF2-40B4-BE49-F238E27FC236}">
                  <a16:creationId xmlns:a16="http://schemas.microsoft.com/office/drawing/2014/main" id="{C35F5737-637A-BA37-BBC8-E18B6AF3B445}"/>
                </a:ext>
              </a:extLst>
            </p:cNvPr>
            <p:cNvSpPr/>
            <p:nvPr/>
          </p:nvSpPr>
          <p:spPr>
            <a:xfrm rot="10800000">
              <a:off x="6675721" y="2733189"/>
              <a:ext cx="210854" cy="210854"/>
            </a:xfrm>
            <a:prstGeom prst="rtTriangl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Light"/>
                <a:ea typeface="+mn-ea"/>
                <a:cs typeface="+mn-cs"/>
              </a:endParaRPr>
            </a:p>
          </p:txBody>
        </p:sp>
      </p:grpSp>
      <p:grpSp>
        <p:nvGrpSpPr>
          <p:cNvPr id="21" name="Group 20">
            <a:extLst>
              <a:ext uri="{FF2B5EF4-FFF2-40B4-BE49-F238E27FC236}">
                <a16:creationId xmlns:a16="http://schemas.microsoft.com/office/drawing/2014/main" id="{487D717D-B2AD-DD7C-8E68-F4BAE2A25D70}"/>
              </a:ext>
            </a:extLst>
          </p:cNvPr>
          <p:cNvGrpSpPr/>
          <p:nvPr/>
        </p:nvGrpSpPr>
        <p:grpSpPr>
          <a:xfrm>
            <a:off x="6675721" y="2993989"/>
            <a:ext cx="5059079" cy="1550736"/>
            <a:chOff x="6675721" y="1732479"/>
            <a:chExt cx="5059079" cy="1211564"/>
          </a:xfrm>
          <a:solidFill>
            <a:schemeClr val="bg1">
              <a:lumMod val="75000"/>
            </a:schemeClr>
          </a:solidFill>
        </p:grpSpPr>
        <p:sp>
          <p:nvSpPr>
            <p:cNvPr id="22" name="Rectangle 21">
              <a:extLst>
                <a:ext uri="{FF2B5EF4-FFF2-40B4-BE49-F238E27FC236}">
                  <a16:creationId xmlns:a16="http://schemas.microsoft.com/office/drawing/2014/main" id="{1CB0ED9F-F306-1C69-4E79-0EF275D06813}"/>
                </a:ext>
              </a:extLst>
            </p:cNvPr>
            <p:cNvSpPr/>
            <p:nvPr/>
          </p:nvSpPr>
          <p:spPr>
            <a:xfrm>
              <a:off x="6675721" y="1732479"/>
              <a:ext cx="5059079" cy="1000710"/>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Light"/>
                <a:ea typeface="+mn-ea"/>
                <a:cs typeface="+mn-cs"/>
              </a:endParaRPr>
            </a:p>
          </p:txBody>
        </p:sp>
        <p:sp>
          <p:nvSpPr>
            <p:cNvPr id="23" name="Right Triangle 22">
              <a:extLst>
                <a:ext uri="{FF2B5EF4-FFF2-40B4-BE49-F238E27FC236}">
                  <a16:creationId xmlns:a16="http://schemas.microsoft.com/office/drawing/2014/main" id="{91208889-DE53-6BAA-5A56-9221E2BEED9E}"/>
                </a:ext>
              </a:extLst>
            </p:cNvPr>
            <p:cNvSpPr/>
            <p:nvPr/>
          </p:nvSpPr>
          <p:spPr>
            <a:xfrm rot="10800000">
              <a:off x="6675721" y="2733189"/>
              <a:ext cx="210854" cy="210854"/>
            </a:xfrm>
            <a:prstGeom prst="rtTriangl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Light"/>
                <a:ea typeface="+mn-ea"/>
                <a:cs typeface="+mn-cs"/>
              </a:endParaRPr>
            </a:p>
          </p:txBody>
        </p:sp>
      </p:grpSp>
      <p:grpSp>
        <p:nvGrpSpPr>
          <p:cNvPr id="24" name="Group 23">
            <a:extLst>
              <a:ext uri="{FF2B5EF4-FFF2-40B4-BE49-F238E27FC236}">
                <a16:creationId xmlns:a16="http://schemas.microsoft.com/office/drawing/2014/main" id="{BD50B91C-86BD-B14E-0217-9BF484AC4CC4}"/>
              </a:ext>
            </a:extLst>
          </p:cNvPr>
          <p:cNvGrpSpPr/>
          <p:nvPr/>
        </p:nvGrpSpPr>
        <p:grpSpPr>
          <a:xfrm>
            <a:off x="6675720" y="4544725"/>
            <a:ext cx="5059079" cy="1211564"/>
            <a:chOff x="6675721" y="1732479"/>
            <a:chExt cx="5059079" cy="1211564"/>
          </a:xfrm>
          <a:solidFill>
            <a:schemeClr val="accent3">
              <a:lumMod val="75000"/>
            </a:schemeClr>
          </a:solidFill>
        </p:grpSpPr>
        <p:sp>
          <p:nvSpPr>
            <p:cNvPr id="25" name="Rectangle 24">
              <a:extLst>
                <a:ext uri="{FF2B5EF4-FFF2-40B4-BE49-F238E27FC236}">
                  <a16:creationId xmlns:a16="http://schemas.microsoft.com/office/drawing/2014/main" id="{43E1CC9F-7F03-D1F7-2F79-1ACC80EA68E2}"/>
                </a:ext>
              </a:extLst>
            </p:cNvPr>
            <p:cNvSpPr/>
            <p:nvPr/>
          </p:nvSpPr>
          <p:spPr>
            <a:xfrm>
              <a:off x="6675721" y="1732479"/>
              <a:ext cx="5059079" cy="1000710"/>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Light"/>
                <a:ea typeface="+mn-ea"/>
                <a:cs typeface="+mn-cs"/>
              </a:endParaRPr>
            </a:p>
          </p:txBody>
        </p:sp>
        <p:sp>
          <p:nvSpPr>
            <p:cNvPr id="26" name="Right Triangle 25">
              <a:extLst>
                <a:ext uri="{FF2B5EF4-FFF2-40B4-BE49-F238E27FC236}">
                  <a16:creationId xmlns:a16="http://schemas.microsoft.com/office/drawing/2014/main" id="{AF0C6AB2-81BE-D182-AE39-B642C74ED157}"/>
                </a:ext>
              </a:extLst>
            </p:cNvPr>
            <p:cNvSpPr/>
            <p:nvPr/>
          </p:nvSpPr>
          <p:spPr>
            <a:xfrm rot="10800000">
              <a:off x="6675721" y="2733189"/>
              <a:ext cx="210854" cy="210854"/>
            </a:xfrm>
            <a:prstGeom prst="rtTriangl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Light"/>
                <a:ea typeface="+mn-ea"/>
                <a:cs typeface="+mn-cs"/>
              </a:endParaRPr>
            </a:p>
          </p:txBody>
        </p:sp>
      </p:grpSp>
      <p:sp>
        <p:nvSpPr>
          <p:cNvPr id="27" name="TextBox 26">
            <a:extLst>
              <a:ext uri="{FF2B5EF4-FFF2-40B4-BE49-F238E27FC236}">
                <a16:creationId xmlns:a16="http://schemas.microsoft.com/office/drawing/2014/main" id="{25956ECA-0597-70B0-BABF-5A5F73AB6226}"/>
              </a:ext>
            </a:extLst>
          </p:cNvPr>
          <p:cNvSpPr txBox="1"/>
          <p:nvPr/>
        </p:nvSpPr>
        <p:spPr>
          <a:xfrm>
            <a:off x="7726519" y="1900820"/>
            <a:ext cx="3934772" cy="738664"/>
          </a:xfrm>
          <a:prstGeom prst="rect">
            <a:avLst/>
          </a:prstGeom>
          <a:noFill/>
        </p:spPr>
        <p:txBody>
          <a:bodyPr wrap="square" lIns="0" tIns="0" rIns="0" bIns="0" rtlCol="0" anchor="ctr">
            <a:spAutoFit/>
          </a:bodyPr>
          <a:lstStyle/>
          <a:p>
            <a:pPr marL="171450" indent="-171450">
              <a:buFont typeface="Wingdings" panose="05000000000000000000" pitchFamily="2" charset="2"/>
              <a:buChar char="Ø"/>
            </a:pPr>
            <a:r>
              <a:rPr lang="en-US" sz="1200" dirty="0">
                <a:solidFill>
                  <a:prstClr val="white"/>
                </a:solidFill>
              </a:rPr>
              <a:t>Thailand government gives less technology and funding support to school </a:t>
            </a:r>
          </a:p>
          <a:p>
            <a:pPr marL="171450" indent="-171450">
              <a:buFont typeface="Wingdings" panose="05000000000000000000" pitchFamily="2" charset="2"/>
              <a:buChar char="Ø"/>
            </a:pPr>
            <a:r>
              <a:rPr lang="en-US" sz="1200" dirty="0">
                <a:solidFill>
                  <a:prstClr val="white"/>
                </a:solidFill>
              </a:rPr>
              <a:t>Key financial, human, and digital learning resources were low and disadvantage in school</a:t>
            </a:r>
          </a:p>
        </p:txBody>
      </p:sp>
      <p:sp>
        <p:nvSpPr>
          <p:cNvPr id="28" name="TextBox 27">
            <a:extLst>
              <a:ext uri="{FF2B5EF4-FFF2-40B4-BE49-F238E27FC236}">
                <a16:creationId xmlns:a16="http://schemas.microsoft.com/office/drawing/2014/main" id="{E9674E8B-7EB0-6B1F-2664-372E10820462}"/>
              </a:ext>
            </a:extLst>
          </p:cNvPr>
          <p:cNvSpPr txBox="1"/>
          <p:nvPr/>
        </p:nvSpPr>
        <p:spPr>
          <a:xfrm>
            <a:off x="7723132" y="3078494"/>
            <a:ext cx="3934772" cy="1107996"/>
          </a:xfrm>
          <a:prstGeom prst="rect">
            <a:avLst/>
          </a:prstGeom>
          <a:noFill/>
        </p:spPr>
        <p:txBody>
          <a:bodyPr wrap="square" lIns="0" tIns="0" rIns="0" bIns="0" rtlCol="0" anchor="ctr">
            <a:spAutoFit/>
          </a:bodyPr>
          <a:lstStyle/>
          <a:p>
            <a:pPr marL="171450" indent="-171450">
              <a:buFont typeface="Wingdings" panose="05000000000000000000" pitchFamily="2" charset="2"/>
              <a:buChar char="Ø"/>
            </a:pPr>
            <a:r>
              <a:rPr lang="en-US" sz="1200" dirty="0">
                <a:solidFill>
                  <a:prstClr val="white"/>
                </a:solidFill>
              </a:rPr>
              <a:t>The among students from big cities is greater improvement in scores than from those small ones</a:t>
            </a:r>
          </a:p>
          <a:p>
            <a:pPr marL="171450" indent="-171450">
              <a:buFont typeface="Wingdings" panose="05000000000000000000" pitchFamily="2" charset="2"/>
              <a:buChar char="Ø"/>
            </a:pPr>
            <a:r>
              <a:rPr lang="en-US" sz="1200" dirty="0">
                <a:solidFill>
                  <a:prstClr val="white"/>
                </a:solidFill>
              </a:rPr>
              <a:t>Lower socioeconomic status student</a:t>
            </a:r>
            <a:endParaRPr lang="th-TH" sz="1200" dirty="0">
              <a:solidFill>
                <a:prstClr val="white"/>
              </a:solidFill>
            </a:endParaRPr>
          </a:p>
          <a:p>
            <a:pPr marL="171450" indent="-171450">
              <a:buFont typeface="Wingdings" panose="05000000000000000000" pitchFamily="2" charset="2"/>
              <a:buChar char="Ø"/>
            </a:pPr>
            <a:r>
              <a:rPr lang="en-US" sz="1200" dirty="0">
                <a:solidFill>
                  <a:prstClr val="white"/>
                </a:solidFill>
              </a:rPr>
              <a:t>The COVID-19 crisis has exposed inequities in education systems across the world</a:t>
            </a:r>
          </a:p>
          <a:p>
            <a:pPr marL="171450" indent="-171450">
              <a:buFont typeface="Wingdings" panose="05000000000000000000" pitchFamily="2" charset="2"/>
              <a:buChar char="Ø"/>
            </a:pPr>
            <a:r>
              <a:rPr lang="en-US" sz="1200" dirty="0">
                <a:solidFill>
                  <a:prstClr val="white"/>
                </a:solidFill>
              </a:rPr>
              <a:t>including Thailand</a:t>
            </a:r>
          </a:p>
        </p:txBody>
      </p:sp>
      <p:sp>
        <p:nvSpPr>
          <p:cNvPr id="29" name="TextBox 28">
            <a:extLst>
              <a:ext uri="{FF2B5EF4-FFF2-40B4-BE49-F238E27FC236}">
                <a16:creationId xmlns:a16="http://schemas.microsoft.com/office/drawing/2014/main" id="{0E94EE48-2755-F8C1-CFAB-A080851966C1}"/>
              </a:ext>
            </a:extLst>
          </p:cNvPr>
          <p:cNvSpPr txBox="1"/>
          <p:nvPr/>
        </p:nvSpPr>
        <p:spPr>
          <a:xfrm>
            <a:off x="7723131" y="4685863"/>
            <a:ext cx="3934772" cy="738664"/>
          </a:xfrm>
          <a:prstGeom prst="rect">
            <a:avLst/>
          </a:prstGeom>
          <a:noFill/>
        </p:spPr>
        <p:txBody>
          <a:bodyPr wrap="square" lIns="0" tIns="0" rIns="0" bIns="0" rtlCol="0" anchor="ctr">
            <a:spAutoFit/>
          </a:bodyPr>
          <a:lstStyle/>
          <a:p>
            <a:pPr marL="171450" indent="-171450">
              <a:buFont typeface="Wingdings" panose="05000000000000000000" pitchFamily="2" charset="2"/>
              <a:buChar char="Ø"/>
            </a:pPr>
            <a:r>
              <a:rPr lang="en-US" sz="1200" dirty="0">
                <a:solidFill>
                  <a:prstClr val="white"/>
                </a:solidFill>
              </a:rPr>
              <a:t>The education system in Thailand has been using the same curriculum, and old version to teach student</a:t>
            </a:r>
          </a:p>
          <a:p>
            <a:pPr marL="171450" indent="-171450">
              <a:buFont typeface="Wingdings" panose="05000000000000000000" pitchFamily="2" charset="2"/>
              <a:buChar char="Ø"/>
            </a:pPr>
            <a:r>
              <a:rPr lang="en-US" sz="1200" dirty="0">
                <a:solidFill>
                  <a:prstClr val="white"/>
                </a:solidFill>
              </a:rPr>
              <a:t>Total spending of learning and homework is using the most of time </a:t>
            </a:r>
          </a:p>
        </p:txBody>
      </p:sp>
      <p:sp>
        <p:nvSpPr>
          <p:cNvPr id="30" name="TextBox 29">
            <a:extLst>
              <a:ext uri="{FF2B5EF4-FFF2-40B4-BE49-F238E27FC236}">
                <a16:creationId xmlns:a16="http://schemas.microsoft.com/office/drawing/2014/main" id="{EE4DF383-49C4-9E38-4C74-89C16BF711DA}"/>
              </a:ext>
            </a:extLst>
          </p:cNvPr>
          <p:cNvSpPr txBox="1"/>
          <p:nvPr/>
        </p:nvSpPr>
        <p:spPr>
          <a:xfrm>
            <a:off x="5892800" y="2061211"/>
            <a:ext cx="1654964" cy="369332"/>
          </a:xfrm>
          <a:prstGeom prst="rect">
            <a:avLst/>
          </a:prstGeom>
          <a:solidFill>
            <a:schemeClr val="bg1"/>
          </a:solidFill>
          <a:ln>
            <a:solidFill>
              <a:srgbClr val="0B276D"/>
            </a:solidFill>
          </a:ln>
        </p:spPr>
        <p:txBody>
          <a:bodyPr wrap="square" rtlCol="0">
            <a:spAutoFit/>
          </a:bodyPr>
          <a:lstStyle/>
          <a:p>
            <a:r>
              <a:rPr lang="en-US" b="1" dirty="0">
                <a:solidFill>
                  <a:srgbClr val="08236A"/>
                </a:solidFill>
              </a:rPr>
              <a:t>Less Support</a:t>
            </a:r>
          </a:p>
        </p:txBody>
      </p:sp>
      <p:sp>
        <p:nvSpPr>
          <p:cNvPr id="31" name="TextBox 30">
            <a:extLst>
              <a:ext uri="{FF2B5EF4-FFF2-40B4-BE49-F238E27FC236}">
                <a16:creationId xmlns:a16="http://schemas.microsoft.com/office/drawing/2014/main" id="{160B153C-B40A-0B2D-91F3-3C550B5A002D}"/>
              </a:ext>
            </a:extLst>
          </p:cNvPr>
          <p:cNvSpPr txBox="1"/>
          <p:nvPr/>
        </p:nvSpPr>
        <p:spPr>
          <a:xfrm>
            <a:off x="5848237" y="3467731"/>
            <a:ext cx="1654964" cy="369332"/>
          </a:xfrm>
          <a:prstGeom prst="rect">
            <a:avLst/>
          </a:prstGeom>
          <a:solidFill>
            <a:schemeClr val="bg1"/>
          </a:solidFill>
          <a:ln>
            <a:solidFill>
              <a:srgbClr val="0B276D"/>
            </a:solidFill>
          </a:ln>
        </p:spPr>
        <p:txBody>
          <a:bodyPr wrap="square" rtlCol="0">
            <a:spAutoFit/>
          </a:bodyPr>
          <a:lstStyle/>
          <a:p>
            <a:r>
              <a:rPr lang="en-US" b="1" dirty="0">
                <a:solidFill>
                  <a:srgbClr val="08236A"/>
                </a:solidFill>
              </a:rPr>
              <a:t>Inequality</a:t>
            </a:r>
          </a:p>
        </p:txBody>
      </p:sp>
      <p:sp>
        <p:nvSpPr>
          <p:cNvPr id="32" name="TextBox 31">
            <a:extLst>
              <a:ext uri="{FF2B5EF4-FFF2-40B4-BE49-F238E27FC236}">
                <a16:creationId xmlns:a16="http://schemas.microsoft.com/office/drawing/2014/main" id="{D084CBD1-32C5-5430-99EE-56CB845F241F}"/>
              </a:ext>
            </a:extLst>
          </p:cNvPr>
          <p:cNvSpPr txBox="1"/>
          <p:nvPr/>
        </p:nvSpPr>
        <p:spPr>
          <a:xfrm>
            <a:off x="5848237" y="4834761"/>
            <a:ext cx="1654964" cy="369332"/>
          </a:xfrm>
          <a:prstGeom prst="rect">
            <a:avLst/>
          </a:prstGeom>
          <a:solidFill>
            <a:schemeClr val="bg1"/>
          </a:solidFill>
          <a:ln>
            <a:solidFill>
              <a:srgbClr val="0B276D"/>
            </a:solidFill>
          </a:ln>
        </p:spPr>
        <p:txBody>
          <a:bodyPr wrap="square" rtlCol="0">
            <a:spAutoFit/>
          </a:bodyPr>
          <a:lstStyle/>
          <a:p>
            <a:r>
              <a:rPr lang="en-US" b="1" dirty="0">
                <a:solidFill>
                  <a:srgbClr val="08236A"/>
                </a:solidFill>
              </a:rPr>
              <a:t>Curriculum</a:t>
            </a:r>
          </a:p>
        </p:txBody>
      </p:sp>
    </p:spTree>
    <p:extLst>
      <p:ext uri="{BB962C8B-B14F-4D97-AF65-F5344CB8AC3E}">
        <p14:creationId xmlns:p14="http://schemas.microsoft.com/office/powerpoint/2010/main" val="4293305349"/>
      </p:ext>
    </p:extLst>
  </p:cSld>
  <p:clrMapOvr>
    <a:masterClrMapping/>
  </p:clrMapOvr>
</p:sld>
</file>

<file path=ppt/theme/theme1.xml><?xml version="1.0" encoding="utf-8"?>
<a:theme xmlns:a="http://schemas.openxmlformats.org/drawingml/2006/main" name="4_TIME Consult Theme Color V2">
  <a:themeElements>
    <a:clrScheme name="TIME Consulting">
      <a:dk1>
        <a:srgbClr val="000000"/>
      </a:dk1>
      <a:lt1>
        <a:srgbClr val="FFFFFF"/>
      </a:lt1>
      <a:dk2>
        <a:srgbClr val="228DDD"/>
      </a:dk2>
      <a:lt2>
        <a:srgbClr val="06A2BC"/>
      </a:lt2>
      <a:accent1>
        <a:srgbClr val="0F3492"/>
      </a:accent1>
      <a:accent2>
        <a:srgbClr val="0162F7"/>
      </a:accent2>
      <a:accent3>
        <a:srgbClr val="0846A1"/>
      </a:accent3>
      <a:accent4>
        <a:srgbClr val="1448CC"/>
      </a:accent4>
      <a:accent5>
        <a:srgbClr val="4E5456"/>
      </a:accent5>
      <a:accent6>
        <a:srgbClr val="ED7318"/>
      </a:accent6>
      <a:hlink>
        <a:srgbClr val="FFFFFF"/>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IME Consult Theme Color V2" id="{850F6C03-90A6-46B5-9D54-AE4612E4C3E5}" vid="{4A25925D-5339-48AF-9A25-342B581158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TotalTime>
  <Words>549</Words>
  <Application>Microsoft Office PowerPoint</Application>
  <PresentationFormat>Widescreen</PresentationFormat>
  <Paragraphs>58</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charis_silregular</vt:lpstr>
      <vt:lpstr>Noto Sans Display</vt:lpstr>
      <vt:lpstr>nytfranklin-light</vt:lpstr>
      <vt:lpstr>Roboto</vt:lpstr>
      <vt:lpstr>Segoe UI Light</vt:lpstr>
      <vt:lpstr>Wingdings</vt:lpstr>
      <vt:lpstr>4_TIME Consult Theme Color V2</vt:lpstr>
      <vt:lpstr>Current status of education in Thailand towards global ranking is still under OECD average score in reading, mathematics, and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Jackkit Sangkittiwan</dc:creator>
  <cp:lastModifiedBy>Piyawach Paewcham</cp:lastModifiedBy>
  <cp:revision>4</cp:revision>
  <cp:lastPrinted>2021-01-24T19:22:16Z</cp:lastPrinted>
  <dcterms:created xsi:type="dcterms:W3CDTF">2018-07-05T07:06:36Z</dcterms:created>
  <dcterms:modified xsi:type="dcterms:W3CDTF">2022-11-16T11:08:19Z</dcterms:modified>
</cp:coreProperties>
</file>