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72" r:id="rId2"/>
    <p:sldId id="1218" r:id="rId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320C3-4339-4174-BC8C-2351EBCAC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320C3-4339-4174-BC8C-2351EBCAC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EC4-F611-4F86-9193-40ECCE1B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44771"/>
            <a:ext cx="11398758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119E5-EF74-4D82-9230-DEEAFB5229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3" y="6382249"/>
            <a:ext cx="674802" cy="36750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620858-741E-4AE1-B530-8627BF5BA45F}"/>
              </a:ext>
            </a:extLst>
          </p:cNvPr>
          <p:cNvSpPr txBox="1">
            <a:spLocks/>
          </p:cNvSpPr>
          <p:nvPr userDrawn="1"/>
        </p:nvSpPr>
        <p:spPr>
          <a:xfrm>
            <a:off x="546652" y="1268929"/>
            <a:ext cx="11114306" cy="35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sz="1400" b="1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A0A9E-F49B-42C7-B052-62F858819F26}"/>
              </a:ext>
            </a:extLst>
          </p:cNvPr>
          <p:cNvSpPr txBox="1"/>
          <p:nvPr userDrawn="1"/>
        </p:nvSpPr>
        <p:spPr>
          <a:xfrm rot="16200000">
            <a:off x="10058401" y="4332151"/>
            <a:ext cx="3873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Copyright © 2018 TIME Consulting Co., Ltd., Strictly Confidential 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213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emf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10.emf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4879879-D382-457E-A15E-BCDB40802B2B}"/>
              </a:ext>
            </a:extLst>
          </p:cNvPr>
          <p:cNvSpPr/>
          <p:nvPr/>
        </p:nvSpPr>
        <p:spPr>
          <a:xfrm>
            <a:off x="624385" y="1926235"/>
            <a:ext cx="6063468" cy="1579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8772A-F556-49E9-8466-5C6CF1D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 Kids Video Content Distribution Project, we analyze key factors that lead to the conclusion on whether the selected ASEAN markets are desirable for new investment.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D6F2E1-B493-4AB0-BB85-5C2BE58B3E3E}"/>
              </a:ext>
            </a:extLst>
          </p:cNvPr>
          <p:cNvSpPr/>
          <p:nvPr/>
        </p:nvSpPr>
        <p:spPr bwMode="auto">
          <a:xfrm>
            <a:off x="394173" y="1112363"/>
            <a:ext cx="11398759" cy="5175315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17896-2328-4D4C-92A5-00A8A455517E}"/>
              </a:ext>
            </a:extLst>
          </p:cNvPr>
          <p:cNvSpPr/>
          <p:nvPr/>
        </p:nvSpPr>
        <p:spPr>
          <a:xfrm>
            <a:off x="546652" y="1268928"/>
            <a:ext cx="11114306" cy="3578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Kids Video Content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E9CAB-C5AB-4FFE-8FB7-26E5318BDB93}"/>
              </a:ext>
            </a:extLst>
          </p:cNvPr>
          <p:cNvSpPr txBox="1"/>
          <p:nvPr/>
        </p:nvSpPr>
        <p:spPr>
          <a:xfrm>
            <a:off x="7714598" y="6336230"/>
            <a:ext cx="277306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002060"/>
                </a:solidFill>
              </a:defRPr>
            </a:lvl1pPr>
            <a:lvl2pPr marL="400050" lvl="1" indent="-171450">
              <a:buFont typeface="Wingdings" panose="05000000000000000000" pitchFamily="2" charset="2"/>
              <a:buChar char="Ø"/>
              <a:defRPr sz="1200">
                <a:solidFill>
                  <a:srgbClr val="002060"/>
                </a:solidFill>
              </a:defRPr>
            </a:lvl2pPr>
          </a:lstStyle>
          <a:p>
            <a:r>
              <a:rPr lang="en-US" b="0" i="1" dirty="0">
                <a:solidFill>
                  <a:schemeClr val="bg1"/>
                </a:solidFill>
              </a:rPr>
              <a:t>Website: www.timeconsulting.co.th</a:t>
            </a:r>
          </a:p>
        </p:txBody>
      </p:sp>
      <p:sp>
        <p:nvSpPr>
          <p:cNvPr id="35" name="OT_TextBox">
            <a:extLst>
              <a:ext uri="{FF2B5EF4-FFF2-40B4-BE49-F238E27FC236}">
                <a16:creationId xmlns:a16="http://schemas.microsoft.com/office/drawing/2014/main" id="{4BFB9F55-5229-48AA-AADD-CA7A6A3795E7}"/>
              </a:ext>
            </a:extLst>
          </p:cNvPr>
          <p:cNvSpPr>
            <a:spLocks/>
          </p:cNvSpPr>
          <p:nvPr/>
        </p:nvSpPr>
        <p:spPr bwMode="gray">
          <a:xfrm>
            <a:off x="6808503" y="1745482"/>
            <a:ext cx="4852455" cy="42029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Clr>
                <a:srgbClr val="0033AB"/>
              </a:buClr>
              <a:buSzPct val="80000"/>
              <a:buFont typeface="Wingdings" pitchFamily="2" charset="2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73600" indent="-270000" algn="l" defTabSz="914400" rtl="0" eaLnBrk="1" latinLnBrk="0" hangingPunct="1">
              <a:spcBef>
                <a:spcPts val="720"/>
              </a:spcBef>
              <a:buClr>
                <a:srgbClr val="00337F"/>
              </a:buClr>
              <a:buSzPct val="80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69875" algn="l" defTabSz="914400" rtl="0" eaLnBrk="1" latinLnBrk="0" hangingPunct="1">
              <a:lnSpc>
                <a:spcPct val="100000"/>
              </a:lnSpc>
              <a:spcBef>
                <a:spcPts val="720"/>
              </a:spcBef>
              <a:buClr>
                <a:srgbClr val="00337F"/>
              </a:buClr>
              <a:buSzPct val="70000"/>
              <a:buFont typeface="Wingdings" pitchFamily="2" charset="2"/>
              <a:buChar char="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651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41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171450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6pPr>
            <a:lvl7pPr marL="12604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7pPr>
            <a:lvl8pPr marL="1438275" indent="-18097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8pPr>
            <a:lvl9pPr marL="1625600" indent="-187325" algn="l" defTabSz="914400" rtl="0" eaLnBrk="1" latinLnBrk="0" hangingPunct="1">
              <a:lnSpc>
                <a:spcPct val="100000"/>
              </a:lnSpc>
              <a:spcBef>
                <a:spcPts val="50"/>
              </a:spcBef>
              <a:buFont typeface="Arial Unicode MS" pitchFamily="34" charset="-128"/>
              <a:buChar char="–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9pPr>
          </a:lstStyle>
          <a:p>
            <a:pPr marL="360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Challenge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Research and Benchmark work on Kids Video Content Distribution in selected 6 ASEAN Countries to identify investment opportunities. </a:t>
            </a:r>
          </a:p>
          <a:p>
            <a:pPr marL="360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Solution</a:t>
            </a:r>
            <a:endParaRPr lang="en-US" dirty="0">
              <a:solidFill>
                <a:srgbClr val="002060"/>
              </a:solidFill>
            </a:endParaRP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Market Sizing and Value Chain Analysis: Assess the total market value and revenue on digital platform providers and broadcasters.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Competitive Landscape Analysis: Identify high level profiles of leading digital platform providers and broadcasters in each geographic market and analyze their key successful factors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Market Trend Analysis and Disruption Assessment: Analyze consumer and subscriber consumption trend, technology and platform adoption trends and industry’s threats, and identify rules and regulations on kids video content distribution</a:t>
            </a:r>
            <a:endParaRPr lang="en-US" b="1" dirty="0">
              <a:solidFill>
                <a:srgbClr val="002060"/>
              </a:solidFill>
            </a:endParaRPr>
          </a:p>
          <a:p>
            <a:pPr marL="3600" lvl="1" indent="0">
              <a:buNone/>
            </a:pPr>
            <a:r>
              <a:rPr lang="en-US" b="1" dirty="0">
                <a:solidFill>
                  <a:srgbClr val="002060"/>
                </a:solidFill>
              </a:rPr>
              <a:t>Deliverable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Identified market gap, opportunities and threats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Identified market with high potential suitable for new entrants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Identified the most suitable kids video content distribution platforms for each market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1EBC8D-E41F-4758-9E77-BF21748A8FEB}"/>
              </a:ext>
            </a:extLst>
          </p:cNvPr>
          <p:cNvSpPr/>
          <p:nvPr/>
        </p:nvSpPr>
        <p:spPr>
          <a:xfrm>
            <a:off x="394173" y="6026068"/>
            <a:ext cx="19062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rgbClr val="002060"/>
                </a:solidFill>
                <a:sym typeface="Arial"/>
              </a:rPr>
              <a:t>(Project No.: TIME-201819)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4179C-88B4-4B3D-BD57-82BC9009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5" y="2275982"/>
            <a:ext cx="6063468" cy="3750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51DF8-D583-49CB-A277-E7E1CC66C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03" y="1707069"/>
            <a:ext cx="530352" cy="530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0454C-9973-4372-A7D8-64DC39392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89" y="1698055"/>
            <a:ext cx="530352" cy="530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A906E0-ADE5-455D-A248-B9CE0A076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17" y="1724057"/>
            <a:ext cx="530352" cy="530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B62E1-B328-4944-BF42-5FD659E7E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5" y="1716083"/>
            <a:ext cx="533818" cy="53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4E8ADB-F8AE-4D59-B5DE-A0E29E32B6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75" y="1702562"/>
            <a:ext cx="530352" cy="530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2E00E-BA49-421F-90DD-36BCA6D98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60" y="1711576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F40EBBC1-997C-4B95-8F9B-E2C8CF2D1DED}"/>
              </a:ext>
            </a:extLst>
          </p:cNvPr>
          <p:cNvSpPr txBox="1"/>
          <p:nvPr/>
        </p:nvSpPr>
        <p:spPr>
          <a:xfrm>
            <a:off x="7779308" y="2325679"/>
            <a:ext cx="1001418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Thailand</a:t>
            </a:r>
          </a:p>
          <a:p>
            <a:pPr algn="ctr"/>
            <a:endParaRPr lang="en-US" sz="1100" dirty="0">
              <a:solidFill>
                <a:srgbClr val="002060"/>
              </a:solidFill>
            </a:endParaRPr>
          </a:p>
          <a:p>
            <a:pPr algn="ctr"/>
            <a:endParaRPr lang="en-US" sz="1100" dirty="0">
              <a:solidFill>
                <a:srgbClr val="002060"/>
              </a:solidFill>
            </a:endParaRPr>
          </a:p>
          <a:p>
            <a:pPr algn="ctr"/>
            <a:endParaRPr lang="en-US" sz="11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Malaysia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Indonesia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Singapore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Malaysia</a:t>
            </a: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Vietnam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8772A-F556-49E9-8466-5C6CF1D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For Kids Video Content Distribution Project, we analyze key factors that lead to the conclusion on whether the selected ASEAN markets are desirable for new investment.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D6F2E1-B493-4AB0-BB85-5C2BE58B3E3E}"/>
              </a:ext>
            </a:extLst>
          </p:cNvPr>
          <p:cNvSpPr/>
          <p:nvPr/>
        </p:nvSpPr>
        <p:spPr bwMode="auto">
          <a:xfrm>
            <a:off x="394173" y="1112363"/>
            <a:ext cx="11398759" cy="5175315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17896-2328-4D4C-92A5-00A8A455517E}"/>
              </a:ext>
            </a:extLst>
          </p:cNvPr>
          <p:cNvSpPr/>
          <p:nvPr/>
        </p:nvSpPr>
        <p:spPr>
          <a:xfrm>
            <a:off x="546652" y="1268928"/>
            <a:ext cx="11114306" cy="3578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Case Study: Kids Video Content Distribution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C12E069-4F57-42AD-A77B-EB55327A150A}"/>
              </a:ext>
            </a:extLst>
          </p:cNvPr>
          <p:cNvSpPr/>
          <p:nvPr/>
        </p:nvSpPr>
        <p:spPr>
          <a:xfrm>
            <a:off x="9886641" y="6295187"/>
            <a:ext cx="19062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rgbClr val="002060"/>
                </a:solidFill>
                <a:sym typeface="Arial"/>
              </a:rPr>
              <a:t>(Project No.: TIME-201819)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3B49D-AF71-47C4-B552-EA086AC0A8D3}"/>
              </a:ext>
            </a:extLst>
          </p:cNvPr>
          <p:cNvSpPr/>
          <p:nvPr/>
        </p:nvSpPr>
        <p:spPr>
          <a:xfrm>
            <a:off x="546653" y="2228946"/>
            <a:ext cx="2335885" cy="39567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Total Market Value and Revenue Assessment on Digital Platform Providers and Broadcasters</a:t>
            </a:r>
          </a:p>
          <a:p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Advertising Revenue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Subscription Revenue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Total Application and Video Downloads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3CF614-F9CF-4537-A717-002A7B9D8559}"/>
              </a:ext>
            </a:extLst>
          </p:cNvPr>
          <p:cNvSpPr/>
          <p:nvPr/>
        </p:nvSpPr>
        <p:spPr>
          <a:xfrm>
            <a:off x="3013245" y="2228946"/>
            <a:ext cx="2335885" cy="39567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Identify High Level Profiles of Leading Digital Platform Providers and Broadcasters in each Geographic Market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Identify the Market Leaders and Analyze  their Successful Factors</a:t>
            </a:r>
          </a:p>
          <a:p>
            <a:pPr lvl="1"/>
            <a:endParaRPr lang="en-US" sz="1200" dirty="0">
              <a:solidFill>
                <a:srgbClr val="00206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Target and Research Key Digital Platform Industry Players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308EE-342A-49D3-891B-C5035AE43997}"/>
              </a:ext>
            </a:extLst>
          </p:cNvPr>
          <p:cNvSpPr/>
          <p:nvPr/>
        </p:nvSpPr>
        <p:spPr>
          <a:xfrm>
            <a:off x="5479837" y="2228944"/>
            <a:ext cx="2335885" cy="39567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Consumer and Subscriber Consumption Trend Analysis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Technology Adoption Trends Analysis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Platform Adoption Trends Analysis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Industry Analysis: Threats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Rules and Regulations on Kids Video Content Distribution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722C35E-CA61-4D87-9146-784583FD0B52}"/>
              </a:ext>
            </a:extLst>
          </p:cNvPr>
          <p:cNvSpPr/>
          <p:nvPr/>
        </p:nvSpPr>
        <p:spPr>
          <a:xfrm rot="5400000">
            <a:off x="8256950" y="3831280"/>
            <a:ext cx="1341120" cy="191588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62533-0F4A-4248-A824-154D14667692}"/>
              </a:ext>
            </a:extLst>
          </p:cNvPr>
          <p:cNvSpPr/>
          <p:nvPr/>
        </p:nvSpPr>
        <p:spPr>
          <a:xfrm>
            <a:off x="3013244" y="1714025"/>
            <a:ext cx="2335886" cy="43409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Competitive Landscape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05FD0D-08C2-4ED7-B26D-4137271A5861}"/>
              </a:ext>
            </a:extLst>
          </p:cNvPr>
          <p:cNvSpPr/>
          <p:nvPr/>
        </p:nvSpPr>
        <p:spPr>
          <a:xfrm>
            <a:off x="5479836" y="1711576"/>
            <a:ext cx="2335886" cy="43409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 Trend Analysis and Disruption Assessment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96ECF0-8BEC-4EFD-8578-100EDB576C9E}"/>
              </a:ext>
            </a:extLst>
          </p:cNvPr>
          <p:cNvSpPr/>
          <p:nvPr/>
        </p:nvSpPr>
        <p:spPr>
          <a:xfrm>
            <a:off x="546652" y="1711576"/>
            <a:ext cx="2335886" cy="43409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 Sizing and </a:t>
            </a:r>
          </a:p>
          <a:p>
            <a:pPr algn="ctr"/>
            <a:r>
              <a:rPr lang="en-US" sz="1200" dirty="0"/>
              <a:t>Value Chain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5DBCE-3ECD-41E7-89F1-530BD9A8E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67" y="2342215"/>
            <a:ext cx="2139242" cy="1078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3DD6F-2BAC-4DC2-857D-CA28297BD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3" y="2341716"/>
            <a:ext cx="2137605" cy="1078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6DCD62-586D-4A09-AEEE-59E8CF78B0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136" b="56405"/>
          <a:stretch/>
        </p:blipFill>
        <p:spPr>
          <a:xfrm>
            <a:off x="5575608" y="2330427"/>
            <a:ext cx="2149251" cy="1090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BF2F13-E615-4CE4-8016-D5D491EA233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5" y="4451706"/>
            <a:ext cx="346745" cy="346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7F59AE-D413-4956-AA45-48455528DB9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5013329"/>
            <a:ext cx="322246" cy="322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E1F8BC-1E3B-4607-832C-BE2A0FCCB92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5587511"/>
            <a:ext cx="322246" cy="3222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5EA472-CE04-497D-85A4-4F9E6F5DE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58" y="3160731"/>
            <a:ext cx="731520" cy="73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29F52F-DBD3-4D49-BB7A-2040E0C252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2" y="4619669"/>
            <a:ext cx="73152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AF9880-AAAA-436F-94E5-079E92513B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80" y="2442279"/>
            <a:ext cx="731520" cy="73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A387E8-060D-41BD-8B33-C1AE338477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19" y="1723827"/>
            <a:ext cx="731520" cy="73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A6FBBF-262F-42FA-AC6F-011B41B55C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02" y="5338123"/>
            <a:ext cx="731520" cy="731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89F9734-9639-46D0-A734-BD9692E498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41" y="3879183"/>
            <a:ext cx="731520" cy="731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562396-4477-437D-9226-BFB7F4ACAD89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22" y="4489474"/>
            <a:ext cx="424050" cy="4240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49A670-6A88-40E3-8CE2-B87F32307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0" y="5351189"/>
            <a:ext cx="418276" cy="418276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F0C467-1CDB-4EF3-9282-78AD1897A28F}"/>
              </a:ext>
            </a:extLst>
          </p:cNvPr>
          <p:cNvSpPr/>
          <p:nvPr/>
        </p:nvSpPr>
        <p:spPr>
          <a:xfrm>
            <a:off x="9139071" y="3160731"/>
            <a:ext cx="2484480" cy="3024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0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Identified Market Gap, Opportunities and Threats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Identified Market with High Potential Suitable for New Entrants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2060"/>
                </a:solidFill>
              </a:rPr>
              <a:t>Identified the Most Suitable Kids Video Content Distribution Platforms for Each Market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74" name="Picture 2" descr="https://saintleoinkblot.files.wordpress.com/2012/01/research-icon1.jpg?w=788">
            <a:extLst>
              <a:ext uri="{FF2B5EF4-FFF2-40B4-BE49-F238E27FC236}">
                <a16:creationId xmlns:a16="http://schemas.microsoft.com/office/drawing/2014/main" id="{1D733C24-7ECA-4C1F-A23A-D2330AC0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21" y="2089587"/>
            <a:ext cx="2358158" cy="17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79D7E9E-1B3F-4D47-94BB-7A9A95ECAD4C}"/>
              </a:ext>
            </a:extLst>
          </p:cNvPr>
          <p:cNvSpPr/>
          <p:nvPr/>
        </p:nvSpPr>
        <p:spPr>
          <a:xfrm>
            <a:off x="9623906" y="1928189"/>
            <a:ext cx="1449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426174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C3CFE1"/>
      </a:dk2>
      <a:lt2>
        <a:srgbClr val="E6E6E6"/>
      </a:lt2>
      <a:accent1>
        <a:srgbClr val="6685B3"/>
      </a:accent1>
      <a:accent2>
        <a:srgbClr val="FFAA1F"/>
      </a:accent2>
      <a:accent3>
        <a:srgbClr val="969696"/>
      </a:accent3>
      <a:accent4>
        <a:srgbClr val="BEBEBE"/>
      </a:accent4>
      <a:accent5>
        <a:srgbClr val="00337F"/>
      </a:accent5>
      <a:accent6>
        <a:srgbClr val="4F4F4F"/>
      </a:accent6>
      <a:hlink>
        <a:srgbClr val="00337F"/>
      </a:hlink>
      <a:folHlink>
        <a:srgbClr val="4F4F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3256</TotalTime>
  <Words>349</Words>
  <Application>Microsoft Office PowerPoint</Application>
  <PresentationFormat>Widescreen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For Kids Video Content Distribution Project, we analyze key factors that lead to the conclusion on whether the selected ASEAN markets are desirable for new investment. </vt:lpstr>
      <vt:lpstr>For Kids Video Content Distribution Project, we analyze key factors that lead to the conclusion on whether the selected ASEAN markets are desirable for new investment.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Time Consulting03</cp:lastModifiedBy>
  <cp:revision>109</cp:revision>
  <cp:lastPrinted>2018-07-05T09:38:06Z</cp:lastPrinted>
  <dcterms:created xsi:type="dcterms:W3CDTF">2018-07-05T07:06:36Z</dcterms:created>
  <dcterms:modified xsi:type="dcterms:W3CDTF">2018-10-24T07:34:22Z</dcterms:modified>
</cp:coreProperties>
</file>