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handoutMasterIdLst>
    <p:handoutMasterId r:id="rId4"/>
  </p:handoutMasterIdLst>
  <p:sldIdLst>
    <p:sldId id="3298" r:id="rId2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isa Thammathiwat" initials="PT" lastIdx="1" clrIdx="0">
    <p:extLst>
      <p:ext uri="{19B8F6BF-5375-455C-9EA6-DF929625EA0E}">
        <p15:presenceInfo xmlns:p15="http://schemas.microsoft.com/office/powerpoint/2012/main" userId="b81d79b4f12fd9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2DB"/>
    <a:srgbClr val="ADD9DA"/>
    <a:srgbClr val="EDFBFE"/>
    <a:srgbClr val="C2E0F6"/>
    <a:srgbClr val="9ACBF0"/>
    <a:srgbClr val="228DDD"/>
    <a:srgbClr val="2174EE"/>
    <a:srgbClr val="1A57B4"/>
    <a:srgbClr val="103492"/>
    <a:srgbClr val="9D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9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80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20/4/2020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20/4/2020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7148B290-4860-4BEF-9F30-DFF306F39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71883"/>
            <a:ext cx="755745" cy="3778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724A5E-A875-42A3-83F9-0921D946704D}"/>
              </a:ext>
            </a:extLst>
          </p:cNvPr>
          <p:cNvSpPr/>
          <p:nvPr userDrawn="1"/>
        </p:nvSpPr>
        <p:spPr>
          <a:xfrm>
            <a:off x="0" y="0"/>
            <a:ext cx="12192000" cy="1083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0BEC4-F611-4F86-9193-40ECCE1B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DF8F8-0587-4802-A07F-9AE051A0D0FB}"/>
              </a:ext>
            </a:extLst>
          </p:cNvPr>
          <p:cNvSpPr/>
          <p:nvPr userDrawn="1"/>
        </p:nvSpPr>
        <p:spPr>
          <a:xfrm>
            <a:off x="0" y="1083602"/>
            <a:ext cx="12192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Image result for nbtc logo à¸à¸ªà¸à¸.">
            <a:extLst>
              <a:ext uri="{FF2B5EF4-FFF2-40B4-BE49-F238E27FC236}">
                <a16:creationId xmlns:a16="http://schemas.microsoft.com/office/drawing/2014/main" id="{3033BFA8-670C-4DB0-9151-382FD96F7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535" y="6473187"/>
            <a:ext cx="880973" cy="2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1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7440" userDrawn="1">
          <p15:clr>
            <a:srgbClr val="FBAE40"/>
          </p15:clr>
        </p15:guide>
        <p15:guide id="6" orient="horz" pos="2260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4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emf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0DEA6-AE61-40F8-972F-EB90D3844497}"/>
              </a:ext>
            </a:extLst>
          </p:cNvPr>
          <p:cNvGrpSpPr/>
          <p:nvPr/>
        </p:nvGrpSpPr>
        <p:grpSpPr>
          <a:xfrm>
            <a:off x="16465989" y="1617593"/>
            <a:ext cx="4381421" cy="4486273"/>
            <a:chOff x="3523589" y="669137"/>
            <a:chExt cx="5311817" cy="5438935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49AF5919-911D-4041-8E12-29FB9410334D}"/>
                </a:ext>
              </a:extLst>
            </p:cNvPr>
            <p:cNvSpPr/>
            <p:nvPr/>
          </p:nvSpPr>
          <p:spPr>
            <a:xfrm>
              <a:off x="3523589" y="1963137"/>
              <a:ext cx="3547126" cy="414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0991" extrusionOk="0">
                  <a:moveTo>
                    <a:pt x="20133" y="3428"/>
                  </a:moveTo>
                  <a:cubicBezTo>
                    <a:pt x="17251" y="547"/>
                    <a:pt x="12865" y="-560"/>
                    <a:pt x="8841" y="267"/>
                  </a:cubicBezTo>
                  <a:cubicBezTo>
                    <a:pt x="7190" y="607"/>
                    <a:pt x="5602" y="1271"/>
                    <a:pt x="4203" y="2271"/>
                  </a:cubicBezTo>
                  <a:cubicBezTo>
                    <a:pt x="-216" y="5433"/>
                    <a:pt x="-1234" y="10871"/>
                    <a:pt x="1549" y="15046"/>
                  </a:cubicBezTo>
                  <a:cubicBezTo>
                    <a:pt x="1879" y="15493"/>
                    <a:pt x="2241" y="15929"/>
                    <a:pt x="2637" y="16351"/>
                  </a:cubicBezTo>
                  <a:cubicBezTo>
                    <a:pt x="3033" y="16772"/>
                    <a:pt x="3451" y="17167"/>
                    <a:pt x="3888" y="17537"/>
                  </a:cubicBezTo>
                  <a:cubicBezTo>
                    <a:pt x="5871" y="19215"/>
                    <a:pt x="8255" y="20369"/>
                    <a:pt x="10790" y="20976"/>
                  </a:cubicBezTo>
                  <a:cubicBezTo>
                    <a:pt x="11058" y="21040"/>
                    <a:pt x="11334" y="20898"/>
                    <a:pt x="11399" y="20662"/>
                  </a:cubicBezTo>
                  <a:lnTo>
                    <a:pt x="11572" y="20040"/>
                  </a:lnTo>
                  <a:lnTo>
                    <a:pt x="12396" y="17068"/>
                  </a:lnTo>
                  <a:cubicBezTo>
                    <a:pt x="8183" y="14338"/>
                    <a:pt x="6535" y="9340"/>
                    <a:pt x="8746" y="4976"/>
                  </a:cubicBezTo>
                  <a:cubicBezTo>
                    <a:pt x="7946" y="6555"/>
                    <a:pt x="7993" y="8272"/>
                    <a:pt x="8711" y="9744"/>
                  </a:cubicBezTo>
                  <a:cubicBezTo>
                    <a:pt x="7611" y="7400"/>
                    <a:pt x="8312" y="4602"/>
                    <a:pt x="10617" y="2897"/>
                  </a:cubicBezTo>
                  <a:cubicBezTo>
                    <a:pt x="13550" y="729"/>
                    <a:pt x="17938" y="1084"/>
                    <a:pt x="20366" y="3667"/>
                  </a:cubicBezTo>
                  <a:cubicBezTo>
                    <a:pt x="20289" y="3586"/>
                    <a:pt x="20212" y="3506"/>
                    <a:pt x="20133" y="3428"/>
                  </a:cubicBezTo>
                  <a:close/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FA2B5D50-678D-4716-A3D0-2A8E163B7ABD}"/>
                </a:ext>
              </a:extLst>
            </p:cNvPr>
            <p:cNvSpPr/>
            <p:nvPr/>
          </p:nvSpPr>
          <p:spPr>
            <a:xfrm>
              <a:off x="4855816" y="2796600"/>
              <a:ext cx="3979590" cy="291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2" h="19974" extrusionOk="0">
                  <a:moveTo>
                    <a:pt x="20074" y="466"/>
                  </a:moveTo>
                  <a:cubicBezTo>
                    <a:pt x="20026" y="145"/>
                    <a:pt x="19790" y="-60"/>
                    <a:pt x="19554" y="16"/>
                  </a:cubicBezTo>
                  <a:lnTo>
                    <a:pt x="18931" y="213"/>
                  </a:lnTo>
                  <a:lnTo>
                    <a:pt x="16230" y="1071"/>
                  </a:lnTo>
                  <a:cubicBezTo>
                    <a:pt x="15433" y="7479"/>
                    <a:pt x="11313" y="12361"/>
                    <a:pt x="6349" y="12361"/>
                  </a:cubicBezTo>
                  <a:cubicBezTo>
                    <a:pt x="9690" y="12361"/>
                    <a:pt x="12392" y="8661"/>
                    <a:pt x="12337" y="4126"/>
                  </a:cubicBezTo>
                  <a:cubicBezTo>
                    <a:pt x="12330" y="3519"/>
                    <a:pt x="12271" y="2928"/>
                    <a:pt x="12169" y="2360"/>
                  </a:cubicBezTo>
                  <a:lnTo>
                    <a:pt x="12166" y="2362"/>
                  </a:lnTo>
                  <a:cubicBezTo>
                    <a:pt x="12471" y="4117"/>
                    <a:pt x="12349" y="6025"/>
                    <a:pt x="11711" y="7786"/>
                  </a:cubicBezTo>
                  <a:cubicBezTo>
                    <a:pt x="10321" y="11622"/>
                    <a:pt x="6915" y="13339"/>
                    <a:pt x="4006" y="11677"/>
                  </a:cubicBezTo>
                  <a:cubicBezTo>
                    <a:pt x="2513" y="10823"/>
                    <a:pt x="1414" y="9251"/>
                    <a:pt x="827" y="7389"/>
                  </a:cubicBezTo>
                  <a:cubicBezTo>
                    <a:pt x="200" y="5398"/>
                    <a:pt x="160" y="3075"/>
                    <a:pt x="858" y="940"/>
                  </a:cubicBezTo>
                  <a:cubicBezTo>
                    <a:pt x="-1071" y="6842"/>
                    <a:pt x="366" y="13604"/>
                    <a:pt x="4042" y="17295"/>
                  </a:cubicBezTo>
                  <a:cubicBezTo>
                    <a:pt x="4630" y="17885"/>
                    <a:pt x="5275" y="18398"/>
                    <a:pt x="5972" y="18815"/>
                  </a:cubicBezTo>
                  <a:cubicBezTo>
                    <a:pt x="10532" y="21540"/>
                    <a:pt x="15787" y="19296"/>
                    <a:pt x="18419" y="13818"/>
                  </a:cubicBezTo>
                  <a:cubicBezTo>
                    <a:pt x="18687" y="13197"/>
                    <a:pt x="18934" y="12550"/>
                    <a:pt x="19154" y="11876"/>
                  </a:cubicBezTo>
                  <a:cubicBezTo>
                    <a:pt x="19374" y="11203"/>
                    <a:pt x="19562" y="10520"/>
                    <a:pt x="19720" y="9833"/>
                  </a:cubicBezTo>
                  <a:cubicBezTo>
                    <a:pt x="20437" y="6719"/>
                    <a:pt x="20529" y="3505"/>
                    <a:pt x="20074" y="466"/>
                  </a:cubicBezTo>
                  <a:close/>
                </a:path>
              </a:pathLst>
            </a:custGeom>
            <a:solidFill>
              <a:srgbClr val="A7B9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051F4DBB-D1A6-416C-8F76-C3E067A2A615}"/>
                </a:ext>
              </a:extLst>
            </p:cNvPr>
            <p:cNvSpPr/>
            <p:nvPr/>
          </p:nvSpPr>
          <p:spPr>
            <a:xfrm>
              <a:off x="4458991" y="669137"/>
              <a:ext cx="3611612" cy="395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11630" y="100"/>
                  </a:moveTo>
                  <a:cubicBezTo>
                    <a:pt x="11008" y="35"/>
                    <a:pt x="10375" y="0"/>
                    <a:pt x="9734" y="0"/>
                  </a:cubicBezTo>
                  <a:cubicBezTo>
                    <a:pt x="9093" y="0"/>
                    <a:pt x="8461" y="35"/>
                    <a:pt x="7838" y="100"/>
                  </a:cubicBezTo>
                  <a:cubicBezTo>
                    <a:pt x="5020" y="396"/>
                    <a:pt x="2417" y="1343"/>
                    <a:pt x="214" y="2773"/>
                  </a:cubicBezTo>
                  <a:cubicBezTo>
                    <a:pt x="-19" y="2924"/>
                    <a:pt x="-70" y="3223"/>
                    <a:pt x="103" y="3432"/>
                  </a:cubicBezTo>
                  <a:lnTo>
                    <a:pt x="556" y="3984"/>
                  </a:lnTo>
                  <a:lnTo>
                    <a:pt x="3366" y="7397"/>
                  </a:lnTo>
                  <a:cubicBezTo>
                    <a:pt x="7499" y="6504"/>
                    <a:pt x="12004" y="7699"/>
                    <a:pt x="14964" y="10810"/>
                  </a:cubicBezTo>
                  <a:cubicBezTo>
                    <a:pt x="15738" y="11597"/>
                    <a:pt x="16304" y="12558"/>
                    <a:pt x="16584" y="13616"/>
                  </a:cubicBezTo>
                  <a:cubicBezTo>
                    <a:pt x="16704" y="14070"/>
                    <a:pt x="16774" y="14541"/>
                    <a:pt x="16783" y="15026"/>
                  </a:cubicBezTo>
                  <a:cubicBezTo>
                    <a:pt x="16847" y="18646"/>
                    <a:pt x="13666" y="21600"/>
                    <a:pt x="9734" y="21600"/>
                  </a:cubicBezTo>
                  <a:cubicBezTo>
                    <a:pt x="15577" y="21600"/>
                    <a:pt x="20428" y="17702"/>
                    <a:pt x="21365" y="12587"/>
                  </a:cubicBezTo>
                  <a:cubicBezTo>
                    <a:pt x="21473" y="12000"/>
                    <a:pt x="21530" y="11396"/>
                    <a:pt x="21530" y="10780"/>
                  </a:cubicBezTo>
                  <a:cubicBezTo>
                    <a:pt x="21530" y="5397"/>
                    <a:pt x="17243" y="932"/>
                    <a:pt x="11630" y="100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E9891A3A-23D8-4405-93F7-84B3A98D6B53}"/>
                </a:ext>
              </a:extLst>
            </p:cNvPr>
            <p:cNvSpPr/>
            <p:nvPr/>
          </p:nvSpPr>
          <p:spPr>
            <a:xfrm>
              <a:off x="4913383" y="2234359"/>
              <a:ext cx="2394518" cy="2390504"/>
            </a:xfrm>
            <a:prstGeom prst="ellipse">
              <a:avLst/>
            </a:prstGeom>
            <a:solidFill>
              <a:srgbClr val="39395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Project Objectives</a:t>
              </a:r>
              <a:endParaRPr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DCB4EA-4318-48CE-932C-446BBF747BD2}"/>
              </a:ext>
            </a:extLst>
          </p:cNvPr>
          <p:cNvGrpSpPr/>
          <p:nvPr/>
        </p:nvGrpSpPr>
        <p:grpSpPr>
          <a:xfrm>
            <a:off x="15888224" y="3123958"/>
            <a:ext cx="1551291" cy="112686"/>
            <a:chOff x="3346450" y="2915886"/>
            <a:chExt cx="1567241" cy="9207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F887D4-0CB5-4530-9A32-3B226CA9674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3346450" y="2961924"/>
              <a:ext cx="1475166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342F1A-1950-4D50-AD64-43A04BA77B83}"/>
                </a:ext>
              </a:extLst>
            </p:cNvPr>
            <p:cNvSpPr/>
            <p:nvPr/>
          </p:nvSpPr>
          <p:spPr>
            <a:xfrm>
              <a:off x="4821616" y="2915886"/>
              <a:ext cx="92075" cy="9207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5DDECE-6DF6-4385-BF78-C0787468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4CB4DE-C4E2-4D07-B268-6C4FF429CC7D}"/>
              </a:ext>
            </a:extLst>
          </p:cNvPr>
          <p:cNvGrpSpPr/>
          <p:nvPr/>
        </p:nvGrpSpPr>
        <p:grpSpPr>
          <a:xfrm>
            <a:off x="13051489" y="1701305"/>
            <a:ext cx="3287557" cy="3177264"/>
            <a:chOff x="108151" y="2786817"/>
            <a:chExt cx="2926080" cy="3177264"/>
          </a:xfrm>
          <a:solidFill>
            <a:schemeClr val="bg1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97F750-1772-4036-A487-724AA34EE18F}"/>
                </a:ext>
              </a:extLst>
            </p:cNvPr>
            <p:cNvSpPr txBox="1"/>
            <p:nvPr/>
          </p:nvSpPr>
          <p:spPr>
            <a:xfrm>
              <a:off x="361856" y="3286425"/>
              <a:ext cx="2501279" cy="2677656"/>
            </a:xfrm>
            <a:prstGeom prst="rect">
              <a:avLst/>
            </a:prstGeom>
            <a:grp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To study the technical model, components of material system, and the pattern of duct access in various cases</a:t>
              </a:r>
            </a:p>
            <a:p>
              <a:pPr marL="225425"/>
              <a:endParaRPr lang="en-US" sz="1400" dirty="0">
                <a:solidFill>
                  <a:srgbClr val="002060"/>
                </a:solidFill>
                <a:cs typeface="TH SarabunPSK" panose="020B0500040200020003" pitchFamily="34" charset="-34"/>
              </a:endParaRPr>
            </a:p>
            <a:p>
              <a:pPr marL="463550" indent="-238125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Subduct and </a:t>
              </a:r>
              <a:r>
                <a:rPr lang="en-US" sz="1400" dirty="0" err="1">
                  <a:solidFill>
                    <a:srgbClr val="002060"/>
                  </a:solidFill>
                  <a:cs typeface="TH SarabunPSK" panose="020B0500040200020003" pitchFamily="34" charset="-34"/>
                </a:rPr>
                <a:t>Microducts</a:t>
              </a:r>
              <a:endParaRPr lang="en-US" sz="1400" dirty="0">
                <a:solidFill>
                  <a:srgbClr val="002060"/>
                </a:solidFill>
                <a:cs typeface="TH SarabunPSK" panose="020B0500040200020003" pitchFamily="34" charset="-34"/>
              </a:endParaRPr>
            </a:p>
            <a:p>
              <a:pPr marL="463550" indent="-238125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Duct access in government agencies areas</a:t>
              </a:r>
            </a:p>
            <a:p>
              <a:pPr marL="463550" indent="-238125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Duct access in industrial estates</a:t>
              </a:r>
            </a:p>
            <a:p>
              <a:pPr marL="463550" indent="-238125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Network facilities in specific areas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BB102C-8098-477A-80B6-0513CE80D3B6}"/>
                </a:ext>
              </a:extLst>
            </p:cNvPr>
            <p:cNvSpPr txBox="1"/>
            <p:nvPr/>
          </p:nvSpPr>
          <p:spPr>
            <a:xfrm>
              <a:off x="108151" y="2786817"/>
              <a:ext cx="2926080" cy="400110"/>
            </a:xfrm>
            <a:prstGeom prst="rect">
              <a:avLst/>
            </a:prstGeom>
            <a:grp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2060"/>
                  </a:solidFill>
                </a:rPr>
                <a:t>Technical Model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0305A-53DC-4EC9-9FCF-40EFF9D0C159}"/>
              </a:ext>
            </a:extLst>
          </p:cNvPr>
          <p:cNvGrpSpPr/>
          <p:nvPr/>
        </p:nvGrpSpPr>
        <p:grpSpPr>
          <a:xfrm>
            <a:off x="21000772" y="1701305"/>
            <a:ext cx="2979017" cy="1170499"/>
            <a:chOff x="8133275" y="1601498"/>
            <a:chExt cx="3478652" cy="11704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6FEEEB-9C18-4A0F-A8C1-FB8FE87A1744}"/>
                </a:ext>
              </a:extLst>
            </p:cNvPr>
            <p:cNvSpPr txBox="1"/>
            <p:nvPr/>
          </p:nvSpPr>
          <p:spPr>
            <a:xfrm>
              <a:off x="8143388" y="1601498"/>
              <a:ext cx="3468539" cy="40011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Calculation Framework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F68117-707D-48BF-861C-D44C0731B7E0}"/>
                </a:ext>
              </a:extLst>
            </p:cNvPr>
            <p:cNvSpPr txBox="1"/>
            <p:nvPr/>
          </p:nvSpPr>
          <p:spPr>
            <a:xfrm>
              <a:off x="8133275" y="2033333"/>
              <a:ext cx="3284794" cy="73866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To define rate regulatory framework for duct access and related network facilities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1C9726-F23D-4487-8D99-F3BA61A1E657}"/>
              </a:ext>
            </a:extLst>
          </p:cNvPr>
          <p:cNvGrpSpPr/>
          <p:nvPr/>
        </p:nvGrpSpPr>
        <p:grpSpPr>
          <a:xfrm rot="10800000">
            <a:off x="20004512" y="4612900"/>
            <a:ext cx="1284105" cy="92075"/>
            <a:chOff x="3629586" y="2915886"/>
            <a:chExt cx="1284105" cy="9207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109434-F377-4DA3-9C1F-8620DD5588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rot="10800000" flipH="1">
              <a:off x="3629586" y="2961924"/>
              <a:ext cx="119203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2ABA41B-3EBF-4421-AC59-34B7BD5E1459}"/>
                </a:ext>
              </a:extLst>
            </p:cNvPr>
            <p:cNvSpPr/>
            <p:nvPr/>
          </p:nvSpPr>
          <p:spPr>
            <a:xfrm>
              <a:off x="4821616" y="2915886"/>
              <a:ext cx="92075" cy="9207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E01893-10B6-44DF-B597-6DD2E8C5F58D}"/>
              </a:ext>
            </a:extLst>
          </p:cNvPr>
          <p:cNvGrpSpPr/>
          <p:nvPr/>
        </p:nvGrpSpPr>
        <p:grpSpPr>
          <a:xfrm rot="10800000">
            <a:off x="18846507" y="1893132"/>
            <a:ext cx="1685482" cy="92075"/>
            <a:chOff x="3228209" y="2915886"/>
            <a:chExt cx="1685482" cy="9207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11AB4B-BD72-4AA9-9C8D-EDF45AA3D33A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rot="10800000" flipH="1">
              <a:off x="3228209" y="2961924"/>
              <a:ext cx="1593407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9157C1-F268-41B8-ABE9-D7252DF4229D}"/>
                </a:ext>
              </a:extLst>
            </p:cNvPr>
            <p:cNvSpPr/>
            <p:nvPr/>
          </p:nvSpPr>
          <p:spPr>
            <a:xfrm>
              <a:off x="4821616" y="2915886"/>
              <a:ext cx="92075" cy="92075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74C346D-EE7C-4CC1-81B7-2B03C418CE11}"/>
              </a:ext>
            </a:extLst>
          </p:cNvPr>
          <p:cNvSpPr/>
          <p:nvPr/>
        </p:nvSpPr>
        <p:spPr>
          <a:xfrm>
            <a:off x="17897428" y="2013655"/>
            <a:ext cx="578705" cy="361002"/>
          </a:xfrm>
          <a:custGeom>
            <a:avLst/>
            <a:gdLst>
              <a:gd name="connsiteX0" fmla="*/ 400050 w 800100"/>
              <a:gd name="connsiteY0" fmla="*/ 327660 h 499110"/>
              <a:gd name="connsiteX1" fmla="*/ 470535 w 800100"/>
              <a:gd name="connsiteY1" fmla="*/ 339090 h 499110"/>
              <a:gd name="connsiteX2" fmla="*/ 554355 w 800100"/>
              <a:gd name="connsiteY2" fmla="*/ 379095 h 499110"/>
              <a:gd name="connsiteX3" fmla="*/ 571500 w 800100"/>
              <a:gd name="connsiteY3" fmla="*/ 413385 h 499110"/>
              <a:gd name="connsiteX4" fmla="*/ 571500 w 800100"/>
              <a:gd name="connsiteY4" fmla="*/ 499110 h 499110"/>
              <a:gd name="connsiteX5" fmla="*/ 228600 w 800100"/>
              <a:gd name="connsiteY5" fmla="*/ 499110 h 499110"/>
              <a:gd name="connsiteX6" fmla="*/ 228600 w 800100"/>
              <a:gd name="connsiteY6" fmla="*/ 413385 h 499110"/>
              <a:gd name="connsiteX7" fmla="*/ 245745 w 800100"/>
              <a:gd name="connsiteY7" fmla="*/ 379095 h 499110"/>
              <a:gd name="connsiteX8" fmla="*/ 329565 w 800100"/>
              <a:gd name="connsiteY8" fmla="*/ 339090 h 499110"/>
              <a:gd name="connsiteX9" fmla="*/ 400050 w 800100"/>
              <a:gd name="connsiteY9" fmla="*/ 327660 h 499110"/>
              <a:gd name="connsiteX10" fmla="*/ 628650 w 800100"/>
              <a:gd name="connsiteY10" fmla="*/ 194310 h 499110"/>
              <a:gd name="connsiteX11" fmla="*/ 699135 w 800100"/>
              <a:gd name="connsiteY11" fmla="*/ 205740 h 499110"/>
              <a:gd name="connsiteX12" fmla="*/ 782955 w 800100"/>
              <a:gd name="connsiteY12" fmla="*/ 245745 h 499110"/>
              <a:gd name="connsiteX13" fmla="*/ 800100 w 800100"/>
              <a:gd name="connsiteY13" fmla="*/ 280035 h 499110"/>
              <a:gd name="connsiteX14" fmla="*/ 800100 w 800100"/>
              <a:gd name="connsiteY14" fmla="*/ 365760 h 499110"/>
              <a:gd name="connsiteX15" fmla="*/ 592455 w 800100"/>
              <a:gd name="connsiteY15" fmla="*/ 365760 h 499110"/>
              <a:gd name="connsiteX16" fmla="*/ 577215 w 800100"/>
              <a:gd name="connsiteY16" fmla="*/ 348615 h 499110"/>
              <a:gd name="connsiteX17" fmla="*/ 489585 w 800100"/>
              <a:gd name="connsiteY17" fmla="*/ 304800 h 499110"/>
              <a:gd name="connsiteX18" fmla="*/ 523875 w 800100"/>
              <a:gd name="connsiteY18" fmla="*/ 220980 h 499110"/>
              <a:gd name="connsiteX19" fmla="*/ 523875 w 800100"/>
              <a:gd name="connsiteY19" fmla="*/ 219075 h 499110"/>
              <a:gd name="connsiteX20" fmla="*/ 558165 w 800100"/>
              <a:gd name="connsiteY20" fmla="*/ 205740 h 499110"/>
              <a:gd name="connsiteX21" fmla="*/ 628650 w 800100"/>
              <a:gd name="connsiteY21" fmla="*/ 194310 h 499110"/>
              <a:gd name="connsiteX22" fmla="*/ 171450 w 800100"/>
              <a:gd name="connsiteY22" fmla="*/ 194310 h 499110"/>
              <a:gd name="connsiteX23" fmla="*/ 241935 w 800100"/>
              <a:gd name="connsiteY23" fmla="*/ 205740 h 499110"/>
              <a:gd name="connsiteX24" fmla="*/ 276225 w 800100"/>
              <a:gd name="connsiteY24" fmla="*/ 217170 h 499110"/>
              <a:gd name="connsiteX25" fmla="*/ 276225 w 800100"/>
              <a:gd name="connsiteY25" fmla="*/ 220980 h 499110"/>
              <a:gd name="connsiteX26" fmla="*/ 310515 w 800100"/>
              <a:gd name="connsiteY26" fmla="*/ 304800 h 499110"/>
              <a:gd name="connsiteX27" fmla="*/ 222885 w 800100"/>
              <a:gd name="connsiteY27" fmla="*/ 348615 h 499110"/>
              <a:gd name="connsiteX28" fmla="*/ 205740 w 800100"/>
              <a:gd name="connsiteY28" fmla="*/ 365760 h 499110"/>
              <a:gd name="connsiteX29" fmla="*/ 0 w 800100"/>
              <a:gd name="connsiteY29" fmla="*/ 365760 h 499110"/>
              <a:gd name="connsiteX30" fmla="*/ 0 w 800100"/>
              <a:gd name="connsiteY30" fmla="*/ 280035 h 499110"/>
              <a:gd name="connsiteX31" fmla="*/ 17145 w 800100"/>
              <a:gd name="connsiteY31" fmla="*/ 245745 h 499110"/>
              <a:gd name="connsiteX32" fmla="*/ 100965 w 800100"/>
              <a:gd name="connsiteY32" fmla="*/ 205740 h 499110"/>
              <a:gd name="connsiteX33" fmla="*/ 171450 w 800100"/>
              <a:gd name="connsiteY33" fmla="*/ 194310 h 499110"/>
              <a:gd name="connsiteX34" fmla="*/ 400050 w 800100"/>
              <a:gd name="connsiteY34" fmla="*/ 133350 h 499110"/>
              <a:gd name="connsiteX35" fmla="*/ 485775 w 800100"/>
              <a:gd name="connsiteY35" fmla="*/ 219075 h 499110"/>
              <a:gd name="connsiteX36" fmla="*/ 400050 w 800100"/>
              <a:gd name="connsiteY36" fmla="*/ 304800 h 499110"/>
              <a:gd name="connsiteX37" fmla="*/ 314325 w 800100"/>
              <a:gd name="connsiteY37" fmla="*/ 219075 h 499110"/>
              <a:gd name="connsiteX38" fmla="*/ 400050 w 800100"/>
              <a:gd name="connsiteY38" fmla="*/ 133350 h 499110"/>
              <a:gd name="connsiteX39" fmla="*/ 628650 w 800100"/>
              <a:gd name="connsiteY39" fmla="*/ 0 h 499110"/>
              <a:gd name="connsiteX40" fmla="*/ 714375 w 800100"/>
              <a:gd name="connsiteY40" fmla="*/ 85725 h 499110"/>
              <a:gd name="connsiteX41" fmla="*/ 628650 w 800100"/>
              <a:gd name="connsiteY41" fmla="*/ 171450 h 499110"/>
              <a:gd name="connsiteX42" fmla="*/ 542925 w 800100"/>
              <a:gd name="connsiteY42" fmla="*/ 85725 h 499110"/>
              <a:gd name="connsiteX43" fmla="*/ 628650 w 800100"/>
              <a:gd name="connsiteY43" fmla="*/ 0 h 499110"/>
              <a:gd name="connsiteX44" fmla="*/ 171450 w 800100"/>
              <a:gd name="connsiteY44" fmla="*/ 0 h 499110"/>
              <a:gd name="connsiteX45" fmla="*/ 257175 w 800100"/>
              <a:gd name="connsiteY45" fmla="*/ 85725 h 499110"/>
              <a:gd name="connsiteX46" fmla="*/ 171450 w 800100"/>
              <a:gd name="connsiteY46" fmla="*/ 171450 h 499110"/>
              <a:gd name="connsiteX47" fmla="*/ 85725 w 800100"/>
              <a:gd name="connsiteY47" fmla="*/ 85725 h 499110"/>
              <a:gd name="connsiteX48" fmla="*/ 171450 w 800100"/>
              <a:gd name="connsiteY48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00100" h="499110">
                <a:moveTo>
                  <a:pt x="400050" y="327660"/>
                </a:moveTo>
                <a:cubicBezTo>
                  <a:pt x="424815" y="327660"/>
                  <a:pt x="449580" y="333375"/>
                  <a:pt x="470535" y="339090"/>
                </a:cubicBezTo>
                <a:cubicBezTo>
                  <a:pt x="501015" y="346710"/>
                  <a:pt x="531495" y="360045"/>
                  <a:pt x="554355" y="379095"/>
                </a:cubicBezTo>
                <a:cubicBezTo>
                  <a:pt x="565785" y="386715"/>
                  <a:pt x="571500" y="400050"/>
                  <a:pt x="571500" y="413385"/>
                </a:cubicBezTo>
                <a:lnTo>
                  <a:pt x="571500" y="499110"/>
                </a:lnTo>
                <a:lnTo>
                  <a:pt x="228600" y="499110"/>
                </a:lnTo>
                <a:lnTo>
                  <a:pt x="228600" y="413385"/>
                </a:lnTo>
                <a:cubicBezTo>
                  <a:pt x="228600" y="400050"/>
                  <a:pt x="234315" y="388620"/>
                  <a:pt x="245745" y="379095"/>
                </a:cubicBezTo>
                <a:cubicBezTo>
                  <a:pt x="270510" y="361950"/>
                  <a:pt x="299085" y="346710"/>
                  <a:pt x="329565" y="339090"/>
                </a:cubicBezTo>
                <a:cubicBezTo>
                  <a:pt x="352425" y="331470"/>
                  <a:pt x="377190" y="327660"/>
                  <a:pt x="400050" y="327660"/>
                </a:cubicBezTo>
                <a:close/>
                <a:moveTo>
                  <a:pt x="628650" y="194310"/>
                </a:moveTo>
                <a:cubicBezTo>
                  <a:pt x="653415" y="194310"/>
                  <a:pt x="678180" y="200025"/>
                  <a:pt x="699135" y="205740"/>
                </a:cubicBezTo>
                <a:cubicBezTo>
                  <a:pt x="729615" y="213360"/>
                  <a:pt x="760095" y="226695"/>
                  <a:pt x="782955" y="245745"/>
                </a:cubicBezTo>
                <a:cubicBezTo>
                  <a:pt x="794385" y="253365"/>
                  <a:pt x="800100" y="266700"/>
                  <a:pt x="800100" y="280035"/>
                </a:cubicBezTo>
                <a:lnTo>
                  <a:pt x="800100" y="365760"/>
                </a:lnTo>
                <a:lnTo>
                  <a:pt x="592455" y="365760"/>
                </a:lnTo>
                <a:cubicBezTo>
                  <a:pt x="588645" y="358140"/>
                  <a:pt x="582930" y="354330"/>
                  <a:pt x="577215" y="348615"/>
                </a:cubicBezTo>
                <a:cubicBezTo>
                  <a:pt x="554355" y="331470"/>
                  <a:pt x="525780" y="316230"/>
                  <a:pt x="489585" y="304800"/>
                </a:cubicBezTo>
                <a:cubicBezTo>
                  <a:pt x="510540" y="283845"/>
                  <a:pt x="523875" y="253365"/>
                  <a:pt x="523875" y="220980"/>
                </a:cubicBezTo>
                <a:lnTo>
                  <a:pt x="523875" y="219075"/>
                </a:lnTo>
                <a:cubicBezTo>
                  <a:pt x="535305" y="213360"/>
                  <a:pt x="546735" y="209550"/>
                  <a:pt x="558165" y="205740"/>
                </a:cubicBezTo>
                <a:cubicBezTo>
                  <a:pt x="581025" y="198120"/>
                  <a:pt x="605790" y="194310"/>
                  <a:pt x="628650" y="194310"/>
                </a:cubicBezTo>
                <a:close/>
                <a:moveTo>
                  <a:pt x="171450" y="194310"/>
                </a:moveTo>
                <a:cubicBezTo>
                  <a:pt x="196215" y="194310"/>
                  <a:pt x="220980" y="200025"/>
                  <a:pt x="241935" y="205740"/>
                </a:cubicBezTo>
                <a:cubicBezTo>
                  <a:pt x="253365" y="207645"/>
                  <a:pt x="264795" y="213360"/>
                  <a:pt x="276225" y="217170"/>
                </a:cubicBezTo>
                <a:cubicBezTo>
                  <a:pt x="276225" y="219075"/>
                  <a:pt x="276225" y="219075"/>
                  <a:pt x="276225" y="220980"/>
                </a:cubicBezTo>
                <a:cubicBezTo>
                  <a:pt x="276225" y="253365"/>
                  <a:pt x="289560" y="281940"/>
                  <a:pt x="310515" y="304800"/>
                </a:cubicBezTo>
                <a:cubicBezTo>
                  <a:pt x="280035" y="314325"/>
                  <a:pt x="249555" y="329565"/>
                  <a:pt x="222885" y="348615"/>
                </a:cubicBezTo>
                <a:cubicBezTo>
                  <a:pt x="215265" y="354330"/>
                  <a:pt x="211455" y="358140"/>
                  <a:pt x="205740" y="365760"/>
                </a:cubicBezTo>
                <a:lnTo>
                  <a:pt x="0" y="365760"/>
                </a:lnTo>
                <a:lnTo>
                  <a:pt x="0" y="280035"/>
                </a:lnTo>
                <a:cubicBezTo>
                  <a:pt x="0" y="266700"/>
                  <a:pt x="5715" y="253365"/>
                  <a:pt x="17145" y="245745"/>
                </a:cubicBezTo>
                <a:cubicBezTo>
                  <a:pt x="41910" y="228600"/>
                  <a:pt x="70485" y="215265"/>
                  <a:pt x="100965" y="205740"/>
                </a:cubicBezTo>
                <a:cubicBezTo>
                  <a:pt x="123825" y="198120"/>
                  <a:pt x="148590" y="194310"/>
                  <a:pt x="171450" y="194310"/>
                </a:cubicBezTo>
                <a:close/>
                <a:moveTo>
                  <a:pt x="400050" y="133350"/>
                </a:moveTo>
                <a:cubicBezTo>
                  <a:pt x="447395" y="133350"/>
                  <a:pt x="485775" y="171730"/>
                  <a:pt x="485775" y="219075"/>
                </a:cubicBezTo>
                <a:cubicBezTo>
                  <a:pt x="485775" y="266420"/>
                  <a:pt x="447395" y="304800"/>
                  <a:pt x="400050" y="304800"/>
                </a:cubicBezTo>
                <a:cubicBezTo>
                  <a:pt x="352705" y="304800"/>
                  <a:pt x="314325" y="266420"/>
                  <a:pt x="314325" y="219075"/>
                </a:cubicBezTo>
                <a:cubicBezTo>
                  <a:pt x="314325" y="171730"/>
                  <a:pt x="352705" y="133350"/>
                  <a:pt x="400050" y="133350"/>
                </a:cubicBezTo>
                <a:close/>
                <a:moveTo>
                  <a:pt x="628650" y="0"/>
                </a:moveTo>
                <a:cubicBezTo>
                  <a:pt x="675995" y="0"/>
                  <a:pt x="714375" y="38380"/>
                  <a:pt x="714375" y="85725"/>
                </a:cubicBezTo>
                <a:cubicBezTo>
                  <a:pt x="714375" y="133070"/>
                  <a:pt x="675995" y="171450"/>
                  <a:pt x="628650" y="171450"/>
                </a:cubicBezTo>
                <a:cubicBezTo>
                  <a:pt x="581305" y="171450"/>
                  <a:pt x="542925" y="133070"/>
                  <a:pt x="542925" y="85725"/>
                </a:cubicBezTo>
                <a:cubicBezTo>
                  <a:pt x="542925" y="38380"/>
                  <a:pt x="581305" y="0"/>
                  <a:pt x="628650" y="0"/>
                </a:cubicBezTo>
                <a:close/>
                <a:moveTo>
                  <a:pt x="171450" y="0"/>
                </a:moveTo>
                <a:cubicBezTo>
                  <a:pt x="218795" y="0"/>
                  <a:pt x="257175" y="38380"/>
                  <a:pt x="257175" y="85725"/>
                </a:cubicBezTo>
                <a:cubicBezTo>
                  <a:pt x="257175" y="133070"/>
                  <a:pt x="218795" y="171450"/>
                  <a:pt x="171450" y="171450"/>
                </a:cubicBezTo>
                <a:cubicBezTo>
                  <a:pt x="124105" y="171450"/>
                  <a:pt x="85725" y="133070"/>
                  <a:pt x="85725" y="85725"/>
                </a:cubicBezTo>
                <a:cubicBezTo>
                  <a:pt x="85725" y="38380"/>
                  <a:pt x="124105" y="0"/>
                  <a:pt x="171450" y="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77" descr="Puzzle">
            <a:extLst>
              <a:ext uri="{FF2B5EF4-FFF2-40B4-BE49-F238E27FC236}">
                <a16:creationId xmlns:a16="http://schemas.microsoft.com/office/drawing/2014/main" id="{A6D1E657-911E-4796-B474-D3ECE3371616}"/>
              </a:ext>
            </a:extLst>
          </p:cNvPr>
          <p:cNvSpPr/>
          <p:nvPr/>
        </p:nvSpPr>
        <p:spPr>
          <a:xfrm>
            <a:off x="19355484" y="4863512"/>
            <a:ext cx="551148" cy="551148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E3F49F-E11E-4893-8BEF-0B75CEBA4783}"/>
              </a:ext>
            </a:extLst>
          </p:cNvPr>
          <p:cNvSpPr/>
          <p:nvPr/>
        </p:nvSpPr>
        <p:spPr>
          <a:xfrm>
            <a:off x="16672603" y="4037949"/>
            <a:ext cx="554864" cy="552983"/>
          </a:xfrm>
          <a:custGeom>
            <a:avLst/>
            <a:gdLst>
              <a:gd name="connsiteX0" fmla="*/ 183438 w 767138"/>
              <a:gd name="connsiteY0" fmla="*/ 531959 h 764537"/>
              <a:gd name="connsiteX1" fmla="*/ 201866 w 767138"/>
              <a:gd name="connsiteY1" fmla="*/ 555586 h 764537"/>
              <a:gd name="connsiteX2" fmla="*/ 211391 w 767138"/>
              <a:gd name="connsiteY2" fmla="*/ 600353 h 764537"/>
              <a:gd name="connsiteX3" fmla="*/ 93281 w 767138"/>
              <a:gd name="connsiteY3" fmla="*/ 664171 h 764537"/>
              <a:gd name="connsiteX4" fmla="*/ 157098 w 767138"/>
              <a:gd name="connsiteY4" fmla="*/ 546061 h 764537"/>
              <a:gd name="connsiteX5" fmla="*/ 175211 w 767138"/>
              <a:gd name="connsiteY5" fmla="*/ 532145 h 764537"/>
              <a:gd name="connsiteX6" fmla="*/ 183438 w 767138"/>
              <a:gd name="connsiteY6" fmla="*/ 531959 h 764537"/>
              <a:gd name="connsiteX7" fmla="*/ 484758 w 767138"/>
              <a:gd name="connsiteY7" fmla="*/ 525106 h 764537"/>
              <a:gd name="connsiteX8" fmla="*/ 499998 w 767138"/>
              <a:gd name="connsiteY8" fmla="*/ 564158 h 764537"/>
              <a:gd name="connsiteX9" fmla="*/ 492378 w 767138"/>
              <a:gd name="connsiteY9" fmla="*/ 602258 h 764537"/>
              <a:gd name="connsiteX10" fmla="*/ 340930 w 767138"/>
              <a:gd name="connsiteY10" fmla="*/ 753706 h 764537"/>
              <a:gd name="connsiteX11" fmla="*/ 280923 w 767138"/>
              <a:gd name="connsiteY11" fmla="*/ 721321 h 764537"/>
              <a:gd name="connsiteX12" fmla="*/ 310450 w 767138"/>
              <a:gd name="connsiteY12" fmla="*/ 586066 h 764537"/>
              <a:gd name="connsiteX13" fmla="*/ 484758 w 767138"/>
              <a:gd name="connsiteY13" fmla="*/ 525106 h 764537"/>
              <a:gd name="connsiteX14" fmla="*/ 179839 w 767138"/>
              <a:gd name="connsiteY14" fmla="*/ 262573 h 764537"/>
              <a:gd name="connsiteX15" fmla="*/ 199961 w 767138"/>
              <a:gd name="connsiteY15" fmla="*/ 264121 h 764537"/>
              <a:gd name="connsiteX16" fmla="*/ 232346 w 767138"/>
              <a:gd name="connsiteY16" fmla="*/ 276504 h 764537"/>
              <a:gd name="connsiteX17" fmla="*/ 169481 w 767138"/>
              <a:gd name="connsiteY17" fmla="*/ 454621 h 764537"/>
              <a:gd name="connsiteX18" fmla="*/ 42798 w 767138"/>
              <a:gd name="connsiteY18" fmla="*/ 483196 h 764537"/>
              <a:gd name="connsiteX19" fmla="*/ 10413 w 767138"/>
              <a:gd name="connsiteY19" fmla="*/ 423189 h 764537"/>
              <a:gd name="connsiteX20" fmla="*/ 161861 w 767138"/>
              <a:gd name="connsiteY20" fmla="*/ 271741 h 764537"/>
              <a:gd name="connsiteX21" fmla="*/ 179839 w 767138"/>
              <a:gd name="connsiteY21" fmla="*/ 262573 h 764537"/>
              <a:gd name="connsiteX22" fmla="*/ 548695 w 767138"/>
              <a:gd name="connsiteY22" fmla="*/ 151488 h 764537"/>
              <a:gd name="connsiteX23" fmla="*/ 508571 w 767138"/>
              <a:gd name="connsiteY23" fmla="*/ 167919 h 764537"/>
              <a:gd name="connsiteX24" fmla="*/ 508571 w 767138"/>
              <a:gd name="connsiteY24" fmla="*/ 248881 h 764537"/>
              <a:gd name="connsiteX25" fmla="*/ 589533 w 767138"/>
              <a:gd name="connsiteY25" fmla="*/ 248881 h 764537"/>
              <a:gd name="connsiteX26" fmla="*/ 589533 w 767138"/>
              <a:gd name="connsiteY26" fmla="*/ 167919 h 764537"/>
              <a:gd name="connsiteX27" fmla="*/ 548695 w 767138"/>
              <a:gd name="connsiteY27" fmla="*/ 151488 h 764537"/>
              <a:gd name="connsiteX28" fmla="*/ 540956 w 767138"/>
              <a:gd name="connsiteY28" fmla="*/ 43141 h 764537"/>
              <a:gd name="connsiteX29" fmla="*/ 642873 w 767138"/>
              <a:gd name="connsiteY29" fmla="*/ 113626 h 764537"/>
              <a:gd name="connsiteX30" fmla="*/ 715263 w 767138"/>
              <a:gd name="connsiteY30" fmla="*/ 218401 h 764537"/>
              <a:gd name="connsiteX31" fmla="*/ 591438 w 767138"/>
              <a:gd name="connsiteY31" fmla="*/ 399376 h 764537"/>
              <a:gd name="connsiteX32" fmla="*/ 261873 w 767138"/>
              <a:gd name="connsiteY32" fmla="*/ 554634 h 764537"/>
              <a:gd name="connsiteX33" fmla="*/ 202818 w 767138"/>
              <a:gd name="connsiteY33" fmla="*/ 495579 h 764537"/>
              <a:gd name="connsiteX34" fmla="*/ 359028 w 767138"/>
              <a:gd name="connsiteY34" fmla="*/ 166966 h 764537"/>
              <a:gd name="connsiteX35" fmla="*/ 540956 w 767138"/>
              <a:gd name="connsiteY35" fmla="*/ 43141 h 764537"/>
              <a:gd name="connsiteX36" fmla="*/ 740669 w 767138"/>
              <a:gd name="connsiteY36" fmla="*/ 11 h 764537"/>
              <a:gd name="connsiteX37" fmla="*/ 762889 w 767138"/>
              <a:gd name="connsiteY37" fmla="*/ 5041 h 764537"/>
              <a:gd name="connsiteX38" fmla="*/ 733361 w 767138"/>
              <a:gd name="connsiteY38" fmla="*/ 167919 h 764537"/>
              <a:gd name="connsiteX39" fmla="*/ 670496 w 767138"/>
              <a:gd name="connsiteY39" fmla="*/ 87909 h 764537"/>
              <a:gd name="connsiteX40" fmla="*/ 592391 w 767138"/>
              <a:gd name="connsiteY40" fmla="*/ 25996 h 764537"/>
              <a:gd name="connsiteX41" fmla="*/ 740669 w 767138"/>
              <a:gd name="connsiteY41" fmla="*/ 11 h 76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7138" h="764537">
                <a:moveTo>
                  <a:pt x="183438" y="531959"/>
                </a:moveTo>
                <a:cubicBezTo>
                  <a:pt x="190146" y="535126"/>
                  <a:pt x="193294" y="547014"/>
                  <a:pt x="201866" y="555586"/>
                </a:cubicBezTo>
                <a:cubicBezTo>
                  <a:pt x="217106" y="569873"/>
                  <a:pt x="242823" y="567968"/>
                  <a:pt x="211391" y="600353"/>
                </a:cubicBezTo>
                <a:cubicBezTo>
                  <a:pt x="179958" y="631786"/>
                  <a:pt x="108521" y="679411"/>
                  <a:pt x="93281" y="664171"/>
                </a:cubicBezTo>
                <a:cubicBezTo>
                  <a:pt x="78993" y="648931"/>
                  <a:pt x="125666" y="577493"/>
                  <a:pt x="157098" y="546061"/>
                </a:cubicBezTo>
                <a:cubicBezTo>
                  <a:pt x="164956" y="538203"/>
                  <a:pt x="170731" y="533917"/>
                  <a:pt x="175211" y="532145"/>
                </a:cubicBezTo>
                <a:cubicBezTo>
                  <a:pt x="178571" y="530817"/>
                  <a:pt x="181202" y="530903"/>
                  <a:pt x="183438" y="531959"/>
                </a:cubicBezTo>
                <a:close/>
                <a:moveTo>
                  <a:pt x="484758" y="525106"/>
                </a:moveTo>
                <a:lnTo>
                  <a:pt x="499998" y="564158"/>
                </a:lnTo>
                <a:cubicBezTo>
                  <a:pt x="505713" y="577494"/>
                  <a:pt x="501903" y="592733"/>
                  <a:pt x="492378" y="602258"/>
                </a:cubicBezTo>
                <a:lnTo>
                  <a:pt x="340930" y="753706"/>
                </a:lnTo>
                <a:cubicBezTo>
                  <a:pt x="315213" y="779423"/>
                  <a:pt x="273303" y="755611"/>
                  <a:pt x="280923" y="721321"/>
                </a:cubicBezTo>
                <a:lnTo>
                  <a:pt x="310450" y="586066"/>
                </a:lnTo>
                <a:cubicBezTo>
                  <a:pt x="359980" y="576541"/>
                  <a:pt x="420940" y="558444"/>
                  <a:pt x="484758" y="525106"/>
                </a:cubicBezTo>
                <a:close/>
                <a:moveTo>
                  <a:pt x="179839" y="262573"/>
                </a:moveTo>
                <a:cubicBezTo>
                  <a:pt x="186388" y="261264"/>
                  <a:pt x="193294" y="261740"/>
                  <a:pt x="199961" y="264121"/>
                </a:cubicBezTo>
                <a:lnTo>
                  <a:pt x="232346" y="276504"/>
                </a:lnTo>
                <a:cubicBezTo>
                  <a:pt x="197103" y="343179"/>
                  <a:pt x="179958" y="406996"/>
                  <a:pt x="169481" y="454621"/>
                </a:cubicBezTo>
                <a:lnTo>
                  <a:pt x="42798" y="483196"/>
                </a:lnTo>
                <a:cubicBezTo>
                  <a:pt x="8508" y="490816"/>
                  <a:pt x="-14352" y="447954"/>
                  <a:pt x="10413" y="423189"/>
                </a:cubicBezTo>
                <a:lnTo>
                  <a:pt x="161861" y="271741"/>
                </a:lnTo>
                <a:cubicBezTo>
                  <a:pt x="167100" y="266978"/>
                  <a:pt x="173291" y="263883"/>
                  <a:pt x="179839" y="262573"/>
                </a:cubicBezTo>
                <a:close/>
                <a:moveTo>
                  <a:pt x="548695" y="151488"/>
                </a:moveTo>
                <a:cubicBezTo>
                  <a:pt x="534050" y="151488"/>
                  <a:pt x="519525" y="156965"/>
                  <a:pt x="508571" y="167919"/>
                </a:cubicBezTo>
                <a:cubicBezTo>
                  <a:pt x="486663" y="190779"/>
                  <a:pt x="486663" y="226974"/>
                  <a:pt x="508571" y="248881"/>
                </a:cubicBezTo>
                <a:cubicBezTo>
                  <a:pt x="531431" y="270789"/>
                  <a:pt x="567626" y="270789"/>
                  <a:pt x="589533" y="248881"/>
                </a:cubicBezTo>
                <a:cubicBezTo>
                  <a:pt x="611441" y="226974"/>
                  <a:pt x="611441" y="190779"/>
                  <a:pt x="589533" y="167919"/>
                </a:cubicBezTo>
                <a:cubicBezTo>
                  <a:pt x="578103" y="156965"/>
                  <a:pt x="563339" y="151488"/>
                  <a:pt x="548695" y="151488"/>
                </a:cubicBezTo>
                <a:close/>
                <a:moveTo>
                  <a:pt x="540956" y="43141"/>
                </a:moveTo>
                <a:cubicBezTo>
                  <a:pt x="572388" y="55524"/>
                  <a:pt x="608583" y="80288"/>
                  <a:pt x="642873" y="113626"/>
                </a:cubicBezTo>
                <a:cubicBezTo>
                  <a:pt x="678116" y="149821"/>
                  <a:pt x="702881" y="186969"/>
                  <a:pt x="715263" y="218401"/>
                </a:cubicBezTo>
                <a:cubicBezTo>
                  <a:pt x="692403" y="274599"/>
                  <a:pt x="653351" y="337464"/>
                  <a:pt x="591438" y="399376"/>
                </a:cubicBezTo>
                <a:cubicBezTo>
                  <a:pt x="478091" y="512724"/>
                  <a:pt x="339978" y="545109"/>
                  <a:pt x="261873" y="554634"/>
                </a:cubicBezTo>
                <a:lnTo>
                  <a:pt x="202818" y="495579"/>
                </a:lnTo>
                <a:cubicBezTo>
                  <a:pt x="212343" y="417474"/>
                  <a:pt x="245681" y="280314"/>
                  <a:pt x="359028" y="166966"/>
                </a:cubicBezTo>
                <a:cubicBezTo>
                  <a:pt x="420941" y="105054"/>
                  <a:pt x="484758" y="66001"/>
                  <a:pt x="540956" y="43141"/>
                </a:cubicBezTo>
                <a:close/>
                <a:moveTo>
                  <a:pt x="740669" y="11"/>
                </a:moveTo>
                <a:cubicBezTo>
                  <a:pt x="751697" y="159"/>
                  <a:pt x="759555" y="1707"/>
                  <a:pt x="762889" y="5041"/>
                </a:cubicBezTo>
                <a:cubicBezTo>
                  <a:pt x="777176" y="18376"/>
                  <a:pt x="752411" y="94576"/>
                  <a:pt x="733361" y="167919"/>
                </a:cubicBezTo>
                <a:cubicBezTo>
                  <a:pt x="718121" y="141249"/>
                  <a:pt x="697166" y="114579"/>
                  <a:pt x="670496" y="87909"/>
                </a:cubicBezTo>
                <a:cubicBezTo>
                  <a:pt x="644779" y="62191"/>
                  <a:pt x="618108" y="41236"/>
                  <a:pt x="592391" y="25996"/>
                </a:cubicBezTo>
                <a:cubicBezTo>
                  <a:pt x="645970" y="11708"/>
                  <a:pt x="707585" y="-436"/>
                  <a:pt x="740669" y="11"/>
                </a:cubicBezTo>
                <a:close/>
              </a:path>
            </a:pathLst>
          </a:custGeom>
          <a:solidFill>
            <a:srgbClr val="E6E6E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8E3C3C1-7916-4F56-90B3-422F40C32B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536" y="1701305"/>
            <a:ext cx="451600" cy="451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55826B-06D3-4347-A5F3-65D4C590DAB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53" y="1701305"/>
            <a:ext cx="451600" cy="451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B34689E-7BF4-423E-8EC3-3FB70B961981}"/>
              </a:ext>
            </a:extLst>
          </p:cNvPr>
          <p:cNvGrpSpPr/>
          <p:nvPr/>
        </p:nvGrpSpPr>
        <p:grpSpPr>
          <a:xfrm>
            <a:off x="21527223" y="4466306"/>
            <a:ext cx="2813003" cy="1858294"/>
            <a:chOff x="8925495" y="4281590"/>
            <a:chExt cx="3113152" cy="18582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CEA563-00A4-450E-B10F-EB73A7428966}"/>
                </a:ext>
              </a:extLst>
            </p:cNvPr>
            <p:cNvSpPr txBox="1"/>
            <p:nvPr/>
          </p:nvSpPr>
          <p:spPr>
            <a:xfrm>
              <a:off x="8925495" y="4754889"/>
              <a:ext cx="2797280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To develop duct rate regulation for duct access and related network facilities</a:t>
              </a:r>
            </a:p>
            <a:p>
              <a:endParaRPr lang="en-US" sz="1400" dirty="0">
                <a:solidFill>
                  <a:srgbClr val="002060"/>
                </a:solidFill>
                <a:cs typeface="TH SarabunPSK" panose="020B0500040200020003" pitchFamily="34" charset="-34"/>
              </a:endParaRPr>
            </a:p>
            <a:p>
              <a:pPr marL="338138" indent="-169863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Standard calculation</a:t>
              </a:r>
            </a:p>
            <a:p>
              <a:pPr marL="338138" indent="-169863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rgbClr val="002060"/>
                  </a:solidFill>
                  <a:cs typeface="TH SarabunPSK" panose="020B0500040200020003" pitchFamily="34" charset="-34"/>
                </a:rPr>
                <a:t>Rates and charges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34265A-4B35-4FAF-A7F4-C8FBC48B2B9E}"/>
                </a:ext>
              </a:extLst>
            </p:cNvPr>
            <p:cNvSpPr txBox="1"/>
            <p:nvPr/>
          </p:nvSpPr>
          <p:spPr>
            <a:xfrm>
              <a:off x="8927480" y="4281590"/>
              <a:ext cx="311116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Duct Rate Regulation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258D3E8-AF87-46D1-9B43-76E6D82EEC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119" y="4433961"/>
            <a:ext cx="449952" cy="4499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8340FD-8F3F-4F46-992F-E85FFB812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88617" y="2944993"/>
            <a:ext cx="2424430" cy="1101424"/>
          </a:xfrm>
          <a:prstGeom prst="rect">
            <a:avLst/>
          </a:prstGeom>
        </p:spPr>
      </p:pic>
      <p:pic>
        <p:nvPicPr>
          <p:cNvPr id="35" name="Picture 2" descr="Image result for microduct">
            <a:extLst>
              <a:ext uri="{FF2B5EF4-FFF2-40B4-BE49-F238E27FC236}">
                <a16:creationId xmlns:a16="http://schemas.microsoft.com/office/drawing/2014/main" id="{8C1F13F6-0CE0-47CF-B6FD-BE2A9951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981" y="5089498"/>
            <a:ext cx="768460" cy="7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microduct">
            <a:extLst>
              <a:ext uri="{FF2B5EF4-FFF2-40B4-BE49-F238E27FC236}">
                <a16:creationId xmlns:a16="http://schemas.microsoft.com/office/drawing/2014/main" id="{3300765A-6185-4C1B-AD5F-FB17A8E2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222" y="5089498"/>
            <a:ext cx="821624" cy="7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F93C147-74AD-4029-B6A5-620A24712C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4933" y="-305042"/>
            <a:ext cx="4846643" cy="6858000"/>
          </a:xfrm>
          <a:prstGeom prst="rect">
            <a:avLst/>
          </a:prstGeom>
        </p:spPr>
      </p:pic>
      <p:sp>
        <p:nvSpPr>
          <p:cNvPr id="66" name="Shape 22">
            <a:extLst>
              <a:ext uri="{FF2B5EF4-FFF2-40B4-BE49-F238E27FC236}">
                <a16:creationId xmlns:a16="http://schemas.microsoft.com/office/drawing/2014/main" id="{5B24F92F-E8F4-456C-8190-94F3F25D5199}"/>
              </a:ext>
            </a:extLst>
          </p:cNvPr>
          <p:cNvSpPr/>
          <p:nvPr/>
        </p:nvSpPr>
        <p:spPr>
          <a:xfrm>
            <a:off x="12921736" y="-483780"/>
            <a:ext cx="6709322" cy="514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899D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 Appropriate IC Reference Rates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D33332-F5D5-4FF6-92D0-F96195A63794}"/>
              </a:ext>
            </a:extLst>
          </p:cNvPr>
          <p:cNvSpPr txBox="1"/>
          <p:nvPr/>
        </p:nvSpPr>
        <p:spPr>
          <a:xfrm>
            <a:off x="12823971" y="130067"/>
            <a:ext cx="6904851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</a:rPr>
              <a:t>Design Pure LRIC IC calculation standard and guideline. </a:t>
            </a:r>
          </a:p>
          <a:p>
            <a:pPr marL="742950" lvl="1" indent="-285750">
              <a:spcAft>
                <a:spcPts val="4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060"/>
                </a:solidFill>
              </a:rPr>
              <a:t>Regulatory impact assessment of Pure LRIC calculation standard.</a:t>
            </a:r>
          </a:p>
          <a:p>
            <a:pPr marL="285750" indent="-285750">
              <a:spcAft>
                <a:spcPts val="400"/>
              </a:spcAft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2060"/>
                </a:solidFill>
              </a:rPr>
              <a:t>Determine MVNO and Domestic Roaming calculation standard.</a:t>
            </a:r>
          </a:p>
        </p:txBody>
      </p:sp>
      <p:pic>
        <p:nvPicPr>
          <p:cNvPr id="7170" name="Picture 2" descr="Image result for spreadsheet icon">
            <a:extLst>
              <a:ext uri="{FF2B5EF4-FFF2-40B4-BE49-F238E27FC236}">
                <a16:creationId xmlns:a16="http://schemas.microsoft.com/office/drawing/2014/main" id="{375DCD76-5598-40BB-90C4-9F8F50941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5" t="5521" r="21984"/>
          <a:stretch/>
        </p:blipFill>
        <p:spPr bwMode="auto">
          <a:xfrm>
            <a:off x="10244130" y="-6907696"/>
            <a:ext cx="6294583" cy="566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BF25F9F-06A8-42F3-9ADF-6BFE22309C9B}"/>
              </a:ext>
            </a:extLst>
          </p:cNvPr>
          <p:cNvCxnSpPr>
            <a:cxnSpLocks/>
          </p:cNvCxnSpPr>
          <p:nvPr/>
        </p:nvCxnSpPr>
        <p:spPr>
          <a:xfrm>
            <a:off x="546651" y="1456624"/>
            <a:ext cx="1111721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78ED440-3517-4E83-BB37-32A499D0B627}"/>
              </a:ext>
            </a:extLst>
          </p:cNvPr>
          <p:cNvSpPr/>
          <p:nvPr/>
        </p:nvSpPr>
        <p:spPr>
          <a:xfrm>
            <a:off x="1357160" y="1268928"/>
            <a:ext cx="9477681" cy="35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Study: Telecommunication Wholesale Access and Interconnection Service Regulation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C36FDC9-DB94-4453-9FDF-187FB141D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067751"/>
              </p:ext>
            </p:extLst>
          </p:nvPr>
        </p:nvGraphicFramePr>
        <p:xfrm>
          <a:off x="-9359348" y="-5651693"/>
          <a:ext cx="5483531" cy="4153077"/>
        </p:xfrm>
        <a:graphic>
          <a:graphicData uri="http://schemas.openxmlformats.org/drawingml/2006/table">
            <a:tbl>
              <a:tblPr/>
              <a:tblGrid>
                <a:gridCol w="1221547">
                  <a:extLst>
                    <a:ext uri="{9D8B030D-6E8A-4147-A177-3AD203B41FA5}">
                      <a16:colId xmlns:a16="http://schemas.microsoft.com/office/drawing/2014/main" val="2470049444"/>
                    </a:ext>
                  </a:extLst>
                </a:gridCol>
                <a:gridCol w="1813201">
                  <a:extLst>
                    <a:ext uri="{9D8B030D-6E8A-4147-A177-3AD203B41FA5}">
                      <a16:colId xmlns:a16="http://schemas.microsoft.com/office/drawing/2014/main" val="2779600207"/>
                    </a:ext>
                  </a:extLst>
                </a:gridCol>
                <a:gridCol w="2448783">
                  <a:extLst>
                    <a:ext uri="{9D8B030D-6E8A-4147-A177-3AD203B41FA5}">
                      <a16:colId xmlns:a16="http://schemas.microsoft.com/office/drawing/2014/main" val="1555677566"/>
                    </a:ext>
                  </a:extLst>
                </a:gridCol>
              </a:tblGrid>
              <a:tr h="1090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Service Market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17592"/>
                  </a:ext>
                </a:extLst>
              </a:tr>
              <a:tr h="16988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 </a:t>
                      </a:r>
                      <a:b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Interconnection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11430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1. Fixed Network IC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Fixed Origination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84190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Fixed Termination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63243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Fixed Transit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53150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1143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2. Mobile Network IC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Mobile Origination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1814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Mobile Termination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07300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Mobile Transit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316777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1143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3. Messaging IC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SMS Termination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442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MMS Termination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15929"/>
                  </a:ext>
                </a:extLst>
              </a:tr>
              <a:tr h="334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2100" indent="-1778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4. Voice International Incoming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Voice International Incoming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166171"/>
                  </a:ext>
                </a:extLst>
              </a:tr>
              <a:tr h="16988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Access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1143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5. MVNO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 MVNO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1143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6. Domestic Roaming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Domestic Roaming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8260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92100" indent="-1778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7. Wholesale Fixed Wireless Broadband Access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 Fixed Wireless Broadband Access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887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43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 Bulk SMS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 Bulk SMS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074">
                <a:tc v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92100" marR="0" lvl="0" indent="-1778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9. Wholesale Trunked Radio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Wholesale Trunked Radio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137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lvl="0" indent="-2286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10. International and Internet Connectivity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Internet Connectivity </a:t>
                      </a:r>
                      <a:b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(NIX, IIG/IP Transit and IP Peering)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107365"/>
                  </a:ext>
                </a:extLst>
              </a:tr>
              <a:tr h="212040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IPLC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33354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A2FB9F81-FC26-4F82-B072-91E81188A025}"/>
              </a:ext>
            </a:extLst>
          </p:cNvPr>
          <p:cNvGrpSpPr/>
          <p:nvPr/>
        </p:nvGrpSpPr>
        <p:grpSpPr>
          <a:xfrm>
            <a:off x="-8731396" y="-1447041"/>
            <a:ext cx="3850686" cy="261610"/>
            <a:chOff x="546652" y="5911326"/>
            <a:chExt cx="3850686" cy="26161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1906D7-5752-4F4A-983B-2825469FF39F}"/>
                </a:ext>
              </a:extLst>
            </p:cNvPr>
            <p:cNvSpPr/>
            <p:nvPr/>
          </p:nvSpPr>
          <p:spPr>
            <a:xfrm>
              <a:off x="546652" y="5955755"/>
              <a:ext cx="192024" cy="189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1D27D9-4AEA-4EDE-A786-E61653D518F0}"/>
                </a:ext>
              </a:extLst>
            </p:cNvPr>
            <p:cNvSpPr txBox="1"/>
            <p:nvPr/>
          </p:nvSpPr>
          <p:spPr>
            <a:xfrm>
              <a:off x="738675" y="5911326"/>
              <a:ext cx="36586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</a:rPr>
                <a:t>=  Wholesale Access Services complied with TOR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37EFAD-0AEE-42DF-8688-7420443437AA}"/>
              </a:ext>
            </a:extLst>
          </p:cNvPr>
          <p:cNvGrpSpPr/>
          <p:nvPr/>
        </p:nvGrpSpPr>
        <p:grpSpPr>
          <a:xfrm>
            <a:off x="-3468756" y="-1447041"/>
            <a:ext cx="4580152" cy="261610"/>
            <a:chOff x="4248856" y="5911326"/>
            <a:chExt cx="4580152" cy="2616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512FEF7-1384-4037-8EBE-6318A4AFD016}"/>
                </a:ext>
              </a:extLst>
            </p:cNvPr>
            <p:cNvSpPr/>
            <p:nvPr/>
          </p:nvSpPr>
          <p:spPr>
            <a:xfrm>
              <a:off x="4248856" y="5955755"/>
              <a:ext cx="192024" cy="1894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FC7D4D6-5EF6-4769-84D0-9B73F4EB51EB}"/>
                </a:ext>
              </a:extLst>
            </p:cNvPr>
            <p:cNvSpPr txBox="1"/>
            <p:nvPr/>
          </p:nvSpPr>
          <p:spPr>
            <a:xfrm>
              <a:off x="4440880" y="5911326"/>
              <a:ext cx="4388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</a:rPr>
                <a:t>=  Wholesale Interconnection Services complied with TOR</a:t>
              </a:r>
            </a:p>
          </p:txBody>
        </p:sp>
      </p:grp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48D6DB3-EE0B-4523-9BCC-EA56AD75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86553"/>
              </p:ext>
            </p:extLst>
          </p:nvPr>
        </p:nvGraphicFramePr>
        <p:xfrm>
          <a:off x="-3744181" y="-5651693"/>
          <a:ext cx="5467192" cy="4153070"/>
        </p:xfrm>
        <a:graphic>
          <a:graphicData uri="http://schemas.openxmlformats.org/drawingml/2006/table">
            <a:tbl>
              <a:tblPr/>
              <a:tblGrid>
                <a:gridCol w="1208225">
                  <a:extLst>
                    <a:ext uri="{9D8B030D-6E8A-4147-A177-3AD203B41FA5}">
                      <a16:colId xmlns:a16="http://schemas.microsoft.com/office/drawing/2014/main" val="2487392791"/>
                    </a:ext>
                  </a:extLst>
                </a:gridCol>
                <a:gridCol w="1813823">
                  <a:extLst>
                    <a:ext uri="{9D8B030D-6E8A-4147-A177-3AD203B41FA5}">
                      <a16:colId xmlns:a16="http://schemas.microsoft.com/office/drawing/2014/main" val="3836127325"/>
                    </a:ext>
                  </a:extLst>
                </a:gridCol>
                <a:gridCol w="2445144">
                  <a:extLst>
                    <a:ext uri="{9D8B030D-6E8A-4147-A177-3AD203B41FA5}">
                      <a16:colId xmlns:a16="http://schemas.microsoft.com/office/drawing/2014/main" val="2288316566"/>
                    </a:ext>
                  </a:extLst>
                </a:gridCol>
              </a:tblGrid>
              <a:tr h="21128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Track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Service Market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76842"/>
                  </a:ext>
                </a:extLst>
              </a:tr>
              <a:tr h="409683">
                <a:tc rowSpan="18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Wholesale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1143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11. Satellite Network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Satellite Connectivity and Transponder Leasing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30031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Uplink and Other Satellite Services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36736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342900" lvl="0" indent="-2286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12. Wholesale Fixed Wireline Broadband Access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LLU on FTTH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LLU on </a:t>
                      </a:r>
                      <a:r>
                        <a:rPr lang="en-US" sz="12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xDSL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BSA on FTTH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BSA on </a:t>
                      </a:r>
                      <a:r>
                        <a:rPr lang="en-US" sz="12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xDSL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lvl="0" indent="-2286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13. Domestic </a:t>
                      </a:r>
                      <a:b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Leased Line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Terrestrial – PLC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Terrestrial - MPLS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lvl="0" indent="-2286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14. Mobile</a:t>
                      </a:r>
                      <a:r>
                        <a:rPr lang="th-TH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Site</a:t>
                      </a:r>
                      <a:r>
                        <a:rPr lang="th-TH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Infrastructure Sharing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Telecom Tower Rental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Site Co-location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Active Antenna System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lvl="0" indent="-2286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15. Passive Infrastructure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Fiber Access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Duct Access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Pole Access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lvl="0" indent="-2286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16. Infrastructure Fund Network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Telecom Tower Rental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159355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Active Antenna System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82353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11430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Fiber Access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31934"/>
                  </a:ext>
                </a:extLst>
              </a:tr>
              <a:tr h="207771">
                <a:tc vMerge="1">
                  <a:txBody>
                    <a:bodyPr/>
                    <a:lstStyle/>
                    <a:p>
                      <a:pPr lvl="0"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11430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17. State-aided Network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Fiber Access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45464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7C9EE38-5D4D-45DF-9C2F-FC1626CD92FF}"/>
              </a:ext>
            </a:extLst>
          </p:cNvPr>
          <p:cNvSpPr/>
          <p:nvPr/>
        </p:nvSpPr>
        <p:spPr>
          <a:xfrm>
            <a:off x="546651" y="1692789"/>
            <a:ext cx="1368776" cy="1583813"/>
          </a:xfrm>
          <a:prstGeom prst="rect">
            <a:avLst/>
          </a:prstGeom>
          <a:solidFill>
            <a:srgbClr val="228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Wholesale Interconnection Service </a:t>
            </a:r>
            <a:br>
              <a:rPr lang="en-US" sz="1200" b="1" dirty="0"/>
            </a:br>
            <a:r>
              <a:rPr lang="en-US" sz="1200" b="1" dirty="0"/>
              <a:t>(9 Services)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8491BA-6B9F-413A-B7A2-FAE369C1E9B1}"/>
              </a:ext>
            </a:extLst>
          </p:cNvPr>
          <p:cNvSpPr/>
          <p:nvPr/>
        </p:nvSpPr>
        <p:spPr>
          <a:xfrm>
            <a:off x="546651" y="3372419"/>
            <a:ext cx="1368775" cy="2952180"/>
          </a:xfrm>
          <a:prstGeom prst="rect">
            <a:avLst/>
          </a:prstGeom>
          <a:solidFill>
            <a:srgbClr val="1A5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Wholesale Access Service (14 Services)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0D16AC-891A-415E-B324-C756B576BC64}"/>
              </a:ext>
            </a:extLst>
          </p:cNvPr>
          <p:cNvSpPr/>
          <p:nvPr/>
        </p:nvSpPr>
        <p:spPr>
          <a:xfrm>
            <a:off x="1915427" y="1692789"/>
            <a:ext cx="2230419" cy="1583811"/>
          </a:xfrm>
          <a:prstGeom prst="rect">
            <a:avLst/>
          </a:prstGeom>
          <a:solidFill>
            <a:srgbClr val="9AC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Fixed Call Origination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Fixed Call Termination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Fixed Call Transit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Mobile Call Origination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Mobile Call Termination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Mobile Call Transit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SMS Termination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MMS Termination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Mobile Data Transfer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A789BC-1253-43EA-A377-B403C9C21F82}"/>
              </a:ext>
            </a:extLst>
          </p:cNvPr>
          <p:cNvSpPr/>
          <p:nvPr/>
        </p:nvSpPr>
        <p:spPr>
          <a:xfrm>
            <a:off x="1915426" y="3372421"/>
            <a:ext cx="2230419" cy="2952179"/>
          </a:xfrm>
          <a:prstGeom prst="rect">
            <a:avLst/>
          </a:prstGeom>
          <a:solidFill>
            <a:srgbClr val="9DB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Voice Intl. Incoming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Wholesale MVNO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Domestic Roaming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Wholesale Fixed Wireless Broadband Access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Wholesale Bulk SMS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Wholesale Trunked Radio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International and Internet Connectivity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Satellite Network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Wholesale Fixed Wireline Broadband Access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Domestic Leased Line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Mobile Site Infra-sharing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Passive Infrastructure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Infrastructure Fund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2060"/>
                </a:solidFill>
              </a:rPr>
              <a:t>State-aided Network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89E4142-2A3F-4381-9087-6F5A28D2589C}"/>
              </a:ext>
            </a:extLst>
          </p:cNvPr>
          <p:cNvSpPr/>
          <p:nvPr/>
        </p:nvSpPr>
        <p:spPr>
          <a:xfrm rot="5400000">
            <a:off x="3028846" y="3884914"/>
            <a:ext cx="2810278" cy="24755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E87A48-F5B1-4B28-B23E-D8EABD46828A}"/>
              </a:ext>
            </a:extLst>
          </p:cNvPr>
          <p:cNvSpPr/>
          <p:nvPr/>
        </p:nvSpPr>
        <p:spPr>
          <a:xfrm>
            <a:off x="4722123" y="1703370"/>
            <a:ext cx="1725853" cy="2071188"/>
          </a:xfrm>
          <a:prstGeom prst="rect">
            <a:avLst/>
          </a:prstGeom>
          <a:solidFill>
            <a:srgbClr val="ADD9D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Thai Market </a:t>
            </a:r>
            <a:br>
              <a:rPr lang="en-US" sz="12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Analysis</a:t>
            </a: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0ED48F8-B906-475A-AD35-C663C7C16146}"/>
              </a:ext>
            </a:extLst>
          </p:cNvPr>
          <p:cNvSpPr/>
          <p:nvPr/>
        </p:nvSpPr>
        <p:spPr>
          <a:xfrm rot="5400000">
            <a:off x="5304273" y="3884915"/>
            <a:ext cx="2810278" cy="247559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F96BF3-9D02-4C20-B2C0-547BA6C64E37}"/>
              </a:ext>
            </a:extLst>
          </p:cNvPr>
          <p:cNvSpPr/>
          <p:nvPr/>
        </p:nvSpPr>
        <p:spPr>
          <a:xfrm>
            <a:off x="4722123" y="4253411"/>
            <a:ext cx="1725853" cy="2071188"/>
          </a:xfrm>
          <a:prstGeom prst="rect">
            <a:avLst/>
          </a:prstGeom>
          <a:solidFill>
            <a:srgbClr val="ADD9D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International Benchmark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61116-567F-48C3-99F7-5A3C4F51F291}"/>
              </a:ext>
            </a:extLst>
          </p:cNvPr>
          <p:cNvSpPr txBox="1"/>
          <p:nvPr/>
        </p:nvSpPr>
        <p:spPr>
          <a:xfrm>
            <a:off x="4727579" y="2260173"/>
            <a:ext cx="17203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Service Provision and Market Competition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Service Charges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Service Regulation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Challenges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Trends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D5F06C-3E34-454E-BFB8-E93347E76F08}"/>
              </a:ext>
            </a:extLst>
          </p:cNvPr>
          <p:cNvSpPr txBox="1"/>
          <p:nvPr/>
        </p:nvSpPr>
        <p:spPr>
          <a:xfrm>
            <a:off x="4727579" y="4827340"/>
            <a:ext cx="17121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Service Regulation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Service Charge’s Calculation Methodology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2060"/>
                </a:solidFill>
              </a:rPr>
              <a:t>Service Charges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676E58-CD34-4ACF-88AF-5B11F7ADFB1A}"/>
              </a:ext>
            </a:extLst>
          </p:cNvPr>
          <p:cNvSpPr txBox="1"/>
          <p:nvPr/>
        </p:nvSpPr>
        <p:spPr>
          <a:xfrm>
            <a:off x="7024253" y="1703370"/>
            <a:ext cx="4639614" cy="461665"/>
          </a:xfrm>
          <a:prstGeom prst="rect">
            <a:avLst/>
          </a:prstGeom>
          <a:solidFill>
            <a:srgbClr val="228DDD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Develop Service Costing Model and Reference Rates for B.E. 2563 – 2565 for Fixed and Mobile IC Service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04FFA0-2FD1-4700-9231-573E1969C3AB}"/>
              </a:ext>
            </a:extLst>
          </p:cNvPr>
          <p:cNvSpPr txBox="1"/>
          <p:nvPr/>
        </p:nvSpPr>
        <p:spPr>
          <a:xfrm>
            <a:off x="7024253" y="4069908"/>
            <a:ext cx="2353708" cy="646331"/>
          </a:xfrm>
          <a:prstGeom prst="rect">
            <a:avLst/>
          </a:prstGeom>
          <a:solidFill>
            <a:srgbClr val="1A57B4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Determine the Calculation Standard and Costing Models for Access Services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670069-340D-49BB-B681-6A89C410CFA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5588"/>
          <a:stretch/>
        </p:blipFill>
        <p:spPr>
          <a:xfrm>
            <a:off x="7024253" y="2490885"/>
            <a:ext cx="1779733" cy="76112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E4D3F99-84CB-405B-9236-BCBBE74F1AC2}"/>
              </a:ext>
            </a:extLst>
          </p:cNvPr>
          <p:cNvSpPr txBox="1"/>
          <p:nvPr/>
        </p:nvSpPr>
        <p:spPr>
          <a:xfrm>
            <a:off x="7024254" y="2218604"/>
            <a:ext cx="1779734" cy="2616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</a:rPr>
              <a:t>Market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0D5B102-DFDC-4381-A42C-13C3C37BAA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90866" y="2790346"/>
            <a:ext cx="1779733" cy="7736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A2C682-9BAB-4825-9442-93240A3D8A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70393" y="3122216"/>
            <a:ext cx="1776723" cy="77126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C747160-92D7-41B8-902F-42B77381858B}"/>
              </a:ext>
            </a:extLst>
          </p:cNvPr>
          <p:cNvSpPr txBox="1"/>
          <p:nvPr/>
        </p:nvSpPr>
        <p:spPr>
          <a:xfrm>
            <a:off x="7294062" y="2528736"/>
            <a:ext cx="1779734" cy="2616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</a:rPr>
              <a:t>Technical Model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FFC8B4-A993-43E0-9125-75192A994D0D}"/>
              </a:ext>
            </a:extLst>
          </p:cNvPr>
          <p:cNvSpPr txBox="1"/>
          <p:nvPr/>
        </p:nvSpPr>
        <p:spPr>
          <a:xfrm>
            <a:off x="7569622" y="2861814"/>
            <a:ext cx="1779734" cy="2616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</a:rPr>
              <a:t>Service Costing Model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43C78-5242-4F0B-94A0-C306DC437995}"/>
              </a:ext>
            </a:extLst>
          </p:cNvPr>
          <p:cNvSpPr txBox="1"/>
          <p:nvPr/>
        </p:nvSpPr>
        <p:spPr>
          <a:xfrm>
            <a:off x="9730630" y="2218604"/>
            <a:ext cx="1779734" cy="2616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</a:rPr>
              <a:t>IC Reference Rates</a:t>
            </a:r>
          </a:p>
        </p:txBody>
      </p:sp>
      <p:pic>
        <p:nvPicPr>
          <p:cNvPr id="7169" name="Picture 7168">
            <a:extLst>
              <a:ext uri="{FF2B5EF4-FFF2-40B4-BE49-F238E27FC236}">
                <a16:creationId xmlns:a16="http://schemas.microsoft.com/office/drawing/2014/main" id="{A18DD401-8FF7-48B8-91B1-E2D442BD01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36756" y="2505987"/>
            <a:ext cx="1571825" cy="138749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83BC46DB-C516-4B87-AB5A-DDE6C60A57D3}"/>
              </a:ext>
            </a:extLst>
          </p:cNvPr>
          <p:cNvSpPr txBox="1"/>
          <p:nvPr/>
        </p:nvSpPr>
        <p:spPr>
          <a:xfrm>
            <a:off x="9540633" y="4067854"/>
            <a:ext cx="2123234" cy="646331"/>
          </a:xfrm>
          <a:prstGeom prst="rect">
            <a:avLst/>
          </a:prstGeom>
          <a:solidFill>
            <a:srgbClr val="1A57B4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</a:rPr>
              <a:t>Access’ Reference Rates and Recommendation on Service Regulation</a:t>
            </a:r>
          </a:p>
        </p:txBody>
      </p:sp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5D29907-4874-4FF9-8FA0-8AF1BDCE70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5244" y="4777930"/>
            <a:ext cx="1717151" cy="10693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2" name="Picture 7171">
            <a:extLst>
              <a:ext uri="{FF2B5EF4-FFF2-40B4-BE49-F238E27FC236}">
                <a16:creationId xmlns:a16="http://schemas.microsoft.com/office/drawing/2014/main" id="{B25D4EB3-3D45-4B25-B811-A509FEE47D6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5833" y="5256422"/>
            <a:ext cx="1717151" cy="10251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AA2425-5797-4F42-A3B6-BBD0F534EE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56461" y="4777082"/>
            <a:ext cx="1772918" cy="102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7EFAC2-909F-4677-874B-AB9C4DCEAF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38014" y="5444443"/>
            <a:ext cx="1725853" cy="84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7851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C3CFE1"/>
      </a:dk2>
      <a:lt2>
        <a:srgbClr val="E6E6E6"/>
      </a:lt2>
      <a:accent1>
        <a:srgbClr val="6685B3"/>
      </a:accent1>
      <a:accent2>
        <a:srgbClr val="FFAA1F"/>
      </a:accent2>
      <a:accent3>
        <a:srgbClr val="969696"/>
      </a:accent3>
      <a:accent4>
        <a:srgbClr val="BEBEBE"/>
      </a:accent4>
      <a:accent5>
        <a:srgbClr val="00337F"/>
      </a:accent5>
      <a:accent6>
        <a:srgbClr val="4F4F4F"/>
      </a:accent6>
      <a:hlink>
        <a:srgbClr val="00337F"/>
      </a:hlink>
      <a:folHlink>
        <a:srgbClr val="4F4F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68880</TotalTime>
  <Words>495</Words>
  <Application>Microsoft Office PowerPoint</Application>
  <PresentationFormat>Widescreen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Project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Panisa Thammathiwat</cp:lastModifiedBy>
  <cp:revision>1004</cp:revision>
  <cp:lastPrinted>2018-07-05T09:38:06Z</cp:lastPrinted>
  <dcterms:created xsi:type="dcterms:W3CDTF">2018-07-05T07:06:36Z</dcterms:created>
  <dcterms:modified xsi:type="dcterms:W3CDTF">2020-04-20T12:23:43Z</dcterms:modified>
</cp:coreProperties>
</file>