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D59A-2095-4732-B762-6A1E4DA4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BAC77-5EA5-4933-804C-54D2BC2C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3589A-718C-4E41-A3CA-5F011F70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D06C-57F2-4ED1-8039-C0E5E28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9956B-A68A-4E0C-961F-3A6ABB9C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1A04-EFFC-4910-AE2F-07203F6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E074B-4BC6-47DD-8A80-FD244B40D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6223E-AA49-4BE2-8788-20D0E600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6743C-E008-4A98-9D38-80EA47AD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E8EB-F1DE-4BD3-82B7-9076D7F4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93D05-F131-400E-8132-932223775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C859B-C919-4EA5-BEC9-0F8F5AB0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8EACA-5AB7-4607-91FB-8FAFF68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6D18C-F2A0-44F5-9B93-6F1F5B2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DAEF5-209A-4247-9048-C0FCD3EC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23150-979E-4FBA-A5A7-ABE1C0C6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597DB-488C-44AF-9FCF-2B371A47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7FD20-7FF2-43A6-BA25-9EF58AD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35C82-46B9-4405-9CB2-B5430352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A31D7-C762-4F77-8F40-5FD41F87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F860-E088-4264-90DA-25583800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9CD60-D398-41E1-A2F2-ABB2229A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78A93-6A86-4943-A9C1-9131A31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EB666-5F49-4C43-933D-FBA69D24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65A80-674A-4004-9FBA-870A6FD3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D6F21-14C3-47B9-8212-C00810CE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A0FDA-EC88-4EAC-937B-5963C170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63E99-92E1-4FEC-A01D-1E881DB0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A7A0F-1609-4F89-AB3F-62814A60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E68BE-571C-4936-A18E-9743583F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2367B-6D15-4D30-A451-D3DC4AE6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E2128-FA28-45EC-B612-18E9E9E8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7A0B1-4C73-40B6-9FF4-91C982D1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96487-89FB-42E4-802C-D795AC08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9B56DF-9394-405A-A461-3E90046BD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C3247-25BA-426D-8A17-0E7491F9B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F2D5F-3F29-442D-9A08-8F1E5337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F3AB-EE11-4156-AC44-BE24A0F4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C9B32-AE64-41C5-B5C8-45E55D34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0187-BCC5-4244-801B-4355D36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7E49E-FA85-4D59-8A34-3881A34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DB35A-B0EC-409A-BE2E-11BFBCEC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5DE21B-3FC6-4488-8A21-204F518A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8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7302D4-6A1C-4CEB-8263-D3952DFA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11CBF8-C9C8-4053-8263-A0F44FDC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5006C-4142-4D37-B183-EC324FF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3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250E5-CD67-48FC-92D6-037B773C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EEA56-F33E-4502-B031-812F387A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BC271-D65C-4E68-8908-B8CDF27D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2402E-CBFD-4E9A-B962-A25211AE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D68AF-2B7E-4D3A-A953-493C916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6F975-7B84-488C-8A9F-D9D6BB1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70809-9FF6-4BF3-816B-BDC00692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B42B7-EE7A-48A4-89FB-48F4F52BB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32CAA-E257-4043-A21E-92F9B805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D8F34-6EA4-436E-9906-312BD46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1FD5F-CF79-4D3D-BF55-0B23A4E3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0C752-CD83-41FD-8804-D9D413D5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32EA8-C5FD-40CA-988D-0BA1E007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FFBD8-7A51-4B3C-B324-A2C7EA18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C46B-598A-4969-B021-27417FF47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D59D-3503-4C2B-9098-83FCB983537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BFB04-63A3-437D-80F5-44099949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73844-3019-4F3F-A0DE-12FC8D12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3811-8E78-447A-B530-5A185412A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79161B-AF19-4842-8CD7-4D01EB617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232900" cy="1193800"/>
          </a:xfrm>
        </p:spPr>
        <p:txBody>
          <a:bodyPr/>
          <a:lstStyle/>
          <a:p>
            <a:r>
              <a:rPr lang="en-US" altLang="ko-KR" dirty="0"/>
              <a:t>seaborn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71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F4D0A-EFB4-4E7E-A734-1B7EC1CA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256211" cy="1595437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chemeClr val="accent6"/>
                </a:solidFill>
              </a:rPr>
              <a:t># </a:t>
            </a:r>
            <a:r>
              <a:rPr lang="ko-KR" altLang="en-US" sz="2000" i="1" dirty="0">
                <a:solidFill>
                  <a:schemeClr val="accent6"/>
                </a:solidFill>
              </a:rPr>
              <a:t>연도별 월별 항공기 </a:t>
            </a:r>
            <a:r>
              <a:rPr lang="ko-KR" altLang="en-US" sz="2000" i="1" dirty="0" err="1">
                <a:solidFill>
                  <a:schemeClr val="accent6"/>
                </a:solidFill>
              </a:rPr>
              <a:t>승객수</a:t>
            </a:r>
            <a:r>
              <a:rPr lang="ko-KR" altLang="en-US" sz="2000" i="1" dirty="0">
                <a:solidFill>
                  <a:schemeClr val="accent6"/>
                </a:solidFill>
              </a:rPr>
              <a:t> 기록한 데이터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/>
              <a:t>flights = </a:t>
            </a:r>
            <a:r>
              <a:rPr lang="en-US" altLang="ko-KR" sz="2000" dirty="0" err="1"/>
              <a:t>sb.load_dataset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C00000"/>
                </a:solidFill>
              </a:rPr>
              <a:t>'flights'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flights.head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E6FABF1-FC56-4826-AFB6-0C6498A81D41}"/>
              </a:ext>
            </a:extLst>
          </p:cNvPr>
          <p:cNvSpPr txBox="1">
            <a:spLocks/>
          </p:cNvSpPr>
          <p:nvPr/>
        </p:nvSpPr>
        <p:spPr>
          <a:xfrm>
            <a:off x="839788" y="3792830"/>
            <a:ext cx="5256210" cy="1595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/>
              <a:t>flights = </a:t>
            </a:r>
            <a:r>
              <a:rPr lang="en-US" altLang="ko-KR" sz="2000" dirty="0" err="1"/>
              <a:t>flights.pivot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 err="1">
                <a:solidFill>
                  <a:srgbClr val="C00000"/>
                </a:solidFill>
              </a:rPr>
              <a:t>month'</a:t>
            </a:r>
            <a:r>
              <a:rPr lang="en-US" altLang="ko-KR" sz="2000" dirty="0" err="1"/>
              <a:t>,</a:t>
            </a:r>
            <a:r>
              <a:rPr lang="en-US" altLang="ko-KR" sz="2000" dirty="0" err="1">
                <a:solidFill>
                  <a:srgbClr val="C00000"/>
                </a:solidFill>
              </a:rPr>
              <a:t>'year'</a:t>
            </a:r>
            <a:r>
              <a:rPr lang="en-US" altLang="ko-KR" sz="2000" dirty="0" err="1"/>
              <a:t>,</a:t>
            </a:r>
            <a:r>
              <a:rPr lang="en-US" altLang="ko-KR" sz="2000" dirty="0" err="1">
                <a:solidFill>
                  <a:srgbClr val="C00000"/>
                </a:solidFill>
              </a:rPr>
              <a:t>'passengers</a:t>
            </a:r>
            <a:r>
              <a:rPr lang="en-US" altLang="ko-KR" sz="2000" dirty="0">
                <a:solidFill>
                  <a:srgbClr val="C00000"/>
                </a:solidFill>
              </a:rPr>
              <a:t>’</a:t>
            </a:r>
            <a:r>
              <a:rPr lang="en-US" altLang="ko-KR" sz="2000" dirty="0"/>
              <a:t>)</a:t>
            </a:r>
          </a:p>
          <a:p>
            <a:r>
              <a:rPr lang="en-US" altLang="ko-KR" sz="2000" i="1" dirty="0">
                <a:solidFill>
                  <a:schemeClr val="accent6"/>
                </a:solidFill>
              </a:rPr>
              <a:t># pivot: </a:t>
            </a:r>
            <a:r>
              <a:rPr lang="ko-KR" altLang="en-US" sz="2000" i="1" dirty="0">
                <a:solidFill>
                  <a:schemeClr val="accent6"/>
                </a:solidFill>
              </a:rPr>
              <a:t>엑셀 피벗테이블과 유사</a:t>
            </a:r>
            <a:r>
              <a:rPr lang="en-US" altLang="ko-KR" sz="2000" i="1" dirty="0">
                <a:solidFill>
                  <a:schemeClr val="accent6"/>
                </a:solidFill>
              </a:rPr>
              <a:t>(</a:t>
            </a:r>
            <a:r>
              <a:rPr lang="ko-KR" altLang="en-US" sz="2000" i="1" dirty="0">
                <a:solidFill>
                  <a:schemeClr val="accent6"/>
                </a:solidFill>
              </a:rPr>
              <a:t>행</a:t>
            </a:r>
            <a:r>
              <a:rPr lang="en-US" altLang="ko-KR" sz="2000" i="1" dirty="0">
                <a:solidFill>
                  <a:schemeClr val="accent6"/>
                </a:solidFill>
              </a:rPr>
              <a:t>,</a:t>
            </a:r>
            <a:r>
              <a:rPr lang="ko-KR" altLang="en-US" sz="2000" i="1" dirty="0">
                <a:solidFill>
                  <a:schemeClr val="accent6"/>
                </a:solidFill>
              </a:rPr>
              <a:t>열</a:t>
            </a:r>
            <a:r>
              <a:rPr lang="en-US" altLang="ko-KR" sz="2000" i="1" dirty="0">
                <a:solidFill>
                  <a:schemeClr val="accent6"/>
                </a:solidFill>
              </a:rPr>
              <a:t>,</a:t>
            </a:r>
            <a:r>
              <a:rPr lang="ko-KR" altLang="en-US" sz="2000" i="1" dirty="0" err="1">
                <a:solidFill>
                  <a:schemeClr val="accent6"/>
                </a:solidFill>
              </a:rPr>
              <a:t>데이터값</a:t>
            </a:r>
            <a:r>
              <a:rPr lang="en-US" altLang="ko-KR" sz="2000" i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flights.head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CBD081E-16F7-4240-BEBE-50BF0FB0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97" y="995363"/>
            <a:ext cx="2591817" cy="200896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1A3E7AE-C739-439B-8D47-1277471E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78757"/>
            <a:ext cx="5256214" cy="18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27250-E8EF-4544-8C9F-9000CBFBB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9713913" cy="4881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</a:t>
            </a:r>
            <a:r>
              <a:rPr lang="en-US" altLang="ko-KR" sz="2400" dirty="0">
                <a:solidFill>
                  <a:schemeClr val="accent6"/>
                </a:solidFill>
              </a:rPr>
              <a:t>10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8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sb.heatmap</a:t>
            </a:r>
            <a:r>
              <a:rPr lang="en-US" altLang="ko-KR" sz="2400" dirty="0"/>
              <a:t>(flights, </a:t>
            </a:r>
            <a:r>
              <a:rPr lang="en-US" altLang="ko-KR" sz="2400" dirty="0" err="1"/>
              <a:t>annot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chemeClr val="accent6"/>
                </a:solidFill>
              </a:rPr>
              <a:t>True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fmt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C00000"/>
                </a:solidFill>
              </a:rPr>
              <a:t>'d'</a:t>
            </a:r>
            <a:r>
              <a:rPr lang="en-US" altLang="ko-KR" sz="2400" dirty="0"/>
              <a:t>)</a:t>
            </a:r>
          </a:p>
          <a:p>
            <a:r>
              <a:rPr lang="en-US" altLang="ko-KR" sz="2400" i="1" dirty="0">
                <a:solidFill>
                  <a:schemeClr val="accent6"/>
                </a:solidFill>
              </a:rPr>
              <a:t># heatmap:  </a:t>
            </a:r>
            <a:r>
              <a:rPr lang="ko-KR" altLang="en-US" sz="2400" i="1" dirty="0" err="1">
                <a:solidFill>
                  <a:schemeClr val="accent6"/>
                </a:solidFill>
              </a:rPr>
              <a:t>열분포</a:t>
            </a:r>
            <a:r>
              <a:rPr lang="ko-KR" altLang="en-US" sz="2400" i="1" dirty="0">
                <a:solidFill>
                  <a:schemeClr val="accent6"/>
                </a:solidFill>
              </a:rPr>
              <a:t> 형태의 차트</a:t>
            </a:r>
          </a:p>
          <a:p>
            <a:r>
              <a:rPr lang="en-US" altLang="ko-KR" sz="2400" i="1" dirty="0">
                <a:solidFill>
                  <a:schemeClr val="accent6"/>
                </a:solidFill>
              </a:rPr>
              <a:t># </a:t>
            </a:r>
            <a:r>
              <a:rPr lang="en-US" altLang="ko-KR" sz="2400" i="1" dirty="0" err="1">
                <a:solidFill>
                  <a:schemeClr val="accent6"/>
                </a:solidFill>
              </a:rPr>
              <a:t>annot</a:t>
            </a:r>
            <a:r>
              <a:rPr lang="en-US" altLang="ko-KR" sz="2400" i="1" dirty="0">
                <a:solidFill>
                  <a:schemeClr val="accent6"/>
                </a:solidFill>
              </a:rPr>
              <a:t>=True: </a:t>
            </a:r>
            <a:r>
              <a:rPr lang="ko-KR" altLang="en-US" sz="2400" i="1" dirty="0">
                <a:solidFill>
                  <a:schemeClr val="accent6"/>
                </a:solidFill>
              </a:rPr>
              <a:t>셀에다 데이터 값을 씀</a:t>
            </a:r>
          </a:p>
          <a:p>
            <a:r>
              <a:rPr lang="en-US" altLang="ko-KR" sz="2400" i="1" dirty="0">
                <a:solidFill>
                  <a:schemeClr val="accent6"/>
                </a:solidFill>
              </a:rPr>
              <a:t># </a:t>
            </a:r>
            <a:r>
              <a:rPr lang="en-US" altLang="ko-KR" sz="2400" i="1" dirty="0" err="1">
                <a:solidFill>
                  <a:schemeClr val="accent6"/>
                </a:solidFill>
              </a:rPr>
              <a:t>fmt</a:t>
            </a:r>
            <a:r>
              <a:rPr lang="en-US" altLang="ko-KR" sz="2400" i="1" dirty="0">
                <a:solidFill>
                  <a:schemeClr val="accent6"/>
                </a:solidFill>
              </a:rPr>
              <a:t>='d': </a:t>
            </a:r>
            <a:r>
              <a:rPr lang="ko-KR" altLang="en-US" sz="2400" i="1" dirty="0">
                <a:solidFill>
                  <a:schemeClr val="accent6"/>
                </a:solidFill>
              </a:rPr>
              <a:t>정수형 선언</a:t>
            </a:r>
            <a:r>
              <a:rPr lang="en-US" altLang="ko-KR" sz="2400" i="1" dirty="0">
                <a:solidFill>
                  <a:schemeClr val="accent6"/>
                </a:solidFill>
              </a:rPr>
              <a:t>, </a:t>
            </a:r>
            <a:r>
              <a:rPr lang="en-US" altLang="ko-KR" sz="2400" i="1" dirty="0" err="1">
                <a:solidFill>
                  <a:schemeClr val="accent6"/>
                </a:solidFill>
              </a:rPr>
              <a:t>fmt</a:t>
            </a:r>
            <a:r>
              <a:rPr lang="en-US" altLang="ko-KR" sz="2400" i="1" dirty="0">
                <a:solidFill>
                  <a:schemeClr val="accent6"/>
                </a:solidFill>
              </a:rPr>
              <a:t>='.2f' : </a:t>
            </a:r>
            <a:r>
              <a:rPr lang="ko-KR" altLang="en-US" sz="2400" i="1" dirty="0">
                <a:solidFill>
                  <a:schemeClr val="accent6"/>
                </a:solidFill>
              </a:rPr>
              <a:t>실수형 소수점 </a:t>
            </a:r>
            <a:r>
              <a:rPr lang="en-US" altLang="ko-KR" sz="2400" i="1" dirty="0">
                <a:solidFill>
                  <a:schemeClr val="accent6"/>
                </a:solidFill>
              </a:rPr>
              <a:t>2</a:t>
            </a:r>
            <a:r>
              <a:rPr lang="ko-KR" altLang="en-US" sz="2400" i="1" dirty="0">
                <a:solidFill>
                  <a:schemeClr val="accent6"/>
                </a:solidFill>
              </a:rPr>
              <a:t>자리까지</a:t>
            </a:r>
          </a:p>
        </p:txBody>
      </p:sp>
    </p:spTree>
    <p:extLst>
      <p:ext uri="{BB962C8B-B14F-4D97-AF65-F5344CB8AC3E}">
        <p14:creationId xmlns:p14="http://schemas.microsoft.com/office/powerpoint/2010/main" val="324304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92A7510-6D1A-4F1C-B499-28016829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95" y="0"/>
            <a:ext cx="86514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12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43E6B-7593-4386-A6F0-489DD312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256212" cy="48736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sz="2800" dirty="0"/>
              <a:t>iris = </a:t>
            </a:r>
            <a:r>
              <a:rPr lang="en-US" altLang="ko-KR" sz="2800" dirty="0" err="1"/>
              <a:t>sb.load_dataset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C00000"/>
                </a:solidFill>
              </a:rPr>
              <a:t>'iris'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sz="2800" dirty="0" err="1"/>
              <a:t>iris.head</a:t>
            </a:r>
            <a:r>
              <a:rPr lang="en-US" altLang="ko-KR" sz="2800" dirty="0"/>
              <a:t>()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sz="2800" dirty="0" err="1"/>
              <a:t>sb.pairplot</a:t>
            </a:r>
            <a:r>
              <a:rPr lang="en-US" altLang="ko-KR" sz="2800" dirty="0"/>
              <a:t>(iris, hue=</a:t>
            </a:r>
            <a:r>
              <a:rPr lang="en-US" altLang="ko-KR" sz="2800" dirty="0">
                <a:solidFill>
                  <a:srgbClr val="C00000"/>
                </a:solidFill>
              </a:rPr>
              <a:t>'species'</a:t>
            </a:r>
            <a:r>
              <a:rPr lang="en-US" altLang="ko-KR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plt.show</a:t>
            </a:r>
            <a:r>
              <a:rPr lang="en-US" altLang="ko-KR" sz="2800" dirty="0"/>
              <a:t>()</a:t>
            </a:r>
          </a:p>
          <a:p>
            <a:r>
              <a:rPr lang="en-US" altLang="ko-KR" sz="2800" i="1" dirty="0">
                <a:solidFill>
                  <a:schemeClr val="accent6"/>
                </a:solidFill>
              </a:rPr>
              <a:t># </a:t>
            </a:r>
            <a:r>
              <a:rPr lang="en-US" altLang="ko-KR" sz="2800" i="1" dirty="0" err="1">
                <a:solidFill>
                  <a:schemeClr val="accent6"/>
                </a:solidFill>
              </a:rPr>
              <a:t>pairplot</a:t>
            </a:r>
            <a:r>
              <a:rPr lang="en-US" altLang="ko-KR" sz="2800" i="1" dirty="0">
                <a:solidFill>
                  <a:schemeClr val="accent6"/>
                </a:solidFill>
              </a:rPr>
              <a:t>: </a:t>
            </a:r>
            <a:r>
              <a:rPr lang="en-US" altLang="ko-KR" sz="2800" b="0" i="1" dirty="0">
                <a:solidFill>
                  <a:schemeClr val="accent6"/>
                </a:solidFill>
                <a:effectLst/>
              </a:rPr>
              <a:t>column</a:t>
            </a:r>
            <a:r>
              <a:rPr lang="ko-KR" altLang="en-US" sz="2800" b="0" i="1" dirty="0">
                <a:solidFill>
                  <a:schemeClr val="accent6"/>
                </a:solidFill>
                <a:effectLst/>
              </a:rPr>
              <a:t>별 데이터에 대한 상관관계나 </a:t>
            </a:r>
            <a:r>
              <a:rPr lang="ko-KR" altLang="en-US" sz="2800" b="0" i="1" dirty="0" err="1">
                <a:solidFill>
                  <a:schemeClr val="accent6"/>
                </a:solidFill>
                <a:effectLst/>
              </a:rPr>
              <a:t>분류적</a:t>
            </a:r>
            <a:r>
              <a:rPr lang="ko-KR" altLang="en-US" sz="2800" b="0" i="1" dirty="0">
                <a:solidFill>
                  <a:schemeClr val="accent6"/>
                </a:solidFill>
                <a:effectLst/>
              </a:rPr>
              <a:t> 특성 표현</a:t>
            </a:r>
            <a:endParaRPr lang="ko-KR" altLang="en-US" sz="2800" i="1" dirty="0">
              <a:solidFill>
                <a:schemeClr val="accent6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D8B6652-0222-41ED-BDA2-20BCE6A7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99" y="995363"/>
            <a:ext cx="5014913" cy="19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842477E-76E8-4937-BA71-BF2F9034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0"/>
            <a:ext cx="754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7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1E997-5467-445E-A937-A255BE1D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>
                <a:solidFill>
                  <a:schemeClr val="accent6"/>
                </a:solidFill>
              </a:rPr>
              <a:t>import</a:t>
            </a:r>
            <a:r>
              <a:rPr lang="en-US" altLang="ko-KR" sz="2400" dirty="0"/>
              <a:t> seaborn </a:t>
            </a:r>
            <a:r>
              <a:rPr lang="en-US" altLang="ko-KR" sz="2400" dirty="0">
                <a:solidFill>
                  <a:schemeClr val="accent6"/>
                </a:solidFill>
              </a:rPr>
              <a:t>as</a:t>
            </a:r>
            <a:r>
              <a:rPr lang="en-US" altLang="ko-KR" sz="2400" dirty="0"/>
              <a:t> sb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import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as</a:t>
            </a:r>
            <a:r>
              <a:rPr lang="en-US" altLang="ko-KR" sz="2400" dirty="0"/>
              <a:t> np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import</a:t>
            </a:r>
            <a:r>
              <a:rPr lang="en-US" altLang="ko-KR" sz="2400" dirty="0"/>
              <a:t> pandas </a:t>
            </a:r>
            <a:r>
              <a:rPr lang="en-US" altLang="ko-KR" sz="2400" dirty="0">
                <a:solidFill>
                  <a:schemeClr val="accent6"/>
                </a:solidFill>
              </a:rPr>
              <a:t>as</a:t>
            </a:r>
            <a:r>
              <a:rPr lang="en-US" altLang="ko-KR" sz="2400" dirty="0"/>
              <a:t> pd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>
                <a:solidFill>
                  <a:schemeClr val="accent6"/>
                </a:solidFill>
              </a:rPr>
              <a:t>import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matplotlib.pyplot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plt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%</a:t>
            </a:r>
            <a:r>
              <a:rPr lang="en-US" altLang="ko-KR" sz="2400" dirty="0"/>
              <a:t>matplotlib inline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pd.read_csv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'train.csv’</a:t>
            </a:r>
            <a:r>
              <a:rPr lang="en-US" altLang="ko-KR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titanic_df.head</a:t>
            </a:r>
            <a:r>
              <a:rPr lang="en-US" altLang="ko-KR" sz="2400" dirty="0"/>
              <a:t>()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7DA85999-04D7-4039-9CB5-C08A2C98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123558"/>
            <a:ext cx="10515600" cy="20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DD080-BB8C-4798-A94C-A2986EEC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340224"/>
            <a:ext cx="5014912" cy="15303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sb.factorplot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'Sex’</a:t>
            </a:r>
            <a:r>
              <a:rPr lang="en-US" altLang="ko-KR" sz="2400" dirty="0"/>
              <a:t>, kind=</a:t>
            </a:r>
            <a:r>
              <a:rPr lang="en-US" altLang="ko-KR" sz="2400" dirty="0">
                <a:solidFill>
                  <a:srgbClr val="C00000"/>
                </a:solidFill>
              </a:rPr>
              <a:t>'count’</a:t>
            </a:r>
            <a:r>
              <a:rPr lang="en-US" altLang="ko-KR" sz="2400" dirty="0"/>
              <a:t>, data=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744E91-D71E-4DC5-A4CD-46D7434B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58" y="987424"/>
            <a:ext cx="34861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CF6899-DAF4-4093-9759-2D0B39C4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67" y="987424"/>
            <a:ext cx="41433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76FD185-E654-42DF-AAEA-2BA39BE201D8}"/>
              </a:ext>
            </a:extLst>
          </p:cNvPr>
          <p:cNvSpPr txBox="1">
            <a:spLocks/>
          </p:cNvSpPr>
          <p:nvPr/>
        </p:nvSpPr>
        <p:spPr>
          <a:xfrm>
            <a:off x="6337302" y="4340224"/>
            <a:ext cx="5168900" cy="153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sb.factorplot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</a:t>
            </a:r>
            <a:r>
              <a:rPr lang="en-US" altLang="ko-KR" sz="2400" dirty="0" err="1">
                <a:solidFill>
                  <a:srgbClr val="C00000"/>
                </a:solidFill>
              </a:rPr>
              <a:t>Pclass</a:t>
            </a:r>
            <a:r>
              <a:rPr lang="en-US" altLang="ko-KR" sz="2400" dirty="0">
                <a:solidFill>
                  <a:srgbClr val="C00000"/>
                </a:solidFill>
              </a:rPr>
              <a:t>’</a:t>
            </a:r>
            <a:r>
              <a:rPr lang="en-US" altLang="ko-KR" sz="2400" dirty="0"/>
              <a:t>, kind=</a:t>
            </a:r>
            <a:r>
              <a:rPr lang="en-US" altLang="ko-KR" sz="2400" dirty="0">
                <a:solidFill>
                  <a:srgbClr val="C00000"/>
                </a:solidFill>
              </a:rPr>
              <a:t>'count’</a:t>
            </a:r>
            <a:r>
              <a:rPr lang="en-US" altLang="ko-KR" sz="2400" dirty="0"/>
              <a:t>, hue=</a:t>
            </a:r>
            <a:r>
              <a:rPr lang="en-US" altLang="ko-KR" sz="2400" dirty="0">
                <a:solidFill>
                  <a:srgbClr val="C00000"/>
                </a:solidFill>
              </a:rPr>
              <a:t>'Sex’</a:t>
            </a:r>
            <a:r>
              <a:rPr lang="en-US" altLang="ko-KR" sz="2400" dirty="0"/>
              <a:t>, data=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21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08E81-055D-40B7-9C80-5441D35E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760912" cy="4873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['Age'].hist(bins=70)</a:t>
            </a:r>
          </a:p>
          <a:p>
            <a:r>
              <a:rPr lang="en-US" altLang="ko-KR" sz="2400" i="1" dirty="0">
                <a:solidFill>
                  <a:schemeClr val="accent6"/>
                </a:solidFill>
              </a:rPr>
              <a:t>#hist(): </a:t>
            </a:r>
            <a:r>
              <a:rPr lang="ko-KR" altLang="en-US" sz="2400" i="1" dirty="0">
                <a:solidFill>
                  <a:schemeClr val="accent6"/>
                </a:solidFill>
              </a:rPr>
              <a:t>히스토그램 차트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651E4E-841D-4A48-B983-8ED6F187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5363"/>
            <a:ext cx="5256212" cy="354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331C6-039C-4986-9CB3-72B5CE78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933950"/>
            <a:ext cx="5256212" cy="9350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C00000"/>
                </a:solidFill>
              </a:rPr>
              <a:t>'Survived'</a:t>
            </a:r>
            <a:r>
              <a:rPr lang="en-US" altLang="ko-KR" sz="2400" dirty="0"/>
              <a:t>].</a:t>
            </a:r>
            <a:r>
              <a:rPr lang="en-US" altLang="ko-KR" sz="2400" dirty="0" err="1"/>
              <a:t>value_counts</a:t>
            </a:r>
            <a:r>
              <a:rPr lang="en-US" altLang="ko-KR" sz="2400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9E81C1-59FF-4AB4-ADD6-E8D38501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995364"/>
            <a:ext cx="3932237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2D874E-DE83-47F0-B560-E565F69E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24" y="2246693"/>
            <a:ext cx="4644784" cy="1182307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BD0D341-BAD0-4B40-8200-D06DD453D94E}"/>
              </a:ext>
            </a:extLst>
          </p:cNvPr>
          <p:cNvSpPr txBox="1">
            <a:spLocks/>
          </p:cNvSpPr>
          <p:nvPr/>
        </p:nvSpPr>
        <p:spPr>
          <a:xfrm>
            <a:off x="6518630" y="4927599"/>
            <a:ext cx="4833582" cy="93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sb.factorplot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</a:t>
            </a:r>
            <a:r>
              <a:rPr lang="en-US" altLang="ko-KR" sz="2400" dirty="0" err="1">
                <a:solidFill>
                  <a:srgbClr val="C00000"/>
                </a:solidFill>
              </a:rPr>
              <a:t>Pclass</a:t>
            </a:r>
            <a:r>
              <a:rPr lang="en-US" altLang="ko-KR" sz="2400" dirty="0">
                <a:solidFill>
                  <a:srgbClr val="C00000"/>
                </a:solidFill>
              </a:rPr>
              <a:t>’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C00000"/>
                </a:solidFill>
              </a:rPr>
              <a:t>'Survived’</a:t>
            </a:r>
            <a:r>
              <a:rPr lang="en-US" altLang="ko-KR" sz="2400" dirty="0"/>
              <a:t>, data=</a:t>
            </a:r>
            <a:r>
              <a:rPr lang="en-US" altLang="ko-KR" sz="2400" dirty="0" err="1"/>
              <a:t>titanic_df</a:t>
            </a:r>
            <a:r>
              <a:rPr lang="en-US" altLang="ko-KR" sz="2400" dirty="0"/>
              <a:t>, order=[</a:t>
            </a:r>
            <a:r>
              <a:rPr lang="en-US" altLang="ko-KR" sz="2400" dirty="0">
                <a:solidFill>
                  <a:schemeClr val="accent6"/>
                </a:solidFill>
              </a:rPr>
              <a:t>1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2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3</a:t>
            </a:r>
            <a:r>
              <a:rPr lang="en-US" altLang="ko-KR" sz="2400" dirty="0"/>
              <a:t>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89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34E0B4-CFEF-4452-B3EC-9AFB3637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dirty="0">
                <a:solidFill>
                  <a:schemeClr val="accent6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as</a:t>
            </a:r>
            <a:r>
              <a:rPr lang="en-US" altLang="ko-KR" dirty="0"/>
              <a:t> np</a:t>
            </a:r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dirty="0">
                <a:solidFill>
                  <a:schemeClr val="accent6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matplotlib.pyplot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 </a:t>
            </a:r>
            <a:r>
              <a:rPr lang="en-US" altLang="ko-KR" dirty="0">
                <a:solidFill>
                  <a:srgbClr val="7030A0"/>
                </a:solidFill>
              </a:rPr>
              <a:t>%</a:t>
            </a:r>
            <a:r>
              <a:rPr lang="en-US" altLang="ko-KR" dirty="0"/>
              <a:t>matplotlib inline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6"/>
                </a:solidFill>
              </a:rPr>
              <a:t> import</a:t>
            </a:r>
            <a:r>
              <a:rPr lang="en-US" altLang="ko-KR" dirty="0"/>
              <a:t> seaborn </a:t>
            </a:r>
            <a:r>
              <a:rPr lang="en-US" altLang="ko-KR" dirty="0">
                <a:solidFill>
                  <a:schemeClr val="accent6"/>
                </a:solidFill>
              </a:rPr>
              <a:t>as</a:t>
            </a:r>
            <a:r>
              <a:rPr lang="en-US" altLang="ko-KR" dirty="0"/>
              <a:t> sb 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6"/>
                </a:solidFill>
              </a:rPr>
              <a:t># seaborn</a:t>
            </a:r>
            <a:r>
              <a:rPr lang="ko-KR" altLang="en-US" i="1" dirty="0">
                <a:solidFill>
                  <a:schemeClr val="accent6"/>
                </a:solidFill>
              </a:rPr>
              <a:t>은 </a:t>
            </a:r>
            <a:r>
              <a:rPr lang="en-US" altLang="ko-KR" i="1" dirty="0">
                <a:solidFill>
                  <a:schemeClr val="accent6"/>
                </a:solidFill>
              </a:rPr>
              <a:t>matplotlib</a:t>
            </a:r>
            <a:r>
              <a:rPr lang="ko-KR" altLang="en-US" i="1" dirty="0">
                <a:solidFill>
                  <a:schemeClr val="accent6"/>
                </a:solidFill>
              </a:rPr>
              <a:t>보다 더욱 디자인적 요소를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18566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303392-49E7-4800-83F6-F9EF503C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5002212" cy="4881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x = np.linspace(</a:t>
            </a:r>
            <a:r>
              <a:rPr lang="es-ES" altLang="ko-KR" sz="2400" dirty="0">
                <a:solidFill>
                  <a:schemeClr val="accent6"/>
                </a:solidFill>
              </a:rPr>
              <a:t>0</a:t>
            </a:r>
            <a:r>
              <a:rPr lang="es-ES" altLang="ko-KR" sz="2400" dirty="0"/>
              <a:t>,</a:t>
            </a:r>
            <a:r>
              <a:rPr lang="es-ES" altLang="ko-KR" sz="2400" dirty="0">
                <a:solidFill>
                  <a:schemeClr val="accent6"/>
                </a:solidFill>
              </a:rPr>
              <a:t>14</a:t>
            </a:r>
            <a:r>
              <a:rPr lang="es-ES" altLang="ko-KR" sz="2400" dirty="0"/>
              <a:t>,</a:t>
            </a:r>
            <a:r>
              <a:rPr lang="es-ES" altLang="ko-KR" sz="2400" dirty="0">
                <a:solidFill>
                  <a:schemeClr val="accent6"/>
                </a:solidFill>
              </a:rPr>
              <a:t>100</a:t>
            </a:r>
            <a:r>
              <a:rPr lang="es-E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y1 = np.sin(x)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y2 = </a:t>
            </a:r>
            <a:r>
              <a:rPr lang="es-ES" altLang="ko-KR" sz="2400" dirty="0">
                <a:solidFill>
                  <a:schemeClr val="accent6"/>
                </a:solidFill>
              </a:rPr>
              <a:t>2</a:t>
            </a:r>
            <a:r>
              <a:rPr lang="es-ES" altLang="ko-KR" sz="2400" dirty="0"/>
              <a:t>*np.sin(x+</a:t>
            </a:r>
            <a:r>
              <a:rPr lang="es-ES" altLang="ko-KR" sz="2400" dirty="0">
                <a:solidFill>
                  <a:schemeClr val="accent6"/>
                </a:solidFill>
              </a:rPr>
              <a:t>0.5</a:t>
            </a:r>
            <a:r>
              <a:rPr lang="es-E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y3 = </a:t>
            </a:r>
            <a:r>
              <a:rPr lang="es-ES" altLang="ko-KR" sz="2400" dirty="0">
                <a:solidFill>
                  <a:schemeClr val="accent6"/>
                </a:solidFill>
              </a:rPr>
              <a:t>3</a:t>
            </a:r>
            <a:r>
              <a:rPr lang="es-ES" altLang="ko-KR" sz="2400" dirty="0"/>
              <a:t>*np.sin(x+</a:t>
            </a:r>
            <a:r>
              <a:rPr lang="es-ES" altLang="ko-KR" sz="2400" dirty="0">
                <a:solidFill>
                  <a:schemeClr val="accent6"/>
                </a:solidFill>
              </a:rPr>
              <a:t>1</a:t>
            </a:r>
            <a:r>
              <a:rPr lang="es-E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y4 = </a:t>
            </a:r>
            <a:r>
              <a:rPr lang="es-ES" altLang="ko-KR" sz="2400" dirty="0">
                <a:solidFill>
                  <a:schemeClr val="accent6"/>
                </a:solidFill>
              </a:rPr>
              <a:t>4</a:t>
            </a:r>
            <a:r>
              <a:rPr lang="es-ES" altLang="ko-KR" sz="2400" dirty="0"/>
              <a:t>*np.sin(x+</a:t>
            </a:r>
            <a:r>
              <a:rPr lang="es-ES" altLang="ko-KR" sz="2400" dirty="0">
                <a:solidFill>
                  <a:schemeClr val="accent6"/>
                </a:solidFill>
              </a:rPr>
              <a:t>1.5</a:t>
            </a:r>
            <a:r>
              <a:rPr lang="es-ES" altLang="ko-KR" sz="2400" dirty="0"/>
              <a:t>)</a:t>
            </a:r>
          </a:p>
          <a:p>
            <a:endParaRPr lang="es-E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plt.figure(figsize=(</a:t>
            </a:r>
            <a:r>
              <a:rPr lang="es-ES" altLang="ko-KR" sz="2400" dirty="0">
                <a:solidFill>
                  <a:schemeClr val="accent6"/>
                </a:solidFill>
              </a:rPr>
              <a:t>10</a:t>
            </a:r>
            <a:r>
              <a:rPr lang="es-ES" altLang="ko-KR" sz="2400" dirty="0"/>
              <a:t>,</a:t>
            </a:r>
            <a:r>
              <a:rPr lang="es-ES" altLang="ko-KR" sz="2400" dirty="0">
                <a:solidFill>
                  <a:schemeClr val="accent6"/>
                </a:solidFill>
              </a:rPr>
              <a:t>6</a:t>
            </a:r>
            <a:r>
              <a:rPr lang="es-ES" altLang="ko-KR" sz="2400" dirty="0"/>
              <a:t>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s-ES" altLang="ko-KR" sz="2400" dirty="0"/>
              <a:t>plt.plot(x,y1,x,y2,x,y3,x,y4)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D5A1D-0EC9-4F33-A015-248920A4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2" y="987425"/>
            <a:ext cx="56578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2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5F662-0CB6-4899-9EB8-9FD93F4A4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633912" cy="4881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sb.set_style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</a:t>
            </a:r>
            <a:r>
              <a:rPr lang="en-US" altLang="ko-KR" sz="2400" dirty="0" err="1">
                <a:solidFill>
                  <a:srgbClr val="C00000"/>
                </a:solidFill>
              </a:rPr>
              <a:t>whitegrid</a:t>
            </a:r>
            <a:r>
              <a:rPr lang="en-US" altLang="ko-KR" sz="2400" dirty="0">
                <a:solidFill>
                  <a:srgbClr val="C00000"/>
                </a:solidFill>
              </a:rPr>
              <a:t>’)</a:t>
            </a:r>
          </a:p>
          <a:p>
            <a:r>
              <a:rPr lang="en-US" altLang="ko-KR" sz="2400" i="1" dirty="0">
                <a:solidFill>
                  <a:schemeClr val="accent6"/>
                </a:solidFill>
              </a:rPr>
              <a:t># seaborn</a:t>
            </a:r>
            <a:r>
              <a:rPr lang="ko-KR" altLang="en-US" sz="2400" i="1" dirty="0">
                <a:solidFill>
                  <a:schemeClr val="accent6"/>
                </a:solidFill>
              </a:rPr>
              <a:t>의 </a:t>
            </a:r>
            <a:r>
              <a:rPr lang="en-US" altLang="ko-KR" sz="2400" i="1" dirty="0" err="1">
                <a:solidFill>
                  <a:schemeClr val="accent6"/>
                </a:solidFill>
              </a:rPr>
              <a:t>whitegrid</a:t>
            </a:r>
            <a:r>
              <a:rPr lang="en-US" altLang="ko-KR" sz="2400" i="1" dirty="0">
                <a:solidFill>
                  <a:schemeClr val="accent6"/>
                </a:solidFill>
              </a:rPr>
              <a:t>/</a:t>
            </a:r>
            <a:r>
              <a:rPr lang="en-US" altLang="ko-KR" sz="2400" i="1" dirty="0" err="1">
                <a:solidFill>
                  <a:schemeClr val="accent6"/>
                </a:solidFill>
              </a:rPr>
              <a:t>darkgrid</a:t>
            </a:r>
            <a:r>
              <a:rPr lang="en-US" altLang="ko-KR" sz="2400" i="1" dirty="0">
                <a:solidFill>
                  <a:schemeClr val="accent6"/>
                </a:solidFill>
              </a:rPr>
              <a:t> </a:t>
            </a:r>
            <a:r>
              <a:rPr lang="ko-KR" altLang="en-US" sz="2400" i="1" dirty="0">
                <a:solidFill>
                  <a:schemeClr val="accent6"/>
                </a:solidFill>
              </a:rPr>
              <a:t>스타일 적용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</a:t>
            </a:r>
            <a:r>
              <a:rPr lang="en-US" altLang="ko-KR" sz="2400" dirty="0">
                <a:solidFill>
                  <a:schemeClr val="accent6"/>
                </a:solidFill>
              </a:rPr>
              <a:t>10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chemeClr val="accent6"/>
                </a:solidFill>
              </a:rPr>
              <a:t>6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plt.plot</a:t>
            </a:r>
            <a:r>
              <a:rPr lang="en-US" altLang="ko-KR" sz="2400" dirty="0"/>
              <a:t>(x,y1,x,y2,x,y3,x,y4)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E6898B-2EEF-4CE5-BF61-6F72010A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2" y="987425"/>
            <a:ext cx="5619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목재의, 테이블, 거리, 키보드이(가) 표시된 사진&#10;&#10;자동 생성된 설명">
            <a:extLst>
              <a:ext uri="{FF2B5EF4-FFF2-40B4-BE49-F238E27FC236}">
                <a16:creationId xmlns:a16="http://schemas.microsoft.com/office/drawing/2014/main" id="{67CAD02E-DFDA-4042-ACF6-965D94113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586"/>
            <a:ext cx="5003007" cy="229482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7C633-A6FB-4D01-8CFB-A5906CCA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256212" cy="4873625"/>
          </a:xfrm>
        </p:spPr>
        <p:txBody>
          <a:bodyPr>
            <a:normAutofit/>
          </a:bodyPr>
          <a:lstStyle/>
          <a:p>
            <a:r>
              <a:rPr lang="en-US" altLang="ko-KR" sz="2400" i="1" dirty="0">
                <a:solidFill>
                  <a:schemeClr val="accent6"/>
                </a:solidFill>
              </a:rPr>
              <a:t># tips: </a:t>
            </a:r>
            <a:r>
              <a:rPr lang="ko-KR" altLang="en-US" sz="2400" i="1" dirty="0" err="1">
                <a:solidFill>
                  <a:schemeClr val="accent6"/>
                </a:solidFill>
              </a:rPr>
              <a:t>요일별</a:t>
            </a:r>
            <a:r>
              <a:rPr lang="ko-KR" altLang="en-US" sz="2400" i="1" dirty="0">
                <a:solidFill>
                  <a:schemeClr val="accent6"/>
                </a:solidFill>
              </a:rPr>
              <a:t> 점심 저녁 흡연여부와 식사금액과 팁을 정리한 데이터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/>
              <a:t>tips = </a:t>
            </a:r>
            <a:r>
              <a:rPr lang="en-US" altLang="ko-KR" sz="2400" dirty="0" err="1"/>
              <a:t>sb.load_dataset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C00000"/>
                </a:solidFill>
              </a:rPr>
              <a:t>'tips'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tips.head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2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F540-9C5C-4F05-A5EC-F3A90064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5446712" cy="48815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plt.figure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figsize</a:t>
            </a:r>
            <a:r>
              <a:rPr lang="en-US" altLang="ko-KR" sz="2000" dirty="0"/>
              <a:t>=(</a:t>
            </a:r>
            <a:r>
              <a:rPr lang="en-US" altLang="ko-KR" sz="2000" dirty="0">
                <a:solidFill>
                  <a:schemeClr val="accent6"/>
                </a:solidFill>
              </a:rPr>
              <a:t>10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chemeClr val="accent6"/>
                </a:solidFill>
              </a:rPr>
              <a:t>6</a:t>
            </a:r>
            <a:r>
              <a:rPr lang="en-US" altLang="ko-KR" sz="2000" dirty="0"/>
              <a:t>))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sb.boxplot</a:t>
            </a:r>
            <a:r>
              <a:rPr lang="en-US" altLang="ko-KR" sz="2000" dirty="0"/>
              <a:t>(x=</a:t>
            </a:r>
            <a:r>
              <a:rPr lang="en-US" altLang="ko-KR" sz="2000" dirty="0">
                <a:solidFill>
                  <a:srgbClr val="C00000"/>
                </a:solidFill>
              </a:rPr>
              <a:t>'day’</a:t>
            </a:r>
            <a:r>
              <a:rPr lang="en-US" altLang="ko-KR" sz="2000" dirty="0"/>
              <a:t>, y=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 err="1">
                <a:solidFill>
                  <a:srgbClr val="C00000"/>
                </a:solidFill>
              </a:rPr>
              <a:t>total_bill</a:t>
            </a:r>
            <a:r>
              <a:rPr lang="en-US" altLang="ko-KR" sz="2000" dirty="0">
                <a:solidFill>
                  <a:srgbClr val="C00000"/>
                </a:solidFill>
              </a:rPr>
              <a:t>’</a:t>
            </a:r>
            <a:r>
              <a:rPr lang="en-US" altLang="ko-KR" sz="2000" dirty="0"/>
              <a:t>, data=tips)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plt.show</a:t>
            </a:r>
            <a:r>
              <a:rPr lang="en-US" altLang="ko-KR" sz="2000" dirty="0"/>
              <a:t>()</a:t>
            </a:r>
          </a:p>
          <a:p>
            <a:r>
              <a:rPr lang="en-US" altLang="ko-KR" sz="2000" i="1" dirty="0">
                <a:solidFill>
                  <a:schemeClr val="accent6"/>
                </a:solidFill>
              </a:rPr>
              <a:t># boxplot</a:t>
            </a:r>
          </a:p>
          <a:p>
            <a:r>
              <a:rPr lang="ko-KR" altLang="en-US" sz="2000" i="1" dirty="0">
                <a:solidFill>
                  <a:schemeClr val="accent6"/>
                </a:solidFill>
              </a:rPr>
              <a:t>선은 최대값</a:t>
            </a:r>
            <a:r>
              <a:rPr lang="en-US" altLang="ko-KR" sz="2000" i="1" dirty="0">
                <a:solidFill>
                  <a:schemeClr val="accent6"/>
                </a:solidFill>
              </a:rPr>
              <a:t>, </a:t>
            </a:r>
            <a:r>
              <a:rPr lang="ko-KR" altLang="en-US" sz="2000" i="1" dirty="0">
                <a:solidFill>
                  <a:schemeClr val="accent6"/>
                </a:solidFill>
              </a:rPr>
              <a:t>최소값</a:t>
            </a:r>
            <a:endParaRPr lang="en-US" altLang="ko-KR" sz="2000" i="1" dirty="0">
              <a:solidFill>
                <a:schemeClr val="accent6"/>
              </a:solidFill>
            </a:endParaRPr>
          </a:p>
          <a:p>
            <a:r>
              <a:rPr lang="ko-KR" altLang="en-US" sz="2000" i="1" dirty="0">
                <a:solidFill>
                  <a:schemeClr val="accent6"/>
                </a:solidFill>
              </a:rPr>
              <a:t>점은 최대값</a:t>
            </a:r>
            <a:r>
              <a:rPr lang="en-US" altLang="ko-KR" sz="2000" i="1" dirty="0">
                <a:solidFill>
                  <a:schemeClr val="accent6"/>
                </a:solidFill>
              </a:rPr>
              <a:t>,</a:t>
            </a:r>
            <a:r>
              <a:rPr lang="ko-KR" altLang="en-US" sz="2000" i="1" dirty="0">
                <a:solidFill>
                  <a:schemeClr val="accent6"/>
                </a:solidFill>
              </a:rPr>
              <a:t>최소값을 벗어난 </a:t>
            </a:r>
            <a:r>
              <a:rPr lang="ko-KR" altLang="en-US" sz="2000" i="1" dirty="0" err="1">
                <a:solidFill>
                  <a:schemeClr val="accent6"/>
                </a:solidFill>
              </a:rPr>
              <a:t>이상값</a:t>
            </a:r>
            <a:endParaRPr lang="en-US" altLang="ko-KR" sz="2000" i="1" dirty="0">
              <a:solidFill>
                <a:schemeClr val="accent6"/>
              </a:solidFill>
            </a:endParaRPr>
          </a:p>
          <a:p>
            <a:r>
              <a:rPr lang="ko-KR" altLang="en-US" sz="2000" i="1" dirty="0">
                <a:solidFill>
                  <a:schemeClr val="accent6"/>
                </a:solidFill>
              </a:rPr>
              <a:t>박스 영역은 </a:t>
            </a:r>
            <a:r>
              <a:rPr lang="en-US" altLang="ko-KR" sz="2000" i="1" dirty="0">
                <a:solidFill>
                  <a:schemeClr val="accent6"/>
                </a:solidFill>
              </a:rPr>
              <a:t>25%~75%</a:t>
            </a:r>
          </a:p>
          <a:p>
            <a:r>
              <a:rPr lang="ko-KR" altLang="en-US" sz="2000" i="1" dirty="0">
                <a:solidFill>
                  <a:schemeClr val="accent6"/>
                </a:solidFill>
              </a:rPr>
              <a:t>박스 안의 선은 중앙값을 나타냄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5FB40E-AA64-478B-B783-0F662AB8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987426"/>
            <a:ext cx="5065712" cy="309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3E5A1-631F-4A54-B533-A1031BF61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512424" cy="4873625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chemeClr val="accent6"/>
                </a:solidFill>
              </a:rPr>
              <a:t># hue: </a:t>
            </a:r>
            <a:r>
              <a:rPr lang="ko-KR" altLang="en-US" sz="2000" i="1" dirty="0">
                <a:solidFill>
                  <a:schemeClr val="accent6"/>
                </a:solidFill>
              </a:rPr>
              <a:t>인수에 카테고리 변수 이름을 지정</a:t>
            </a:r>
            <a:r>
              <a:rPr lang="en-US" altLang="ko-KR" sz="2000" i="1" dirty="0">
                <a:solidFill>
                  <a:schemeClr val="accent6"/>
                </a:solidFill>
              </a:rPr>
              <a:t>, </a:t>
            </a:r>
            <a:r>
              <a:rPr lang="ko-KR" altLang="en-US" sz="2000" i="1" dirty="0" err="1">
                <a:solidFill>
                  <a:schemeClr val="accent6"/>
                </a:solidFill>
              </a:rPr>
              <a:t>카테고리값에</a:t>
            </a:r>
            <a:r>
              <a:rPr lang="ko-KR" altLang="en-US" sz="2000" i="1" dirty="0">
                <a:solidFill>
                  <a:schemeClr val="accent6"/>
                </a:solidFill>
              </a:rPr>
              <a:t> 따라 색상을 다르게 지정</a:t>
            </a:r>
            <a:endParaRPr lang="en-US" altLang="ko-KR" sz="2000" dirty="0"/>
          </a:p>
          <a:p>
            <a:r>
              <a:rPr lang="en-US" altLang="ko-KR" sz="2000" i="1" dirty="0">
                <a:solidFill>
                  <a:schemeClr val="accent6"/>
                </a:solidFill>
              </a:rPr>
              <a:t># palette:</a:t>
            </a:r>
            <a:r>
              <a:rPr lang="ko-KR" altLang="en-US" sz="2000" i="1" dirty="0">
                <a:solidFill>
                  <a:schemeClr val="accent6"/>
                </a:solidFill>
              </a:rPr>
              <a:t> 준비된 디자인 중 하나를 선택함</a:t>
            </a:r>
            <a:r>
              <a:rPr lang="en-US" altLang="ko-KR" sz="2000" i="1" dirty="0">
                <a:solidFill>
                  <a:schemeClr val="accent6"/>
                </a:solidFill>
              </a:rPr>
              <a:t>. Set1~3</a:t>
            </a:r>
            <a:r>
              <a:rPr lang="ko-KR" altLang="en-US" sz="2000" i="1" dirty="0">
                <a:solidFill>
                  <a:schemeClr val="accent6"/>
                </a:solidFill>
              </a:rPr>
              <a:t>까지</a:t>
            </a:r>
            <a:r>
              <a:rPr lang="en-US" altLang="ko-KR" sz="2000" i="1" dirty="0">
                <a:solidFill>
                  <a:schemeClr val="accent6"/>
                </a:solidFill>
              </a:rPr>
              <a:t>(smoker</a:t>
            </a:r>
            <a:r>
              <a:rPr lang="ko-KR" altLang="en-US" sz="2000" i="1" dirty="0">
                <a:solidFill>
                  <a:schemeClr val="accent6"/>
                </a:solidFill>
              </a:rPr>
              <a:t>의 범례 색상 참조</a:t>
            </a:r>
            <a:r>
              <a:rPr lang="en-US" altLang="ko-KR" sz="2000" i="1" dirty="0">
                <a:solidFill>
                  <a:schemeClr val="accent6"/>
                </a:solidFill>
              </a:rPr>
              <a:t>)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plt.figure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figsize</a:t>
            </a:r>
            <a:r>
              <a:rPr lang="en-US" altLang="ko-KR" sz="2000" dirty="0"/>
              <a:t>=(</a:t>
            </a:r>
            <a:r>
              <a:rPr lang="en-US" altLang="ko-KR" sz="2000" dirty="0">
                <a:solidFill>
                  <a:schemeClr val="accent6"/>
                </a:solidFill>
              </a:rPr>
              <a:t>10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chemeClr val="accent6"/>
                </a:solidFill>
              </a:rPr>
              <a:t>6</a:t>
            </a:r>
            <a:r>
              <a:rPr lang="en-US" altLang="ko-KR" sz="2000" dirty="0"/>
              <a:t>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sb.boxplot</a:t>
            </a:r>
            <a:r>
              <a:rPr lang="en-US" altLang="ko-KR" sz="2000" dirty="0"/>
              <a:t>(x=</a:t>
            </a:r>
            <a:r>
              <a:rPr lang="en-US" altLang="ko-KR" sz="2000" dirty="0">
                <a:solidFill>
                  <a:srgbClr val="C00000"/>
                </a:solidFill>
              </a:rPr>
              <a:t>'day’</a:t>
            </a:r>
            <a:r>
              <a:rPr lang="en-US" altLang="ko-KR" sz="2000" dirty="0"/>
              <a:t>, y=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 err="1">
                <a:solidFill>
                  <a:srgbClr val="C00000"/>
                </a:solidFill>
              </a:rPr>
              <a:t>total_bill</a:t>
            </a:r>
            <a:r>
              <a:rPr lang="en-US" altLang="ko-KR" sz="2000" dirty="0">
                <a:solidFill>
                  <a:srgbClr val="C00000"/>
                </a:solidFill>
              </a:rPr>
              <a:t>’</a:t>
            </a:r>
            <a:r>
              <a:rPr lang="en-US" altLang="ko-KR" sz="2000" dirty="0"/>
              <a:t>, data=tips, hue=</a:t>
            </a:r>
            <a:r>
              <a:rPr lang="en-US" altLang="ko-KR" sz="2000" dirty="0">
                <a:solidFill>
                  <a:srgbClr val="C00000"/>
                </a:solidFill>
              </a:rPr>
              <a:t>'smoker’</a:t>
            </a:r>
            <a:r>
              <a:rPr lang="en-US" altLang="ko-KR" sz="2000" dirty="0"/>
              <a:t>, palette=</a:t>
            </a:r>
            <a:r>
              <a:rPr lang="en-US" altLang="ko-KR" sz="2000" dirty="0">
                <a:solidFill>
                  <a:srgbClr val="C00000"/>
                </a:solidFill>
              </a:rPr>
              <a:t>'Set3’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plt.show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C6D6EC-3130-481C-B68A-547F8C19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56" y="2620891"/>
            <a:ext cx="5297487" cy="32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1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98B3A-829C-44CE-99EF-24D7EA87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5788024" cy="48815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sb.set_style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 err="1">
                <a:solidFill>
                  <a:srgbClr val="C00000"/>
                </a:solidFill>
              </a:rPr>
              <a:t>darkgrid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sb.lmplot</a:t>
            </a:r>
            <a:r>
              <a:rPr lang="en-US" altLang="ko-KR" sz="2000" dirty="0"/>
              <a:t>(x=</a:t>
            </a:r>
            <a:r>
              <a:rPr lang="en-US" altLang="ko-KR" sz="2000" dirty="0">
                <a:solidFill>
                  <a:srgbClr val="C00000"/>
                </a:solidFill>
              </a:rPr>
              <a:t>'</a:t>
            </a:r>
            <a:r>
              <a:rPr lang="en-US" altLang="ko-KR" sz="2000" dirty="0" err="1">
                <a:solidFill>
                  <a:srgbClr val="C00000"/>
                </a:solidFill>
              </a:rPr>
              <a:t>total_bill</a:t>
            </a:r>
            <a:r>
              <a:rPr lang="en-US" altLang="ko-KR" sz="2000" dirty="0">
                <a:solidFill>
                  <a:srgbClr val="C00000"/>
                </a:solidFill>
              </a:rPr>
              <a:t>’</a:t>
            </a:r>
            <a:r>
              <a:rPr lang="en-US" altLang="ko-KR" sz="2000" dirty="0"/>
              <a:t>, y=</a:t>
            </a:r>
            <a:r>
              <a:rPr lang="en-US" altLang="ko-KR" sz="2000" dirty="0">
                <a:solidFill>
                  <a:srgbClr val="C00000"/>
                </a:solidFill>
              </a:rPr>
              <a:t>'tip’</a:t>
            </a:r>
            <a:r>
              <a:rPr lang="en-US" altLang="ko-KR" sz="2000" dirty="0"/>
              <a:t>, data=tips, size=</a:t>
            </a:r>
            <a:r>
              <a:rPr lang="en-US" altLang="ko-KR" sz="2000" dirty="0">
                <a:solidFill>
                  <a:schemeClr val="accent6"/>
                </a:solidFill>
              </a:rPr>
              <a:t>7</a:t>
            </a:r>
            <a:r>
              <a:rPr lang="en-US" altLang="ko-KR" sz="2000" dirty="0"/>
              <a:t>) </a:t>
            </a:r>
          </a:p>
          <a:p>
            <a:r>
              <a:rPr lang="en-US" altLang="ko-KR" sz="2000" i="1" dirty="0">
                <a:solidFill>
                  <a:schemeClr val="accent6"/>
                </a:solidFill>
              </a:rPr>
              <a:t># </a:t>
            </a:r>
            <a:r>
              <a:rPr lang="en-US" altLang="ko-KR" sz="2000" i="1" dirty="0" err="1">
                <a:solidFill>
                  <a:schemeClr val="accent6"/>
                </a:solidFill>
              </a:rPr>
              <a:t>lmplot</a:t>
            </a:r>
            <a:r>
              <a:rPr lang="en-US" altLang="ko-KR" sz="2000" i="1" dirty="0">
                <a:solidFill>
                  <a:schemeClr val="accent6"/>
                </a:solidFill>
              </a:rPr>
              <a:t>:</a:t>
            </a:r>
            <a:r>
              <a:rPr lang="ko-KR" altLang="en-US" sz="2000" i="1" dirty="0">
                <a:solidFill>
                  <a:schemeClr val="accent6"/>
                </a:solidFill>
              </a:rPr>
              <a:t> 산포도와 추세선을 표시</a:t>
            </a:r>
            <a:r>
              <a:rPr lang="en-US" altLang="ko-KR" sz="2000" i="1" dirty="0">
                <a:solidFill>
                  <a:schemeClr val="accent6"/>
                </a:solidFill>
              </a:rPr>
              <a:t>. I</a:t>
            </a:r>
            <a:r>
              <a:rPr lang="ko-KR" altLang="en-US" sz="2000" i="1" dirty="0">
                <a:solidFill>
                  <a:schemeClr val="accent6"/>
                </a:solidFill>
              </a:rPr>
              <a:t>가 아니라 </a:t>
            </a:r>
            <a:r>
              <a:rPr lang="en-US" altLang="ko-KR" sz="2000" i="1" dirty="0">
                <a:solidFill>
                  <a:schemeClr val="accent6"/>
                </a:solidFill>
              </a:rPr>
              <a:t>L</a:t>
            </a:r>
            <a:endParaRPr lang="ko-KR" altLang="en-US" sz="2000" i="1" dirty="0">
              <a:solidFill>
                <a:schemeClr val="accent6"/>
              </a:solidFill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 </a:t>
            </a:r>
            <a:r>
              <a:rPr lang="en-US" altLang="ko-KR" sz="2000" dirty="0" err="1"/>
              <a:t>plt.show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C72C6F-396E-4139-83BF-8D0F5CA5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987425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0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61EF7-37EB-4496-806D-EDE9D1D7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5238750" cy="4881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sb.lmplot</a:t>
            </a:r>
            <a:r>
              <a:rPr lang="en-US" altLang="ko-KR" sz="2400" dirty="0"/>
              <a:t>(x=</a:t>
            </a:r>
            <a:r>
              <a:rPr lang="en-US" altLang="ko-KR" sz="2400" dirty="0">
                <a:solidFill>
                  <a:srgbClr val="C00000"/>
                </a:solidFill>
              </a:rPr>
              <a:t>'</a:t>
            </a:r>
            <a:r>
              <a:rPr lang="en-US" altLang="ko-KR" sz="2400" dirty="0" err="1">
                <a:solidFill>
                  <a:srgbClr val="C00000"/>
                </a:solidFill>
              </a:rPr>
              <a:t>total_bill</a:t>
            </a:r>
            <a:r>
              <a:rPr lang="en-US" altLang="ko-KR" sz="2400" dirty="0">
                <a:solidFill>
                  <a:srgbClr val="C00000"/>
                </a:solidFill>
              </a:rPr>
              <a:t>’</a:t>
            </a:r>
            <a:r>
              <a:rPr lang="en-US" altLang="ko-KR" sz="2400" dirty="0"/>
              <a:t>, y=</a:t>
            </a:r>
            <a:r>
              <a:rPr lang="en-US" altLang="ko-KR" sz="2400" dirty="0">
                <a:solidFill>
                  <a:srgbClr val="C00000"/>
                </a:solidFill>
              </a:rPr>
              <a:t>'tip’</a:t>
            </a:r>
            <a:r>
              <a:rPr lang="en-US" altLang="ko-KR" sz="2400" dirty="0"/>
              <a:t>, hue=</a:t>
            </a:r>
            <a:r>
              <a:rPr lang="en-US" altLang="ko-KR" sz="2400" dirty="0">
                <a:solidFill>
                  <a:srgbClr val="C00000"/>
                </a:solidFill>
              </a:rPr>
              <a:t>'smoker’</a:t>
            </a:r>
            <a:r>
              <a:rPr lang="en-US" altLang="ko-KR" sz="2400" dirty="0"/>
              <a:t>, palette=</a:t>
            </a:r>
            <a:r>
              <a:rPr lang="en-US" altLang="ko-KR" sz="2400" dirty="0">
                <a:solidFill>
                  <a:srgbClr val="C00000"/>
                </a:solidFill>
              </a:rPr>
              <a:t>'Set1’</a:t>
            </a:r>
            <a:r>
              <a:rPr lang="en-US" altLang="ko-KR" sz="2400" dirty="0"/>
              <a:t>,  data=tips, size=</a:t>
            </a:r>
            <a:r>
              <a:rPr lang="en-US" altLang="ko-KR" sz="2400" dirty="0">
                <a:solidFill>
                  <a:schemeClr val="accent6"/>
                </a:solidFill>
              </a:rPr>
              <a:t>7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 </a:t>
            </a:r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DC6BA8-0A9B-40F6-BAC5-F20869BA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2" y="987425"/>
            <a:ext cx="52387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694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seaborn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 Jeon</dc:creator>
  <cp:lastModifiedBy>YY Jeon</cp:lastModifiedBy>
  <cp:revision>17</cp:revision>
  <dcterms:created xsi:type="dcterms:W3CDTF">2020-09-27T10:19:22Z</dcterms:created>
  <dcterms:modified xsi:type="dcterms:W3CDTF">2020-10-05T06:13:55Z</dcterms:modified>
</cp:coreProperties>
</file>