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handoutMasterIdLst>
    <p:handoutMasterId r:id="rId24"/>
  </p:handoutMasterIdLst>
  <p:sldIdLst>
    <p:sldId id="394" r:id="rId2"/>
    <p:sldId id="476" r:id="rId3"/>
    <p:sldId id="508" r:id="rId4"/>
    <p:sldId id="597" r:id="rId5"/>
    <p:sldId id="602" r:id="rId6"/>
    <p:sldId id="535" r:id="rId7"/>
    <p:sldId id="479" r:id="rId8"/>
    <p:sldId id="536" r:id="rId9"/>
    <p:sldId id="554" r:id="rId10"/>
    <p:sldId id="483" r:id="rId11"/>
    <p:sldId id="596" r:id="rId12"/>
    <p:sldId id="601" r:id="rId13"/>
    <p:sldId id="415" r:id="rId14"/>
    <p:sldId id="543" r:id="rId15"/>
    <p:sldId id="492" r:id="rId16"/>
    <p:sldId id="594" r:id="rId17"/>
    <p:sldId id="282" r:id="rId18"/>
    <p:sldId id="494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Partners" id="{3E778EAB-5AD8-492C-AED4-03A5CBAC9079}">
          <p14:sldIdLst>
            <p14:sldId id="597"/>
            <p14:sldId id="602"/>
          </p14:sldIdLst>
        </p14:section>
        <p14:section name="Course Objectives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raining and Team" id="{40CAFEF6-FE20-4851-889D-14E8131F05C8}">
          <p14:sldIdLst>
            <p14:sldId id="483"/>
            <p14:sldId id="596"/>
            <p14:sldId id="601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94"/>
            <p14:sldId id="282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58" y="70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2A6B9BA-0AB4-4E37-A320-F130E2603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AB6486E-5BEE-4581-BB51-3CE217C4A8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ABB0DC-B3D1-4A59-8D13-F2486C2D389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CA29A36-3BD8-4EC5-B3A2-15AAC619F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3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5ACFE3A-B5E2-4610-919A-0C5B1DC2684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74589DD-6B61-4DDE-A4FC-EC5C8876C7BD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BE74036-845A-4891-AE04-0360A8A0503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ED5DE109-D952-43B8-82ED-EFC2C1D5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25F34F4-9777-43C6-BA07-9AD977A81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BB9C5D36-DF5C-4B5C-8681-C3E556D19A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F0AB45C-362A-4144-AAB1-BDF54412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AC27B30-8BAF-4261-AC56-941500D0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8F28AA9-F94D-43B9-80B4-0CB008FD5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DC83BC-0BD2-4EEC-A108-959B857455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D17E7C0-AF92-4BE7-BB15-C46FA14123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9C4B26C6-2B72-42B3-89F8-7A6D64BF91FA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1B8F45-2BB1-4D4D-846A-5655DF98CBD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A44479D-E032-41E4-8389-962C9CAA969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C77DC8F-2A8C-4C75-8C8B-C7B0E91CF8A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13CD0C8-F089-42D5-8A3D-652752805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A2181CC-2027-4E6E-B429-A589A2F48C0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81C477B6-2E74-4358-B9D5-60B0F628A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79AFFD4-B8A1-47E0-BCF6-97F52144703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765AB6E-091D-4DDE-8DD9-2F759ED322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0CF7C7-AE95-4235-9D1E-36C15E9162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1E22055-D5D7-474C-95C8-A236C5629FC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5058B72-692F-469C-802B-87666E71BBC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F89F052-65E3-4E8F-ACBF-E595921B894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462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3F08271-E873-424A-9201-BEB3B59DE6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909CA3EE-263B-452F-91DA-06012EB0DC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25373D4-792F-4A6C-9397-2E36F5D25A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8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DB0A05AB-A661-46F9-813B-46E3D7A66A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E85A291-A9C7-42E8-B2B3-C80026AB76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D1F9F28-E4A1-400F-8B08-D69E271CA0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BEF886B-F6F4-4B36-9BF1-908030719E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AB994FD5-3A92-432D-AD67-9B36C6864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94C3F04-677D-4335-A409-196903752B3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8240235-BF43-435F-A263-E73428E8D6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89A97F-1305-4BBC-A8F8-D64D5637C69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51054DA-C54F-4039-9C4D-0DDD8BBA4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CBC686F-8929-473A-9563-D3887C29B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6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ython-oo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image" Target="../media/image26.jpg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OOP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Training and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Technical lead, Architect and DevOps at SoftUni</a:t>
            </a:r>
            <a:endParaRPr lang="bg-BG" dirty="0"/>
          </a:p>
          <a:p>
            <a:r>
              <a:rPr lang="en-US" dirty="0"/>
              <a:t>10+ years</a:t>
            </a:r>
            <a:r>
              <a:rPr lang="bg-BG" dirty="0"/>
              <a:t> </a:t>
            </a:r>
            <a:r>
              <a:rPr lang="en-US" dirty="0"/>
              <a:t>of experience as a                                                   Technical Trainer</a:t>
            </a:r>
          </a:p>
          <a:p>
            <a:r>
              <a:rPr lang="en-US" dirty="0"/>
              <a:t>Front-end developer by heart</a:t>
            </a:r>
            <a:endParaRPr lang="bg-BG" dirty="0"/>
          </a:p>
          <a:p>
            <a:pPr lvl="1"/>
            <a:r>
              <a:rPr lang="en-US" dirty="0"/>
              <a:t>Software developer by need</a:t>
            </a:r>
          </a:p>
          <a:p>
            <a:r>
              <a:rPr lang="en-US" dirty="0"/>
              <a:t>Experienced in </a:t>
            </a:r>
            <a:r>
              <a:rPr lang="nl-NL" dirty="0"/>
              <a:t>Django, Node.js,                                                     .NET and others</a:t>
            </a:r>
          </a:p>
          <a:p>
            <a:r>
              <a:rPr lang="nl-NL" dirty="0"/>
              <a:t>Fluent in Python, JavaScript,</a:t>
            </a:r>
            <a:r>
              <a:rPr lang="en-US" dirty="0"/>
              <a:t> C#</a:t>
            </a:r>
            <a:r>
              <a:rPr lang="nl-NL" dirty="0"/>
              <a:t>, Java, C++</a:t>
            </a:r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56" y="1989000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16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9559" y="6505398"/>
            <a:ext cx="487748" cy="296846"/>
          </a:xfrm>
          <a:prstGeom prst="rect">
            <a:avLst/>
          </a:prstGeom>
        </p:spPr>
        <p:txBody>
          <a:bodyPr vert="horz" lIns="91392" tIns="45696" rIns="91392" bIns="45696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z="1799"/>
              <a:pPr/>
              <a:t>12</a:t>
            </a:fld>
            <a:endParaRPr lang="en-US" sz="1799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018" y="1197287"/>
            <a:ext cx="11766856" cy="51983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.NET Software Engineer at </a:t>
            </a:r>
            <a:r>
              <a:rPr lang="en-US" b="1" noProof="1">
                <a:solidFill>
                  <a:schemeClr val="bg1"/>
                </a:solidFill>
              </a:rPr>
              <a:t>Fourth</a:t>
            </a:r>
          </a:p>
          <a:p>
            <a:pPr lvl="1">
              <a:buClr>
                <a:schemeClr val="tx1"/>
              </a:buClr>
            </a:pPr>
            <a:r>
              <a:rPr lang="en-US" sz="3397" noProof="1"/>
              <a:t>End-to-End Restaurant and </a:t>
            </a:r>
            <a:br>
              <a:rPr lang="en-US" sz="3397" noProof="1"/>
            </a:br>
            <a:r>
              <a:rPr lang="en-US" sz="3397" noProof="1"/>
              <a:t>Hospitality Software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Working with </a:t>
            </a:r>
            <a:r>
              <a:rPr lang="en-US" b="1" noProof="1">
                <a:solidFill>
                  <a:schemeClr val="bg1"/>
                </a:solidFill>
              </a:rPr>
              <a:t>.NET</a:t>
            </a:r>
            <a:r>
              <a:rPr lang="en-US" noProof="1"/>
              <a:t> and </a:t>
            </a:r>
            <a:br>
              <a:rPr lang="en-US" noProof="1"/>
            </a:br>
            <a:r>
              <a:rPr lang="en-US" noProof="1"/>
              <a:t>JavaScript(</a:t>
            </a:r>
            <a:r>
              <a:rPr lang="en-US" b="1" noProof="1">
                <a:solidFill>
                  <a:schemeClr val="bg1"/>
                </a:solidFill>
              </a:rPr>
              <a:t>Angular</a:t>
            </a:r>
            <a:r>
              <a:rPr lang="en-US" noProof="1"/>
              <a:t> || </a:t>
            </a:r>
            <a:r>
              <a:rPr lang="en-US" b="1" noProof="1">
                <a:solidFill>
                  <a:schemeClr val="bg1"/>
                </a:solidFill>
              </a:rPr>
              <a:t>React</a:t>
            </a:r>
            <a:r>
              <a:rPr lang="en-US" noProof="1"/>
              <a:t>)</a:t>
            </a:r>
          </a:p>
          <a:p>
            <a:pPr>
              <a:buClr>
                <a:schemeClr val="tx1"/>
              </a:buClr>
            </a:pPr>
            <a:r>
              <a:rPr lang="en-US" noProof="1"/>
              <a:t>Technical Trainer @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100+</a:t>
            </a:r>
            <a:r>
              <a:rPr lang="en-US" noProof="1"/>
              <a:t> training sessions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vast world of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1854000"/>
            <a:ext cx="3342799" cy="3437065"/>
          </a:xfrm>
          <a:prstGeom prst="rect">
            <a:avLst/>
          </a:prstGeom>
          <a:noFill/>
          <a:ln w="190500" cap="rnd" cmpd="sng">
            <a:solidFill>
              <a:schemeClr val="bg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88260"/>
                      <a:gd name="connsiteY0" fmla="*/ 0 h 3488260"/>
                      <a:gd name="connsiteX1" fmla="*/ 662769 w 3488260"/>
                      <a:gd name="connsiteY1" fmla="*/ 0 h 3488260"/>
                      <a:gd name="connsiteX2" fmla="*/ 1290656 w 3488260"/>
                      <a:gd name="connsiteY2" fmla="*/ 0 h 3488260"/>
                      <a:gd name="connsiteX3" fmla="*/ 2023191 w 3488260"/>
                      <a:gd name="connsiteY3" fmla="*/ 0 h 3488260"/>
                      <a:gd name="connsiteX4" fmla="*/ 2720843 w 3488260"/>
                      <a:gd name="connsiteY4" fmla="*/ 0 h 3488260"/>
                      <a:gd name="connsiteX5" fmla="*/ 3488260 w 3488260"/>
                      <a:gd name="connsiteY5" fmla="*/ 0 h 3488260"/>
                      <a:gd name="connsiteX6" fmla="*/ 3488260 w 3488260"/>
                      <a:gd name="connsiteY6" fmla="*/ 767417 h 3488260"/>
                      <a:gd name="connsiteX7" fmla="*/ 3488260 w 3488260"/>
                      <a:gd name="connsiteY7" fmla="*/ 1499952 h 3488260"/>
                      <a:gd name="connsiteX8" fmla="*/ 3488260 w 3488260"/>
                      <a:gd name="connsiteY8" fmla="*/ 2127839 h 3488260"/>
                      <a:gd name="connsiteX9" fmla="*/ 3488260 w 3488260"/>
                      <a:gd name="connsiteY9" fmla="*/ 2860373 h 3488260"/>
                      <a:gd name="connsiteX10" fmla="*/ 3488260 w 3488260"/>
                      <a:gd name="connsiteY10" fmla="*/ 3488260 h 3488260"/>
                      <a:gd name="connsiteX11" fmla="*/ 2755725 w 3488260"/>
                      <a:gd name="connsiteY11" fmla="*/ 3488260 h 3488260"/>
                      <a:gd name="connsiteX12" fmla="*/ 2023191 w 3488260"/>
                      <a:gd name="connsiteY12" fmla="*/ 3488260 h 3488260"/>
                      <a:gd name="connsiteX13" fmla="*/ 1255774 w 3488260"/>
                      <a:gd name="connsiteY13" fmla="*/ 3488260 h 3488260"/>
                      <a:gd name="connsiteX14" fmla="*/ 0 w 3488260"/>
                      <a:gd name="connsiteY14" fmla="*/ 3488260 h 3488260"/>
                      <a:gd name="connsiteX15" fmla="*/ 0 w 3488260"/>
                      <a:gd name="connsiteY15" fmla="*/ 2720843 h 3488260"/>
                      <a:gd name="connsiteX16" fmla="*/ 0 w 3488260"/>
                      <a:gd name="connsiteY16" fmla="*/ 2092956 h 3488260"/>
                      <a:gd name="connsiteX17" fmla="*/ 0 w 3488260"/>
                      <a:gd name="connsiteY17" fmla="*/ 1395304 h 3488260"/>
                      <a:gd name="connsiteX18" fmla="*/ 0 w 3488260"/>
                      <a:gd name="connsiteY18" fmla="*/ 662769 h 3488260"/>
                      <a:gd name="connsiteX19" fmla="*/ 0 w 3488260"/>
                      <a:gd name="connsiteY19" fmla="*/ 0 h 3488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488260" h="3488260" fill="none" extrusionOk="0">
                        <a:moveTo>
                          <a:pt x="0" y="0"/>
                        </a:moveTo>
                        <a:cubicBezTo>
                          <a:pt x="230875" y="-2369"/>
                          <a:pt x="345557" y="11516"/>
                          <a:pt x="662769" y="0"/>
                        </a:cubicBezTo>
                        <a:cubicBezTo>
                          <a:pt x="979981" y="-11516"/>
                          <a:pt x="1102153" y="11247"/>
                          <a:pt x="1290656" y="0"/>
                        </a:cubicBezTo>
                        <a:cubicBezTo>
                          <a:pt x="1479159" y="-11247"/>
                          <a:pt x="1753401" y="-6120"/>
                          <a:pt x="2023191" y="0"/>
                        </a:cubicBezTo>
                        <a:cubicBezTo>
                          <a:pt x="2292981" y="6120"/>
                          <a:pt x="2541971" y="6073"/>
                          <a:pt x="2720843" y="0"/>
                        </a:cubicBezTo>
                        <a:cubicBezTo>
                          <a:pt x="2899715" y="-6073"/>
                          <a:pt x="3136201" y="-10169"/>
                          <a:pt x="3488260" y="0"/>
                        </a:cubicBezTo>
                        <a:cubicBezTo>
                          <a:pt x="3511499" y="306150"/>
                          <a:pt x="3485668" y="449323"/>
                          <a:pt x="3488260" y="767417"/>
                        </a:cubicBezTo>
                        <a:cubicBezTo>
                          <a:pt x="3490852" y="1085511"/>
                          <a:pt x="3508996" y="1305409"/>
                          <a:pt x="3488260" y="1499952"/>
                        </a:cubicBezTo>
                        <a:cubicBezTo>
                          <a:pt x="3467524" y="1694496"/>
                          <a:pt x="3515166" y="1888770"/>
                          <a:pt x="3488260" y="2127839"/>
                        </a:cubicBezTo>
                        <a:cubicBezTo>
                          <a:pt x="3461354" y="2366908"/>
                          <a:pt x="3478772" y="2547826"/>
                          <a:pt x="3488260" y="2860373"/>
                        </a:cubicBezTo>
                        <a:cubicBezTo>
                          <a:pt x="3497748" y="3172920"/>
                          <a:pt x="3507371" y="3299183"/>
                          <a:pt x="3488260" y="3488260"/>
                        </a:cubicBezTo>
                        <a:cubicBezTo>
                          <a:pt x="3271719" y="3506438"/>
                          <a:pt x="3030181" y="3463787"/>
                          <a:pt x="2755725" y="3488260"/>
                        </a:cubicBezTo>
                        <a:cubicBezTo>
                          <a:pt x="2481269" y="3512733"/>
                          <a:pt x="2182957" y="3505998"/>
                          <a:pt x="2023191" y="3488260"/>
                        </a:cubicBezTo>
                        <a:cubicBezTo>
                          <a:pt x="1863425" y="3470522"/>
                          <a:pt x="1459986" y="3522460"/>
                          <a:pt x="1255774" y="3488260"/>
                        </a:cubicBezTo>
                        <a:cubicBezTo>
                          <a:pt x="1051562" y="3454060"/>
                          <a:pt x="418562" y="3536411"/>
                          <a:pt x="0" y="3488260"/>
                        </a:cubicBezTo>
                        <a:cubicBezTo>
                          <a:pt x="15265" y="3145900"/>
                          <a:pt x="20735" y="3097986"/>
                          <a:pt x="0" y="2720843"/>
                        </a:cubicBezTo>
                        <a:cubicBezTo>
                          <a:pt x="-20735" y="2343700"/>
                          <a:pt x="-23348" y="2404045"/>
                          <a:pt x="0" y="2092956"/>
                        </a:cubicBezTo>
                        <a:cubicBezTo>
                          <a:pt x="23348" y="1781867"/>
                          <a:pt x="27209" y="1578861"/>
                          <a:pt x="0" y="1395304"/>
                        </a:cubicBezTo>
                        <a:cubicBezTo>
                          <a:pt x="-27209" y="1211747"/>
                          <a:pt x="12973" y="939884"/>
                          <a:pt x="0" y="662769"/>
                        </a:cubicBezTo>
                        <a:cubicBezTo>
                          <a:pt x="-12973" y="385654"/>
                          <a:pt x="-8842" y="271652"/>
                          <a:pt x="0" y="0"/>
                        </a:cubicBezTo>
                        <a:close/>
                      </a:path>
                      <a:path w="3488260" h="3488260" stroke="0" extrusionOk="0">
                        <a:moveTo>
                          <a:pt x="0" y="0"/>
                        </a:moveTo>
                        <a:cubicBezTo>
                          <a:pt x="212281" y="-421"/>
                          <a:pt x="386190" y="-9534"/>
                          <a:pt x="662769" y="0"/>
                        </a:cubicBezTo>
                        <a:cubicBezTo>
                          <a:pt x="939348" y="9534"/>
                          <a:pt x="1001035" y="14396"/>
                          <a:pt x="1255774" y="0"/>
                        </a:cubicBezTo>
                        <a:cubicBezTo>
                          <a:pt x="1510514" y="-14396"/>
                          <a:pt x="1811770" y="22726"/>
                          <a:pt x="2023191" y="0"/>
                        </a:cubicBezTo>
                        <a:cubicBezTo>
                          <a:pt x="2234612" y="-22726"/>
                          <a:pt x="2472703" y="-13906"/>
                          <a:pt x="2685960" y="0"/>
                        </a:cubicBezTo>
                        <a:cubicBezTo>
                          <a:pt x="2899217" y="13906"/>
                          <a:pt x="3212717" y="19518"/>
                          <a:pt x="3488260" y="0"/>
                        </a:cubicBezTo>
                        <a:cubicBezTo>
                          <a:pt x="3513811" y="342253"/>
                          <a:pt x="3451393" y="583943"/>
                          <a:pt x="3488260" y="767417"/>
                        </a:cubicBezTo>
                        <a:cubicBezTo>
                          <a:pt x="3525127" y="950891"/>
                          <a:pt x="3498354" y="1136006"/>
                          <a:pt x="3488260" y="1465069"/>
                        </a:cubicBezTo>
                        <a:cubicBezTo>
                          <a:pt x="3478166" y="1794132"/>
                          <a:pt x="3470209" y="1924219"/>
                          <a:pt x="3488260" y="2162721"/>
                        </a:cubicBezTo>
                        <a:cubicBezTo>
                          <a:pt x="3506311" y="2401223"/>
                          <a:pt x="3501836" y="2584268"/>
                          <a:pt x="3488260" y="2790608"/>
                        </a:cubicBezTo>
                        <a:cubicBezTo>
                          <a:pt x="3474684" y="2996948"/>
                          <a:pt x="3491412" y="3304087"/>
                          <a:pt x="3488260" y="3488260"/>
                        </a:cubicBezTo>
                        <a:cubicBezTo>
                          <a:pt x="3266222" y="3479183"/>
                          <a:pt x="3094224" y="3459905"/>
                          <a:pt x="2790608" y="3488260"/>
                        </a:cubicBezTo>
                        <a:cubicBezTo>
                          <a:pt x="2486992" y="3516615"/>
                          <a:pt x="2441797" y="3520539"/>
                          <a:pt x="2127839" y="3488260"/>
                        </a:cubicBezTo>
                        <a:cubicBezTo>
                          <a:pt x="1813881" y="3455981"/>
                          <a:pt x="1667451" y="3508426"/>
                          <a:pt x="1360421" y="3488260"/>
                        </a:cubicBezTo>
                        <a:cubicBezTo>
                          <a:pt x="1053391" y="3468094"/>
                          <a:pt x="822384" y="3526053"/>
                          <a:pt x="593004" y="3488260"/>
                        </a:cubicBezTo>
                        <a:cubicBezTo>
                          <a:pt x="363624" y="3450467"/>
                          <a:pt x="234182" y="3497636"/>
                          <a:pt x="0" y="3488260"/>
                        </a:cubicBezTo>
                        <a:cubicBezTo>
                          <a:pt x="28804" y="3316983"/>
                          <a:pt x="25756" y="3005302"/>
                          <a:pt x="0" y="2790608"/>
                        </a:cubicBezTo>
                        <a:cubicBezTo>
                          <a:pt x="-25756" y="2575914"/>
                          <a:pt x="26626" y="2303973"/>
                          <a:pt x="0" y="2127839"/>
                        </a:cubicBezTo>
                        <a:cubicBezTo>
                          <a:pt x="-26626" y="1951705"/>
                          <a:pt x="-12831" y="1820263"/>
                          <a:pt x="0" y="1534834"/>
                        </a:cubicBezTo>
                        <a:cubicBezTo>
                          <a:pt x="12831" y="1249406"/>
                          <a:pt x="28529" y="1214306"/>
                          <a:pt x="0" y="906948"/>
                        </a:cubicBezTo>
                        <a:cubicBezTo>
                          <a:pt x="-28529" y="599590"/>
                          <a:pt x="42564" y="1931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OOP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25</a:t>
            </a:r>
            <a:r>
              <a:rPr lang="en-US" sz="2000" b="1" dirty="0"/>
              <a:t>-Oct-2021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20-Dec-2021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25-Oct-20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11-Dec-2021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11-Dec-2021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 Retake: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20-Dec-2021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20-Dec-2021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11-Dec-2021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00" y="1593350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66263" y="3890354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7319276" y="1826267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265389" y="291151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351425" y="1447915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416000" y="2560526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+mj-lt"/>
                <a:hlinkClick r:id="rId3"/>
              </a:rPr>
              <a:t>https://softuni.bg/courses/python-oop</a:t>
            </a:r>
            <a:endParaRPr lang="en-US" sz="2400" b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61999" y="3356023"/>
            <a:ext cx="893351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Partners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08911"/>
            <a:ext cx="9360000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Understand the OOP paradigm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Creating a hierarchy of classes and inheritance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SOLID Principles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Iterators and Generators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Applying the OOP principles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Component testing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decorators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Design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OOP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GB" sz="3600" dirty="0"/>
              <a:t> practical problem</a:t>
            </a:r>
            <a:r>
              <a:rPr lang="en-US" sz="3600" dirty="0"/>
              <a:t>s</a:t>
            </a:r>
            <a:r>
              <a:rPr lang="en-GB" sz="3600" dirty="0"/>
              <a:t> for 4 hours:</a:t>
            </a:r>
          </a:p>
          <a:p>
            <a:pPr lvl="1"/>
            <a:r>
              <a:rPr lang="en-GB" sz="3400" dirty="0"/>
              <a:t>Create a simple project</a:t>
            </a:r>
            <a:r>
              <a:rPr lang="bg-BG" sz="3400" dirty="0"/>
              <a:t> </a:t>
            </a:r>
            <a:r>
              <a:rPr lang="en-US" sz="3400" dirty="0"/>
              <a:t>that</a:t>
            </a:r>
            <a:endParaRPr lang="en-GB" sz="3400" dirty="0"/>
          </a:p>
          <a:p>
            <a:pPr lvl="2"/>
            <a:r>
              <a:rPr lang="en-GB" sz="3200" dirty="0"/>
              <a:t>Follows the </a:t>
            </a:r>
            <a:r>
              <a:rPr lang="en-GB" sz="3200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Implements functionality </a:t>
            </a:r>
            <a:r>
              <a:rPr lang="en-GB" sz="3200" dirty="0"/>
              <a:t>based on a description</a:t>
            </a:r>
          </a:p>
          <a:p>
            <a:pPr lvl="1"/>
            <a:r>
              <a:rPr lang="en-GB" sz="3400" dirty="0"/>
              <a:t>Test a provided class</a:t>
            </a:r>
          </a:p>
          <a:p>
            <a:r>
              <a:rPr lang="en-GB" sz="3600" dirty="0"/>
              <a:t>Automated judge system with </a:t>
            </a:r>
            <a:r>
              <a:rPr lang="en-GB" sz="3600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sz="3400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You will have </a:t>
            </a:r>
            <a:r>
              <a:rPr lang="en-GB" sz="3600" b="1" dirty="0">
                <a:solidFill>
                  <a:schemeClr val="bg1"/>
                </a:solidFill>
              </a:rPr>
              <a:t>30 minutes </a:t>
            </a:r>
            <a:r>
              <a:rPr lang="en-GB" sz="36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English</a:t>
            </a:r>
          </a:p>
          <a:p>
            <a:r>
              <a:rPr lang="en-GB" sz="3600" dirty="0"/>
              <a:t>Automated quiz system</a:t>
            </a:r>
            <a:endParaRPr lang="bg-BG" sz="3600" dirty="0"/>
          </a:p>
          <a:p>
            <a:r>
              <a:rPr lang="en-GB" sz="3600" dirty="0"/>
              <a:t>Available online the day of the practical exam</a:t>
            </a:r>
          </a:p>
          <a:p>
            <a:pPr lvl="1"/>
            <a:r>
              <a:rPr lang="en-GB" sz="3400" dirty="0"/>
              <a:t>You can submit your answers just</a:t>
            </a:r>
            <a:r>
              <a:rPr lang="en-GB" sz="3400" b="1" dirty="0">
                <a:solidFill>
                  <a:schemeClr val="bg1"/>
                </a:solidFill>
              </a:rPr>
              <a:t>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</TotalTime>
  <Words>786</Words>
  <Application>Microsoft Office PowerPoint</Application>
  <PresentationFormat>Widescreen</PresentationFormat>
  <Paragraphs>152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Python OOP</vt:lpstr>
      <vt:lpstr>Table of Contents</vt:lpstr>
      <vt:lpstr>Have a Question?</vt:lpstr>
      <vt:lpstr>SoftUni Diamond Partners</vt:lpstr>
      <vt:lpstr>Educational Partners</vt:lpstr>
      <vt:lpstr>Course Objectives</vt:lpstr>
      <vt:lpstr>Python OOP Objectives</vt:lpstr>
      <vt:lpstr>Practical Programming Exam</vt:lpstr>
      <vt:lpstr>Theoretical Exam</vt:lpstr>
      <vt:lpstr>Training and Team</vt:lpstr>
      <vt:lpstr>Doncho Minkov</vt:lpstr>
      <vt:lpstr>Atanas Atanasov</vt:lpstr>
      <vt:lpstr>Course Organization</vt:lpstr>
      <vt:lpstr>Python OOP Course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Course Intro</dc:title>
  <dc:subject>Pyhton OOP  – Practical Training Course @ SoftUni</dc:subject>
  <dc:creator>Software University</dc:creator>
  <cp:keywords>programing oop; python;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82</cp:revision>
  <dcterms:created xsi:type="dcterms:W3CDTF">2018-05-23T13:08:44Z</dcterms:created>
  <dcterms:modified xsi:type="dcterms:W3CDTF">2021-08-31T12:37:27Z</dcterms:modified>
  <cp:category>Python OOP Course @ SoftUni: https://softuni.bg/trainings/2841/python-oop-june-2020</cp:category>
</cp:coreProperties>
</file>