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7"/>
  </p:notesMasterIdLst>
  <p:sldIdLst>
    <p:sldId id="256" r:id="rId2"/>
    <p:sldId id="259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de-DE"/>
    </a:defPPr>
    <a:lvl1pPr marL="0" algn="l" defTabSz="45712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25" algn="l" defTabSz="45712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50" algn="l" defTabSz="45712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375" algn="l" defTabSz="45712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01" algn="l" defTabSz="45712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627" algn="l" defTabSz="45712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751" algn="l" defTabSz="45712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877" algn="l" defTabSz="45712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002" algn="l" defTabSz="45712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3979" autoAdjust="0"/>
  </p:normalViewPr>
  <p:slideViewPr>
    <p:cSldViewPr snapToGrid="0">
      <p:cViewPr varScale="1">
        <p:scale>
          <a:sx n="70" d="100"/>
          <a:sy n="70" d="100"/>
        </p:scale>
        <p:origin x="512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2" d="100"/>
          <a:sy n="52" d="100"/>
        </p:scale>
        <p:origin x="2680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01325D-CFB9-49DB-94CB-D554C62EE6E5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FA4E79-1E0B-4EE1-876A-A3E2BEC92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748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elfoli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 hasCustomPrompt="1"/>
          </p:nvPr>
        </p:nvSpPr>
        <p:spPr>
          <a:xfrm>
            <a:off x="704308" y="585692"/>
            <a:ext cx="10783384" cy="2864021"/>
          </a:xfrm>
          <a:prstGeom prst="rect">
            <a:avLst/>
          </a:prstGeom>
        </p:spPr>
        <p:txBody>
          <a:bodyPr vert="horz" wrap="square" lIns="0" tIns="0" rIns="0" bIns="0" anchor="t" anchorCtr="0">
            <a:noAutofit/>
          </a:bodyPr>
          <a:lstStyle>
            <a:lvl1pPr algn="l">
              <a:defRPr sz="4800" b="1" baseline="0">
                <a:latin typeface="Helvetica"/>
                <a:cs typeface="Helvetica"/>
              </a:defRPr>
            </a:lvl1pPr>
          </a:lstStyle>
          <a:p>
            <a:r>
              <a:rPr lang="en-US" dirty="0" err="1" smtClean="0"/>
              <a:t>Titel</a:t>
            </a:r>
            <a:r>
              <a:rPr lang="en-US" dirty="0" smtClean="0"/>
              <a:t> der </a:t>
            </a:r>
            <a:r>
              <a:rPr lang="en-US" dirty="0" err="1" smtClean="0"/>
              <a:t>Präsentation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 hasCustomPrompt="1"/>
          </p:nvPr>
        </p:nvSpPr>
        <p:spPr>
          <a:xfrm>
            <a:off x="704308" y="3871513"/>
            <a:ext cx="10783384" cy="1215815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spcBef>
                <a:spcPts val="0"/>
              </a:spcBef>
              <a:buNone/>
              <a:defRPr sz="2400" b="1" baseline="0">
                <a:latin typeface="Helvetica"/>
                <a:cs typeface="Helvetica"/>
              </a:defRPr>
            </a:lvl1pPr>
          </a:lstStyle>
          <a:p>
            <a:pPr lvl="0"/>
            <a:r>
              <a:rPr lang="en-US" dirty="0" smtClean="0"/>
              <a:t>Name des </a:t>
            </a:r>
            <a:r>
              <a:rPr lang="en-US" dirty="0" err="1" smtClean="0"/>
              <a:t>Vortragenden</a:t>
            </a:r>
            <a:endParaRPr lang="en-US" dirty="0" smtClean="0"/>
          </a:p>
          <a:p>
            <a:pPr lvl="0"/>
            <a:r>
              <a:rPr lang="de-DE" dirty="0" smtClean="0"/>
              <a:t>G</a:t>
            </a:r>
            <a:r>
              <a:rPr lang="en-US" dirty="0" err="1" smtClean="0"/>
              <a:t>gf</a:t>
            </a:r>
            <a:r>
              <a:rPr lang="en-US" dirty="0" smtClean="0"/>
              <a:t>. </a:t>
            </a:r>
            <a:r>
              <a:rPr lang="de-DE" dirty="0" err="1" smtClean="0"/>
              <a:t>w</a:t>
            </a:r>
            <a:r>
              <a:rPr lang="en-US" dirty="0" err="1" smtClean="0"/>
              <a:t>eiter</a:t>
            </a:r>
            <a:r>
              <a:rPr lang="en-US" dirty="0" smtClean="0"/>
              <a:t> </a:t>
            </a:r>
            <a:r>
              <a:rPr lang="en-US" dirty="0" err="1" smtClean="0"/>
              <a:t>Namen</a:t>
            </a:r>
            <a:endParaRPr lang="en-US" dirty="0" smtClean="0"/>
          </a:p>
          <a:p>
            <a:pPr lvl="0"/>
            <a:endParaRPr lang="en-US" dirty="0" smtClean="0"/>
          </a:p>
        </p:txBody>
      </p:sp>
      <p:pic>
        <p:nvPicPr>
          <p:cNvPr id="2" name="Bild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001" y="5136000"/>
            <a:ext cx="1650487" cy="135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9292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ere Se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3956" y="5873751"/>
            <a:ext cx="1798211" cy="632059"/>
          </a:xfrm>
          <a:prstGeom prst="rect">
            <a:avLst/>
          </a:prstGeom>
        </p:spPr>
      </p:pic>
      <p:sp>
        <p:nvSpPr>
          <p:cNvPr id="6" name="Textplatzhalter 2"/>
          <p:cNvSpPr>
            <a:spLocks noGrp="1"/>
          </p:cNvSpPr>
          <p:nvPr>
            <p:ph type="body" sz="quarter" idx="15" hasCustomPrompt="1"/>
          </p:nvPr>
        </p:nvSpPr>
        <p:spPr>
          <a:xfrm>
            <a:off x="342901" y="6000790"/>
            <a:ext cx="6919384" cy="364815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ts val="1533"/>
              </a:lnSpc>
              <a:spcBef>
                <a:spcPts val="0"/>
              </a:spcBef>
              <a:buNone/>
              <a:defRPr sz="1067" baseline="0">
                <a:latin typeface="Helvetica"/>
                <a:cs typeface="Helvetica"/>
              </a:defRPr>
            </a:lvl1pPr>
          </a:lstStyle>
          <a:p>
            <a:pPr lvl="0"/>
            <a:r>
              <a:rPr lang="de-DE" dirty="0" smtClean="0"/>
              <a:t>Vorname Name, Datum, Ort, Titel der Präsentation (max. 2 Zeilen)</a:t>
            </a:r>
          </a:p>
        </p:txBody>
      </p:sp>
    </p:spTree>
    <p:extLst>
      <p:ext uri="{BB962C8B-B14F-4D97-AF65-F5344CB8AC3E}">
        <p14:creationId xmlns:p14="http://schemas.microsoft.com/office/powerpoint/2010/main" val="1149356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42902" y="343766"/>
            <a:ext cx="11488309" cy="2623369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400">
                <a:latin typeface="Helvetica"/>
                <a:cs typeface="Helvetica"/>
              </a:defRPr>
            </a:lvl1pPr>
          </a:lstStyle>
          <a:p>
            <a:pPr lvl="0"/>
            <a:r>
              <a:rPr lang="de-DE" dirty="0" smtClean="0"/>
              <a:t>Textfeld</a:t>
            </a:r>
            <a:endParaRPr lang="de-DE" dirty="0"/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3956" y="5873751"/>
            <a:ext cx="1798211" cy="632059"/>
          </a:xfrm>
          <a:prstGeom prst="rect">
            <a:avLst/>
          </a:prstGeom>
        </p:spPr>
      </p:pic>
      <p:sp>
        <p:nvSpPr>
          <p:cNvPr id="7" name="Textplatzhalter 2"/>
          <p:cNvSpPr>
            <a:spLocks noGrp="1"/>
          </p:cNvSpPr>
          <p:nvPr>
            <p:ph type="body" sz="quarter" idx="15" hasCustomPrompt="1"/>
          </p:nvPr>
        </p:nvSpPr>
        <p:spPr>
          <a:xfrm>
            <a:off x="342901" y="6000790"/>
            <a:ext cx="6919384" cy="364815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ts val="1533"/>
              </a:lnSpc>
              <a:spcBef>
                <a:spcPts val="0"/>
              </a:spcBef>
              <a:buNone/>
              <a:defRPr sz="1067" baseline="0">
                <a:latin typeface="Helvetica"/>
                <a:cs typeface="Helvetica"/>
              </a:defRPr>
            </a:lvl1pPr>
          </a:lstStyle>
          <a:p>
            <a:pPr lvl="0"/>
            <a:r>
              <a:rPr lang="de-DE" dirty="0" smtClean="0"/>
              <a:t>Vorname Name, Datum, Ort, Titel der Präsentation (max. 2 Zeilen)</a:t>
            </a:r>
          </a:p>
        </p:txBody>
      </p:sp>
    </p:spTree>
    <p:extLst>
      <p:ext uri="{BB962C8B-B14F-4D97-AF65-F5344CB8AC3E}">
        <p14:creationId xmlns:p14="http://schemas.microsoft.com/office/powerpoint/2010/main" val="1261147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 + Titel + Tex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/>
          </p:nvPr>
        </p:nvSpPr>
        <p:spPr>
          <a:xfrm>
            <a:off x="342901" y="343764"/>
            <a:ext cx="9323575" cy="4176917"/>
          </a:xfrm>
          <a:prstGeom prst="rect">
            <a:avLst/>
          </a:prstGeom>
        </p:spPr>
        <p:txBody>
          <a:bodyPr vert="horz" lIns="82918" tIns="41459" rIns="82918" bIns="41459"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42901" y="4965858"/>
            <a:ext cx="9323575" cy="704701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spcBef>
                <a:spcPts val="0"/>
              </a:spcBef>
              <a:buNone/>
              <a:defRPr sz="2400" b="1" baseline="0">
                <a:latin typeface="Helvetica"/>
                <a:cs typeface="Helvetica"/>
              </a:defRPr>
            </a:lvl1pPr>
          </a:lstStyle>
          <a:p>
            <a:pPr lvl="0"/>
            <a:r>
              <a:rPr lang="de-DE" dirty="0" smtClean="0"/>
              <a:t>Bildtitel und Unterschrift (max. 2 Zeilen)</a:t>
            </a:r>
            <a:endParaRPr lang="de-DE" dirty="0"/>
          </a:p>
        </p:txBody>
      </p:sp>
      <p:pic>
        <p:nvPicPr>
          <p:cNvPr id="7" name="Bild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3956" y="5873751"/>
            <a:ext cx="1798211" cy="632059"/>
          </a:xfrm>
          <a:prstGeom prst="rect">
            <a:avLst/>
          </a:prstGeom>
        </p:spPr>
      </p:pic>
      <p:sp>
        <p:nvSpPr>
          <p:cNvPr id="6" name="Textplatzhalter 2"/>
          <p:cNvSpPr>
            <a:spLocks noGrp="1"/>
          </p:cNvSpPr>
          <p:nvPr>
            <p:ph type="body" sz="quarter" idx="15" hasCustomPrompt="1"/>
          </p:nvPr>
        </p:nvSpPr>
        <p:spPr>
          <a:xfrm>
            <a:off x="342901" y="6000790"/>
            <a:ext cx="6919384" cy="364815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ts val="1533"/>
              </a:lnSpc>
              <a:spcBef>
                <a:spcPts val="0"/>
              </a:spcBef>
              <a:buNone/>
              <a:defRPr sz="1067" baseline="0">
                <a:latin typeface="Helvetica"/>
                <a:cs typeface="Helvetica"/>
              </a:defRPr>
            </a:lvl1pPr>
          </a:lstStyle>
          <a:p>
            <a:pPr lvl="0"/>
            <a:r>
              <a:rPr lang="de-DE" dirty="0" smtClean="0"/>
              <a:t>Vorname Name, Datum, Ort, Titel der Präsentation (max. 2 Zeilen)</a:t>
            </a:r>
          </a:p>
        </p:txBody>
      </p:sp>
    </p:spTree>
    <p:extLst>
      <p:ext uri="{BB962C8B-B14F-4D97-AF65-F5344CB8AC3E}">
        <p14:creationId xmlns:p14="http://schemas.microsoft.com/office/powerpoint/2010/main" val="1866133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 + Titel + Tex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/>
          </p:nvPr>
        </p:nvSpPr>
        <p:spPr>
          <a:xfrm>
            <a:off x="342901" y="343767"/>
            <a:ext cx="6318095" cy="3883003"/>
          </a:xfrm>
          <a:prstGeom prst="rect">
            <a:avLst/>
          </a:prstGeom>
        </p:spPr>
        <p:txBody>
          <a:bodyPr vert="horz" lIns="82918" tIns="41459" rIns="82918" bIns="41459"/>
          <a:lstStyle/>
          <a:p>
            <a:r>
              <a:rPr lang="en-US" smtClean="0"/>
              <a:t>Click icon to add picture</a:t>
            </a:r>
            <a:endParaRPr lang="de-DE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2" hasCustomPrompt="1"/>
          </p:nvPr>
        </p:nvSpPr>
        <p:spPr>
          <a:xfrm>
            <a:off x="7158174" y="343764"/>
            <a:ext cx="4673993" cy="3883005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spcBef>
                <a:spcPts val="0"/>
              </a:spcBef>
              <a:buNone/>
              <a:defRPr sz="2400" b="0" i="0" baseline="0">
                <a:latin typeface="Helvetica"/>
                <a:cs typeface="Helvetica"/>
              </a:defRPr>
            </a:lvl1pPr>
          </a:lstStyle>
          <a:p>
            <a:pPr lvl="0"/>
            <a:r>
              <a:rPr lang="de-DE" dirty="0" smtClean="0"/>
              <a:t>Ggf. Textfeld für Bildinformationen</a:t>
            </a:r>
            <a:endParaRPr lang="de-DE" dirty="0"/>
          </a:p>
        </p:txBody>
      </p:sp>
      <p:pic>
        <p:nvPicPr>
          <p:cNvPr id="8" name="Bild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3956" y="5873751"/>
            <a:ext cx="1798211" cy="632059"/>
          </a:xfrm>
          <a:prstGeom prst="rect">
            <a:avLst/>
          </a:prstGeom>
        </p:spPr>
      </p:pic>
      <p:sp>
        <p:nvSpPr>
          <p:cNvPr id="7" name="Textplatzhalt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42901" y="4965858"/>
            <a:ext cx="9323575" cy="704701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spcBef>
                <a:spcPts val="0"/>
              </a:spcBef>
              <a:buNone/>
              <a:defRPr sz="2400" b="1" baseline="0">
                <a:latin typeface="Helvetica"/>
                <a:cs typeface="Helvetica"/>
              </a:defRPr>
            </a:lvl1pPr>
          </a:lstStyle>
          <a:p>
            <a:pPr lvl="0"/>
            <a:r>
              <a:rPr lang="de-DE" dirty="0" smtClean="0"/>
              <a:t>Bildtitel und Unterschrift (max. 2 Zeilen)</a:t>
            </a:r>
            <a:endParaRPr lang="de-DE" dirty="0"/>
          </a:p>
        </p:txBody>
      </p:sp>
      <p:sp>
        <p:nvSpPr>
          <p:cNvPr id="9" name="Textplatzhalter 2"/>
          <p:cNvSpPr>
            <a:spLocks noGrp="1"/>
          </p:cNvSpPr>
          <p:nvPr>
            <p:ph type="body" sz="quarter" idx="15" hasCustomPrompt="1"/>
          </p:nvPr>
        </p:nvSpPr>
        <p:spPr>
          <a:xfrm>
            <a:off x="342901" y="6000790"/>
            <a:ext cx="6919384" cy="364815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ts val="1533"/>
              </a:lnSpc>
              <a:spcBef>
                <a:spcPts val="0"/>
              </a:spcBef>
              <a:buNone/>
              <a:defRPr sz="1067" baseline="0">
                <a:latin typeface="Helvetica"/>
                <a:cs typeface="Helvetica"/>
              </a:defRPr>
            </a:lvl1pPr>
          </a:lstStyle>
          <a:p>
            <a:pPr lvl="0"/>
            <a:r>
              <a:rPr lang="de-DE" dirty="0" smtClean="0"/>
              <a:t>Vorname Name, Datum, Ort, Titel der Präsentation (max. 2 Zeilen)</a:t>
            </a:r>
          </a:p>
        </p:txBody>
      </p:sp>
    </p:spTree>
    <p:extLst>
      <p:ext uri="{BB962C8B-B14F-4D97-AF65-F5344CB8AC3E}">
        <p14:creationId xmlns:p14="http://schemas.microsoft.com/office/powerpoint/2010/main" val="3085481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ild + Titel + Tex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/>
          </p:nvPr>
        </p:nvSpPr>
        <p:spPr>
          <a:xfrm>
            <a:off x="342901" y="1372624"/>
            <a:ext cx="6585572" cy="4302160"/>
          </a:xfrm>
          <a:prstGeom prst="rect">
            <a:avLst/>
          </a:prstGeom>
        </p:spPr>
        <p:txBody>
          <a:bodyPr vert="horz" lIns="82918" tIns="41459" rIns="82918" bIns="41459"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2" hasCustomPrompt="1"/>
          </p:nvPr>
        </p:nvSpPr>
        <p:spPr>
          <a:xfrm>
            <a:off x="7261852" y="1372624"/>
            <a:ext cx="4569361" cy="4302160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spcBef>
                <a:spcPts val="0"/>
              </a:spcBef>
              <a:buNone/>
              <a:defRPr sz="2400" b="0" i="0" baseline="0">
                <a:latin typeface="Helvetica"/>
                <a:cs typeface="Helvetica"/>
              </a:defRPr>
            </a:lvl1pPr>
          </a:lstStyle>
          <a:p>
            <a:pPr lvl="0"/>
            <a:r>
              <a:rPr lang="de-DE" dirty="0" smtClean="0"/>
              <a:t>Ggf. Textfeld für</a:t>
            </a:r>
          </a:p>
          <a:p>
            <a:pPr lvl="0"/>
            <a:r>
              <a:rPr lang="de-DE" dirty="0" smtClean="0"/>
              <a:t>Bildinformationen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42901" y="342324"/>
            <a:ext cx="11488311" cy="704701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spcBef>
                <a:spcPts val="0"/>
              </a:spcBef>
              <a:buNone/>
              <a:defRPr sz="2400" b="1" baseline="0">
                <a:latin typeface="Helvetica"/>
                <a:cs typeface="Helvetica"/>
              </a:defRPr>
            </a:lvl1pPr>
          </a:lstStyle>
          <a:p>
            <a:pPr lvl="0"/>
            <a:r>
              <a:rPr lang="de-DE" dirty="0" smtClean="0"/>
              <a:t>Bildtitel </a:t>
            </a:r>
          </a:p>
          <a:p>
            <a:pPr lvl="0"/>
            <a:r>
              <a:rPr lang="de-DE" dirty="0" smtClean="0"/>
              <a:t>und Unterschrift</a:t>
            </a:r>
            <a:endParaRPr lang="de-DE" dirty="0"/>
          </a:p>
        </p:txBody>
      </p:sp>
      <p:pic>
        <p:nvPicPr>
          <p:cNvPr id="6" name="Bild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3956" y="5873751"/>
            <a:ext cx="1798211" cy="632059"/>
          </a:xfrm>
          <a:prstGeom prst="rect">
            <a:avLst/>
          </a:prstGeom>
        </p:spPr>
      </p:pic>
      <p:sp>
        <p:nvSpPr>
          <p:cNvPr id="9" name="Textplatzhalter 2"/>
          <p:cNvSpPr>
            <a:spLocks noGrp="1"/>
          </p:cNvSpPr>
          <p:nvPr>
            <p:ph type="body" sz="quarter" idx="15" hasCustomPrompt="1"/>
          </p:nvPr>
        </p:nvSpPr>
        <p:spPr>
          <a:xfrm>
            <a:off x="342901" y="6000790"/>
            <a:ext cx="6919384" cy="364815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ts val="1533"/>
              </a:lnSpc>
              <a:spcBef>
                <a:spcPts val="0"/>
              </a:spcBef>
              <a:buNone/>
              <a:defRPr sz="1067" baseline="0">
                <a:latin typeface="Helvetica"/>
                <a:cs typeface="Helvetica"/>
              </a:defRPr>
            </a:lvl1pPr>
          </a:lstStyle>
          <a:p>
            <a:pPr lvl="0"/>
            <a:r>
              <a:rPr lang="de-DE" dirty="0" smtClean="0"/>
              <a:t>Vorname Name, Datum, Ort, Titel der Präsentation (max. 2 Zeilen)</a:t>
            </a:r>
          </a:p>
        </p:txBody>
      </p:sp>
    </p:spTree>
    <p:extLst>
      <p:ext uri="{BB962C8B-B14F-4D97-AF65-F5344CB8AC3E}">
        <p14:creationId xmlns:p14="http://schemas.microsoft.com/office/powerpoint/2010/main" val="3176977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Inhalte nebeneinan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sz="quarter" idx="14" hasCustomPrompt="1"/>
          </p:nvPr>
        </p:nvSpPr>
        <p:spPr>
          <a:xfrm>
            <a:off x="6353135" y="343765"/>
            <a:ext cx="5479032" cy="4134928"/>
          </a:xfrm>
          <a:prstGeom prst="rect">
            <a:avLst/>
          </a:prstGeom>
        </p:spPr>
        <p:txBody>
          <a:bodyPr vert="horz" lIns="82918" tIns="41459" rIns="82918" bIns="41459"/>
          <a:lstStyle>
            <a:lvl1pPr>
              <a:defRPr sz="2400" b="1">
                <a:latin typeface="Helvetica"/>
                <a:cs typeface="Helvetica"/>
              </a:defRPr>
            </a:lvl1pPr>
          </a:lstStyle>
          <a:p>
            <a:pPr lvl="0"/>
            <a:r>
              <a:rPr lang="de-DE" dirty="0" smtClean="0"/>
              <a:t>Inhalt</a:t>
            </a:r>
            <a:endParaRPr lang="de-DE" dirty="0"/>
          </a:p>
        </p:txBody>
      </p:sp>
      <p:sp>
        <p:nvSpPr>
          <p:cNvPr id="15" name="Textplatzhalter 7"/>
          <p:cNvSpPr>
            <a:spLocks noGrp="1"/>
          </p:cNvSpPr>
          <p:nvPr>
            <p:ph type="body" sz="quarter" idx="15" hasCustomPrompt="1"/>
          </p:nvPr>
        </p:nvSpPr>
        <p:spPr>
          <a:xfrm>
            <a:off x="6353135" y="4970083"/>
            <a:ext cx="5479032" cy="704701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spcBef>
                <a:spcPts val="0"/>
              </a:spcBef>
              <a:buNone/>
              <a:defRPr sz="2400" b="1" baseline="0">
                <a:latin typeface="Helvetica"/>
                <a:cs typeface="Helvetica"/>
              </a:defRPr>
            </a:lvl1pPr>
          </a:lstStyle>
          <a:p>
            <a:pPr lvl="0"/>
            <a:r>
              <a:rPr lang="de-DE" dirty="0" smtClean="0"/>
              <a:t>Bildtitel / Text</a:t>
            </a:r>
          </a:p>
          <a:p>
            <a:pPr lvl="0"/>
            <a:r>
              <a:rPr lang="de-DE" dirty="0" smtClean="0"/>
              <a:t>und Unterschrift</a:t>
            </a:r>
            <a:endParaRPr lang="de-DE" dirty="0"/>
          </a:p>
        </p:txBody>
      </p:sp>
      <p:sp>
        <p:nvSpPr>
          <p:cNvPr id="13" name="Inhaltsplatzhalter 2"/>
          <p:cNvSpPr>
            <a:spLocks noGrp="1"/>
          </p:cNvSpPr>
          <p:nvPr>
            <p:ph sz="quarter" idx="16" hasCustomPrompt="1"/>
          </p:nvPr>
        </p:nvSpPr>
        <p:spPr>
          <a:xfrm>
            <a:off x="342900" y="343765"/>
            <a:ext cx="5479032" cy="4134928"/>
          </a:xfrm>
          <a:prstGeom prst="rect">
            <a:avLst/>
          </a:prstGeom>
        </p:spPr>
        <p:txBody>
          <a:bodyPr vert="horz" lIns="82918" tIns="41459" rIns="82918" bIns="41459"/>
          <a:lstStyle>
            <a:lvl1pPr>
              <a:defRPr sz="2400" b="1">
                <a:latin typeface="Helvetica"/>
                <a:cs typeface="Helvetica"/>
              </a:defRPr>
            </a:lvl1pPr>
          </a:lstStyle>
          <a:p>
            <a:pPr lvl="0"/>
            <a:r>
              <a:rPr lang="de-DE" dirty="0" smtClean="0"/>
              <a:t>Inhalt</a:t>
            </a:r>
            <a:endParaRPr lang="de-DE" dirty="0"/>
          </a:p>
        </p:txBody>
      </p:sp>
      <p:pic>
        <p:nvPicPr>
          <p:cNvPr id="7" name="Bild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3956" y="5873751"/>
            <a:ext cx="1798211" cy="632059"/>
          </a:xfrm>
          <a:prstGeom prst="rect">
            <a:avLst/>
          </a:prstGeom>
        </p:spPr>
      </p:pic>
      <p:sp>
        <p:nvSpPr>
          <p:cNvPr id="9" name="Textplatzhalter 7"/>
          <p:cNvSpPr>
            <a:spLocks noGrp="1"/>
          </p:cNvSpPr>
          <p:nvPr>
            <p:ph type="body" sz="quarter" idx="17" hasCustomPrompt="1"/>
          </p:nvPr>
        </p:nvSpPr>
        <p:spPr>
          <a:xfrm>
            <a:off x="342900" y="4970083"/>
            <a:ext cx="5479032" cy="704701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spcBef>
                <a:spcPts val="0"/>
              </a:spcBef>
              <a:buNone/>
              <a:defRPr sz="2400" b="1" baseline="0">
                <a:latin typeface="Helvetica"/>
                <a:cs typeface="Helvetica"/>
              </a:defRPr>
            </a:lvl1pPr>
          </a:lstStyle>
          <a:p>
            <a:pPr lvl="0"/>
            <a:r>
              <a:rPr lang="de-DE" dirty="0" smtClean="0"/>
              <a:t>Bildtitel / Text</a:t>
            </a:r>
          </a:p>
          <a:p>
            <a:pPr lvl="0"/>
            <a:r>
              <a:rPr lang="de-DE" dirty="0" smtClean="0"/>
              <a:t>und Unterschrift</a:t>
            </a:r>
            <a:endParaRPr lang="de-DE" dirty="0"/>
          </a:p>
        </p:txBody>
      </p:sp>
      <p:sp>
        <p:nvSpPr>
          <p:cNvPr id="12" name="Textplatzhalter 2"/>
          <p:cNvSpPr>
            <a:spLocks noGrp="1"/>
          </p:cNvSpPr>
          <p:nvPr>
            <p:ph type="body" sz="quarter" idx="18" hasCustomPrompt="1"/>
          </p:nvPr>
        </p:nvSpPr>
        <p:spPr>
          <a:xfrm>
            <a:off x="342901" y="6000790"/>
            <a:ext cx="6919384" cy="364815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ts val="1533"/>
              </a:lnSpc>
              <a:spcBef>
                <a:spcPts val="0"/>
              </a:spcBef>
              <a:buNone/>
              <a:defRPr sz="1067" baseline="0">
                <a:latin typeface="Helvetica"/>
                <a:cs typeface="Helvetica"/>
              </a:defRPr>
            </a:lvl1pPr>
          </a:lstStyle>
          <a:p>
            <a:pPr lvl="0"/>
            <a:r>
              <a:rPr lang="de-DE" dirty="0" smtClean="0"/>
              <a:t>Vorname Name, Datum, Ort, Titel der Präsentation (max. 2 Zeilen)</a:t>
            </a:r>
          </a:p>
        </p:txBody>
      </p:sp>
    </p:spTree>
    <p:extLst>
      <p:ext uri="{BB962C8B-B14F-4D97-AF65-F5344CB8AC3E}">
        <p14:creationId xmlns:p14="http://schemas.microsoft.com/office/powerpoint/2010/main" val="4172284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097280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3" name="Bild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3956" y="5873751"/>
            <a:ext cx="1798211" cy="632059"/>
          </a:xfrm>
          <a:prstGeom prst="rect">
            <a:avLst/>
          </a:prstGeom>
        </p:spPr>
      </p:pic>
      <p:sp>
        <p:nvSpPr>
          <p:cNvPr id="4" name="Textplatzhalter 2"/>
          <p:cNvSpPr>
            <a:spLocks noGrp="1"/>
          </p:cNvSpPr>
          <p:nvPr>
            <p:ph type="body" sz="quarter" idx="18" hasCustomPrompt="1"/>
          </p:nvPr>
        </p:nvSpPr>
        <p:spPr>
          <a:xfrm>
            <a:off x="93519" y="6323402"/>
            <a:ext cx="6919384" cy="364815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ts val="1533"/>
              </a:lnSpc>
              <a:spcBef>
                <a:spcPts val="0"/>
              </a:spcBef>
              <a:buNone/>
              <a:defRPr sz="1067" baseline="0">
                <a:latin typeface="Helvetica"/>
                <a:cs typeface="Helvetica"/>
              </a:defRPr>
            </a:lvl1pPr>
          </a:lstStyle>
          <a:p>
            <a:pPr lvl="0"/>
            <a:r>
              <a:rPr lang="de-DE" dirty="0" smtClean="0"/>
              <a:t>Vorname Name, Datum, Ort, Titel der Präsentation (max. 2 Zeilen)</a:t>
            </a:r>
          </a:p>
        </p:txBody>
      </p:sp>
    </p:spTree>
    <p:extLst>
      <p:ext uri="{BB962C8B-B14F-4D97-AF65-F5344CB8AC3E}">
        <p14:creationId xmlns:p14="http://schemas.microsoft.com/office/powerpoint/2010/main" val="2675260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27716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</p:sldLayoutIdLst>
  <p:txStyles>
    <p:titleStyle>
      <a:lvl1pPr algn="ctr" defTabSz="609541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57" indent="-457157" algn="l" defTabSz="609541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03" indent="-380962" algn="l" defTabSz="609541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851" indent="-304770" algn="l" defTabSz="609541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393" indent="-304770" algn="l" defTabSz="609541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2934" indent="-304770" algn="l" defTabSz="609541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475" indent="-304770" algn="l" defTabSz="609541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014" indent="-304770" algn="l" defTabSz="609541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555" indent="-304770" algn="l" defTabSz="609541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096" indent="-304770" algn="l" defTabSz="609541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0954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41" algn="l" defTabSz="60954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082" algn="l" defTabSz="60954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22" algn="l" defTabSz="60954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162" algn="l" defTabSz="60954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704" algn="l" defTabSz="60954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245" algn="l" defTabSz="60954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785" algn="l" defTabSz="60954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326" algn="l" defTabSz="60954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png"/><Relationship Id="rId4" Type="http://schemas.openxmlformats.org/officeDocument/2006/relationships/image" Target="../media/image4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scipp.ucsc.edu/outreach/balloon/atmos/1976%20Standard%20Atmosphere.htm" TargetMode="Externa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eather.uwyo.edu/upperair/sounding.html" TargetMode="Externa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Configurations and file format for Meteorological data used in </a:t>
            </a:r>
            <a:r>
              <a:rPr lang="en-US" dirty="0" err="1" smtClean="0"/>
              <a:t>Pollynet_Processing_Chain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Zhenping Yin </a:t>
            </a:r>
          </a:p>
          <a:p>
            <a:r>
              <a:rPr lang="en-US" dirty="0" smtClean="0"/>
              <a:t>2019-07-20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518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GDAS1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6368" y="989125"/>
            <a:ext cx="11919155" cy="30008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Configurations for the program: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err="1" smtClean="0"/>
              <a:t>pollynet_processing_chain_config.json</a:t>
            </a:r>
            <a:endParaRPr lang="en-US" dirty="0" smtClean="0"/>
          </a:p>
          <a:p>
            <a:pPr marL="742875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i="1" dirty="0"/>
              <a:t>"gdas1_folder"</a:t>
            </a:r>
            <a:r>
              <a:rPr lang="en-US" dirty="0"/>
              <a:t>: "C:\\Users\\zhenping\\Documents\\Data\\</a:t>
            </a:r>
            <a:r>
              <a:rPr lang="en-US" dirty="0" smtClean="0"/>
              <a:t>GDAS“  -&gt; root directory that holds the gdas1 files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{</a:t>
            </a:r>
            <a:r>
              <a:rPr lang="en-US" dirty="0" err="1" smtClean="0"/>
              <a:t>polly</a:t>
            </a:r>
            <a:r>
              <a:rPr lang="en-US" dirty="0" smtClean="0"/>
              <a:t>}_</a:t>
            </a:r>
            <a:r>
              <a:rPr lang="en-US" dirty="0" err="1" smtClean="0"/>
              <a:t>config.json</a:t>
            </a:r>
            <a:endParaRPr lang="en-US" dirty="0" smtClean="0"/>
          </a:p>
          <a:p>
            <a:pPr marL="742875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i="1" dirty="0" smtClean="0"/>
              <a:t>"</a:t>
            </a:r>
            <a:r>
              <a:rPr lang="en-US" i="1" dirty="0"/>
              <a:t>gdas1Site"</a:t>
            </a:r>
            <a:r>
              <a:rPr lang="en-US" dirty="0"/>
              <a:t>: "</a:t>
            </a:r>
            <a:r>
              <a:rPr lang="en-US" dirty="0" err="1"/>
              <a:t>davos</a:t>
            </a:r>
            <a:r>
              <a:rPr lang="en-US" dirty="0" smtClean="0"/>
              <a:t>",  -&gt; the site name</a:t>
            </a:r>
            <a:endParaRPr lang="en-US" dirty="0"/>
          </a:p>
          <a:p>
            <a:pPr marL="742875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i="1" dirty="0"/>
              <a:t>"</a:t>
            </a:r>
            <a:r>
              <a:rPr lang="en-US" i="1" dirty="0" err="1"/>
              <a:t>meteorDataSource</a:t>
            </a:r>
            <a:r>
              <a:rPr lang="en-US" i="1" dirty="0"/>
              <a:t>"</a:t>
            </a:r>
            <a:r>
              <a:rPr lang="en-US" dirty="0"/>
              <a:t>: "gdas1</a:t>
            </a:r>
            <a:r>
              <a:rPr lang="en-US" dirty="0" smtClean="0"/>
              <a:t>",  -&gt; specify to use gdas1 data as the meteorological data source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7733071" y="5057163"/>
            <a:ext cx="2576052" cy="839232"/>
            <a:chOff x="6912077" y="4352412"/>
            <a:chExt cx="2576052" cy="839232"/>
          </a:xfrm>
        </p:grpSpPr>
        <p:graphicFrame>
          <p:nvGraphicFramePr>
            <p:cNvPr id="5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59753166"/>
                </p:ext>
              </p:extLst>
            </p:nvPr>
          </p:nvGraphicFramePr>
          <p:xfrm>
            <a:off x="6912077" y="4352412"/>
            <a:ext cx="2092325" cy="469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3" name="Packager Shell Object" showAsIcon="1" r:id="rId3" imgW="2092680" imgH="470160" progId="Package">
                    <p:embed/>
                  </p:oleObj>
                </mc:Choice>
                <mc:Fallback>
                  <p:oleObj name="Packager Shell Object" showAsIcon="1" r:id="rId3" imgW="2092680" imgH="470160" progId="Package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912077" y="4352412"/>
                          <a:ext cx="2092325" cy="4699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" name="TextBox 6"/>
            <p:cNvSpPr txBox="1"/>
            <p:nvPr/>
          </p:nvSpPr>
          <p:spPr>
            <a:xfrm>
              <a:off x="6990735" y="4822312"/>
              <a:ext cx="2497394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smtClean="0"/>
                <a:t>exemplified GDAS1 file</a:t>
              </a:r>
              <a:endParaRPr lang="en-US" dirty="0"/>
            </a:p>
          </p:txBody>
        </p: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368" y="4135042"/>
            <a:ext cx="6606383" cy="2683474"/>
          </a:xfrm>
          <a:prstGeom prst="rect">
            <a:avLst/>
          </a:prstGeom>
        </p:spPr>
      </p:pic>
      <p:sp>
        <p:nvSpPr>
          <p:cNvPr id="10" name="Left Arrow 9"/>
          <p:cNvSpPr/>
          <p:nvPr/>
        </p:nvSpPr>
        <p:spPr>
          <a:xfrm>
            <a:off x="6983873" y="5364936"/>
            <a:ext cx="530942" cy="324253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651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atmosphere US 1976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6368" y="989125"/>
            <a:ext cx="11919155" cy="17543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Configurations for the program: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{</a:t>
            </a:r>
            <a:r>
              <a:rPr lang="en-US" dirty="0" err="1" smtClean="0"/>
              <a:t>polly</a:t>
            </a:r>
            <a:r>
              <a:rPr lang="en-US" dirty="0" smtClean="0"/>
              <a:t>}_</a:t>
            </a:r>
            <a:r>
              <a:rPr lang="en-US" dirty="0" err="1" smtClean="0"/>
              <a:t>config.json</a:t>
            </a:r>
            <a:endParaRPr lang="en-US" dirty="0" smtClean="0"/>
          </a:p>
          <a:p>
            <a:pPr marL="742875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i="1" dirty="0" smtClean="0"/>
              <a:t>"</a:t>
            </a:r>
            <a:r>
              <a:rPr lang="en-US" i="1" dirty="0" err="1" smtClean="0"/>
              <a:t>meteorDataSource</a:t>
            </a:r>
            <a:r>
              <a:rPr lang="en-US" i="1" dirty="0" smtClean="0"/>
              <a:t>"</a:t>
            </a:r>
            <a:r>
              <a:rPr lang="en-US" dirty="0" smtClean="0"/>
              <a:t>: "</a:t>
            </a:r>
            <a:r>
              <a:rPr lang="en-US" dirty="0" err="1" smtClean="0"/>
              <a:t>standard_atmosphere</a:t>
            </a:r>
            <a:r>
              <a:rPr lang="en-US" dirty="0" smtClean="0"/>
              <a:t>",  -&gt; specify to use standard atmosphere as the meteorological data source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6813" y="3087329"/>
            <a:ext cx="3775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Detailed information, go </a:t>
            </a:r>
            <a:r>
              <a:rPr lang="en-US" dirty="0" smtClean="0">
                <a:hlinkClick r:id="rId2"/>
              </a:rPr>
              <a:t>here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805" y="3622750"/>
            <a:ext cx="5714286" cy="2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828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websonde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6368" y="989125"/>
            <a:ext cx="11919155" cy="21698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Configurations for the program: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{</a:t>
            </a:r>
            <a:r>
              <a:rPr lang="en-US" dirty="0" err="1" smtClean="0"/>
              <a:t>polly</a:t>
            </a:r>
            <a:r>
              <a:rPr lang="en-US" dirty="0" smtClean="0"/>
              <a:t>}_</a:t>
            </a:r>
            <a:r>
              <a:rPr lang="en-US" dirty="0" err="1" smtClean="0"/>
              <a:t>config.json</a:t>
            </a:r>
            <a:endParaRPr lang="en-US" dirty="0" smtClean="0"/>
          </a:p>
          <a:p>
            <a:pPr marL="742875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i="1" dirty="0" smtClean="0"/>
              <a:t>"</a:t>
            </a:r>
            <a:r>
              <a:rPr lang="en-US" i="1" dirty="0" err="1" smtClean="0"/>
              <a:t>meteorDataSource</a:t>
            </a:r>
            <a:r>
              <a:rPr lang="en-US" i="1" dirty="0" smtClean="0"/>
              <a:t>"</a:t>
            </a:r>
            <a:r>
              <a:rPr lang="en-US" dirty="0" smtClean="0"/>
              <a:t>: “</a:t>
            </a:r>
            <a:r>
              <a:rPr lang="en-US" dirty="0" err="1" smtClean="0"/>
              <a:t>websonde</a:t>
            </a:r>
            <a:r>
              <a:rPr lang="en-US" dirty="0" smtClean="0"/>
              <a:t>",  -&gt; specify to use radiosonde from Wyoming web data </a:t>
            </a:r>
            <a:r>
              <a:rPr lang="en-US" dirty="0" err="1" smtClean="0"/>
              <a:t>achive</a:t>
            </a:r>
            <a:r>
              <a:rPr lang="en-US" dirty="0" smtClean="0"/>
              <a:t> as the meteorological data source</a:t>
            </a:r>
          </a:p>
          <a:p>
            <a:pPr marL="742875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i="1" dirty="0"/>
              <a:t>"</a:t>
            </a:r>
            <a:r>
              <a:rPr lang="en-US" i="1" dirty="0" err="1"/>
              <a:t>radiosondeSitenum</a:t>
            </a:r>
            <a:r>
              <a:rPr lang="en-US" i="1" dirty="0"/>
              <a:t>"</a:t>
            </a:r>
            <a:r>
              <a:rPr lang="en-US" dirty="0"/>
              <a:t>: 14430</a:t>
            </a:r>
            <a:r>
              <a:rPr lang="en-US" dirty="0" smtClean="0"/>
              <a:t>,</a:t>
            </a:r>
            <a:r>
              <a:rPr lang="en-US" dirty="0"/>
              <a:t> </a:t>
            </a:r>
            <a:r>
              <a:rPr lang="en-US" dirty="0" smtClean="0"/>
              <a:t> -&gt; radiosonde station number (radiosonde-station-list.txt)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6368" y="3470787"/>
            <a:ext cx="119191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Detailed information about the data format can be found </a:t>
            </a:r>
            <a:r>
              <a:rPr lang="en-US" dirty="0" smtClean="0">
                <a:hlinkClick r:id="rId2"/>
              </a:rPr>
              <a:t>here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 program will search the available radiosonde data from the web portal. If no radiosonde data was found within time lapse of 1 day, it will use the standard atmosphere as the meteorological data source.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454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radiosonde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6368" y="989125"/>
            <a:ext cx="11919155" cy="21698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Configurations for the program: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{</a:t>
            </a:r>
            <a:r>
              <a:rPr lang="en-US" dirty="0" err="1" smtClean="0"/>
              <a:t>polly</a:t>
            </a:r>
            <a:r>
              <a:rPr lang="en-US" dirty="0" smtClean="0"/>
              <a:t>}_</a:t>
            </a:r>
            <a:r>
              <a:rPr lang="en-US" dirty="0" err="1" smtClean="0"/>
              <a:t>config.json</a:t>
            </a:r>
            <a:endParaRPr lang="en-US" dirty="0" smtClean="0"/>
          </a:p>
          <a:p>
            <a:pPr marL="742875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i="1" dirty="0" smtClean="0"/>
              <a:t>"</a:t>
            </a:r>
            <a:r>
              <a:rPr lang="en-US" i="1" dirty="0" err="1" smtClean="0"/>
              <a:t>meteorDataSource</a:t>
            </a:r>
            <a:r>
              <a:rPr lang="en-US" i="1" dirty="0" smtClean="0"/>
              <a:t>"</a:t>
            </a:r>
            <a:r>
              <a:rPr lang="en-US" dirty="0" smtClean="0"/>
              <a:t>: “radiosonde",  -&gt; specify to use radiosonde as the meteorological data source</a:t>
            </a:r>
          </a:p>
          <a:p>
            <a:pPr marL="742875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i="1" dirty="0"/>
              <a:t>"</a:t>
            </a:r>
            <a:r>
              <a:rPr lang="en-US" i="1" dirty="0" err="1"/>
              <a:t>radiosondeFolder</a:t>
            </a:r>
            <a:r>
              <a:rPr lang="en-US" i="1" dirty="0"/>
              <a:t>"</a:t>
            </a:r>
            <a:r>
              <a:rPr lang="en-US" dirty="0"/>
              <a:t>: "C:\\Users\\zhenping\\Documents\\Data\\Radiosonde\\arielle</a:t>
            </a:r>
            <a:r>
              <a:rPr lang="en-US" dirty="0" smtClean="0"/>
              <a:t>",</a:t>
            </a:r>
            <a:r>
              <a:rPr lang="en-US" dirty="0"/>
              <a:t> </a:t>
            </a:r>
            <a:r>
              <a:rPr lang="en-US" dirty="0" smtClean="0"/>
              <a:t> -&gt; the folder that holds the radiosonde files.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36422" y="3171760"/>
            <a:ext cx="1177904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Since radiosonde data format is highly diverse, we choose a standardized </a:t>
            </a:r>
            <a:r>
              <a:rPr lang="en-US" dirty="0" err="1" smtClean="0"/>
              <a:t>netCDF</a:t>
            </a:r>
            <a:r>
              <a:rPr lang="en-US" dirty="0" smtClean="0"/>
              <a:t> file as a data container. A exemplified file was attached with the program, at </a:t>
            </a:r>
            <a:r>
              <a:rPr lang="en-US" dirty="0"/>
              <a:t>‘/</a:t>
            </a:r>
            <a:r>
              <a:rPr lang="en-US" dirty="0" smtClean="0"/>
              <a:t>example/</a:t>
            </a:r>
            <a:r>
              <a:rPr lang="en-US" dirty="0" err="1" smtClean="0"/>
              <a:t>convert_radiosonde_data</a:t>
            </a:r>
            <a:r>
              <a:rPr lang="en-US" dirty="0" smtClean="0"/>
              <a:t>/radiosonde_20181115_110000.nc’.</a:t>
            </a:r>
          </a:p>
          <a:p>
            <a:endParaRPr lang="en-US" dirty="0"/>
          </a:p>
          <a:p>
            <a:r>
              <a:rPr lang="en-US" dirty="0" smtClean="0"/>
              <a:t>The convention of the filename must follow: radiosonde_{</a:t>
            </a:r>
            <a:r>
              <a:rPr lang="en-US" dirty="0" err="1" smtClean="0"/>
              <a:t>year:yyyy</a:t>
            </a:r>
            <a:r>
              <a:rPr lang="en-US" dirty="0" smtClean="0"/>
              <a:t>}{</a:t>
            </a:r>
            <a:r>
              <a:rPr lang="en-US" dirty="0" err="1" smtClean="0"/>
              <a:t>month:mm</a:t>
            </a:r>
            <a:r>
              <a:rPr lang="en-US" dirty="0" smtClean="0"/>
              <a:t>}{</a:t>
            </a:r>
            <a:r>
              <a:rPr lang="en-US" dirty="0" err="1" smtClean="0"/>
              <a:t>day:dd</a:t>
            </a:r>
            <a:r>
              <a:rPr lang="en-US" dirty="0" smtClean="0"/>
              <a:t>}_{</a:t>
            </a:r>
            <a:r>
              <a:rPr lang="en-US" dirty="0" err="1" smtClean="0"/>
              <a:t>hour:HH</a:t>
            </a:r>
            <a:r>
              <a:rPr lang="en-US" dirty="0" smtClean="0"/>
              <a:t>}{</a:t>
            </a:r>
            <a:r>
              <a:rPr lang="en-US" dirty="0" err="1" smtClean="0"/>
              <a:t>minute:MM</a:t>
            </a:r>
            <a:r>
              <a:rPr lang="en-US" dirty="0" smtClean="0"/>
              <a:t>}{</a:t>
            </a:r>
            <a:r>
              <a:rPr lang="en-US" dirty="0" err="1" smtClean="0"/>
              <a:t>second:SS</a:t>
            </a:r>
            <a:r>
              <a:rPr lang="en-US" dirty="0" smtClean="0"/>
              <a:t>}.</a:t>
            </a:r>
            <a:r>
              <a:rPr lang="en-US" dirty="0" err="1" smtClean="0"/>
              <a:t>nc</a:t>
            </a:r>
            <a:r>
              <a:rPr lang="en-US" dirty="0" smtClean="0"/>
              <a:t> and the variables must contain:</a:t>
            </a:r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0" y="4664574"/>
            <a:ext cx="5742040" cy="21236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 smtClean="0">
                <a:latin typeface="Consolas" panose="020B0609020204030204" pitchFamily="49" charset="0"/>
              </a:rPr>
              <a:t>% </a:t>
            </a:r>
            <a:r>
              <a:rPr lang="en-US" sz="1200" dirty="0">
                <a:latin typeface="Consolas" panose="020B0609020204030204" pitchFamily="49" charset="0"/>
              </a:rPr>
              <a:t>variables: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% double </a:t>
            </a:r>
            <a:r>
              <a:rPr lang="en-US" sz="1200" b="1" dirty="0">
                <a:latin typeface="Consolas" panose="020B0609020204030204" pitchFamily="49" charset="0"/>
              </a:rPr>
              <a:t>altitude</a:t>
            </a:r>
            <a:r>
              <a:rPr lang="en-US" sz="1200" dirty="0">
                <a:latin typeface="Consolas" panose="020B0609020204030204" pitchFamily="49" charset="0"/>
              </a:rPr>
              <a:t>(altitude=6728);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% :unit = "m";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% :</a:t>
            </a:r>
            <a:r>
              <a:rPr lang="en-US" sz="1200" dirty="0" err="1">
                <a:latin typeface="Consolas" panose="020B0609020204030204" pitchFamily="49" charset="0"/>
              </a:rPr>
              <a:t>long_name</a:t>
            </a:r>
            <a:r>
              <a:rPr lang="en-US" sz="1200" dirty="0">
                <a:latin typeface="Consolas" panose="020B0609020204030204" pitchFamily="49" charset="0"/>
              </a:rPr>
              <a:t> = "Height of lidar above mean sea level";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% :</a:t>
            </a:r>
            <a:r>
              <a:rPr lang="en-US" sz="1200" dirty="0" err="1">
                <a:latin typeface="Consolas" panose="020B0609020204030204" pitchFamily="49" charset="0"/>
              </a:rPr>
              <a:t>standard_name</a:t>
            </a:r>
            <a:r>
              <a:rPr lang="en-US" sz="1200" dirty="0">
                <a:latin typeface="Consolas" panose="020B0609020204030204" pitchFamily="49" charset="0"/>
              </a:rPr>
              <a:t> = "altitude";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% :axis = "Z";</a:t>
            </a:r>
          </a:p>
          <a:p>
            <a:r>
              <a:rPr lang="en-US" sz="1200" dirty="0" smtClean="0">
                <a:latin typeface="Consolas" panose="020B0609020204030204" pitchFamily="49" charset="0"/>
              </a:rPr>
              <a:t>% double </a:t>
            </a:r>
            <a:r>
              <a:rPr lang="en-US" sz="1200" b="1" dirty="0" smtClean="0">
                <a:latin typeface="Consolas" panose="020B0609020204030204" pitchFamily="49" charset="0"/>
              </a:rPr>
              <a:t>pressure</a:t>
            </a:r>
            <a:r>
              <a:rPr lang="en-US" sz="1200" dirty="0" smtClean="0">
                <a:latin typeface="Consolas" panose="020B0609020204030204" pitchFamily="49" charset="0"/>
              </a:rPr>
              <a:t>(altitude=6728);</a:t>
            </a:r>
          </a:p>
          <a:p>
            <a:r>
              <a:rPr lang="en-US" sz="1200" dirty="0" smtClean="0">
                <a:latin typeface="Consolas" panose="020B0609020204030204" pitchFamily="49" charset="0"/>
              </a:rPr>
              <a:t>% </a:t>
            </a:r>
            <a:r>
              <a:rPr lang="en-US" sz="1200" dirty="0">
                <a:latin typeface="Consolas" panose="020B0609020204030204" pitchFamily="49" charset="0"/>
              </a:rPr>
              <a:t>:unit = "</a:t>
            </a:r>
            <a:r>
              <a:rPr lang="en-US" sz="1200" dirty="0" err="1">
                <a:latin typeface="Consolas" panose="020B0609020204030204" pitchFamily="49" charset="0"/>
              </a:rPr>
              <a:t>hPa</a:t>
            </a:r>
            <a:r>
              <a:rPr lang="en-US" sz="1200" dirty="0">
                <a:latin typeface="Consolas" panose="020B0609020204030204" pitchFamily="49" charset="0"/>
              </a:rPr>
              <a:t>";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% :</a:t>
            </a:r>
            <a:r>
              <a:rPr lang="en-US" sz="1200" dirty="0" err="1">
                <a:latin typeface="Consolas" panose="020B0609020204030204" pitchFamily="49" charset="0"/>
              </a:rPr>
              <a:t>long_name</a:t>
            </a:r>
            <a:r>
              <a:rPr lang="en-US" sz="1200" dirty="0">
                <a:latin typeface="Consolas" panose="020B0609020204030204" pitchFamily="49" charset="0"/>
              </a:rPr>
              <a:t> = "air pressure";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% :</a:t>
            </a:r>
            <a:r>
              <a:rPr lang="en-US" sz="1200" dirty="0" err="1">
                <a:latin typeface="Consolas" panose="020B0609020204030204" pitchFamily="49" charset="0"/>
              </a:rPr>
              <a:t>standard_name</a:t>
            </a:r>
            <a:r>
              <a:rPr lang="en-US" sz="1200" dirty="0">
                <a:latin typeface="Consolas" panose="020B0609020204030204" pitchFamily="49" charset="0"/>
              </a:rPr>
              <a:t> = "pressure";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% :_</a:t>
            </a:r>
            <a:r>
              <a:rPr lang="en-US" sz="1200" dirty="0" err="1">
                <a:latin typeface="Consolas" panose="020B0609020204030204" pitchFamily="49" charset="0"/>
              </a:rPr>
              <a:t>FillValue</a:t>
            </a:r>
            <a:r>
              <a:rPr lang="en-US" sz="1200" dirty="0">
                <a:latin typeface="Consolas" panose="020B0609020204030204" pitchFamily="49" charset="0"/>
              </a:rPr>
              <a:t> = -999.0; // </a:t>
            </a:r>
            <a:r>
              <a:rPr lang="en-US" sz="1200" dirty="0" smtClean="0">
                <a:latin typeface="Consolas" panose="020B0609020204030204" pitchFamily="49" charset="0"/>
              </a:rPr>
              <a:t>double</a:t>
            </a:r>
            <a:endParaRPr lang="en-US" sz="12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466932" y="4756907"/>
            <a:ext cx="6096000" cy="19389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sz="1200" dirty="0" smtClean="0">
                <a:latin typeface="Consolas" panose="020B0609020204030204" pitchFamily="49" charset="0"/>
              </a:rPr>
              <a:t>% </a:t>
            </a:r>
            <a:r>
              <a:rPr lang="en-US" sz="1200" dirty="0">
                <a:latin typeface="Consolas" panose="020B0609020204030204" pitchFamily="49" charset="0"/>
              </a:rPr>
              <a:t>double </a:t>
            </a:r>
            <a:r>
              <a:rPr lang="en-US" sz="1200" b="1" dirty="0">
                <a:latin typeface="Consolas" panose="020B0609020204030204" pitchFamily="49" charset="0"/>
              </a:rPr>
              <a:t>temperature</a:t>
            </a:r>
            <a:r>
              <a:rPr lang="en-US" sz="1200" dirty="0">
                <a:latin typeface="Consolas" panose="020B0609020204030204" pitchFamily="49" charset="0"/>
              </a:rPr>
              <a:t>(altitude=6728);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% :unit = "degree </a:t>
            </a:r>
            <a:r>
              <a:rPr lang="en-US" sz="1200" dirty="0" err="1">
                <a:latin typeface="Consolas" panose="020B0609020204030204" pitchFamily="49" charset="0"/>
              </a:rPr>
              <a:t>celsius</a:t>
            </a:r>
            <a:r>
              <a:rPr lang="en-US" sz="1200" dirty="0">
                <a:latin typeface="Consolas" panose="020B0609020204030204" pitchFamily="49" charset="0"/>
              </a:rPr>
              <a:t>";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% :</a:t>
            </a:r>
            <a:r>
              <a:rPr lang="en-US" sz="1200" dirty="0" err="1">
                <a:latin typeface="Consolas" panose="020B0609020204030204" pitchFamily="49" charset="0"/>
              </a:rPr>
              <a:t>long_name</a:t>
            </a:r>
            <a:r>
              <a:rPr lang="en-US" sz="1200" dirty="0">
                <a:latin typeface="Consolas" panose="020B0609020204030204" pitchFamily="49" charset="0"/>
              </a:rPr>
              <a:t> = "air temperature";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% :</a:t>
            </a:r>
            <a:r>
              <a:rPr lang="en-US" sz="1200" dirty="0" err="1">
                <a:latin typeface="Consolas" panose="020B0609020204030204" pitchFamily="49" charset="0"/>
              </a:rPr>
              <a:t>standard_name</a:t>
            </a:r>
            <a:r>
              <a:rPr lang="en-US" sz="1200" dirty="0">
                <a:latin typeface="Consolas" panose="020B0609020204030204" pitchFamily="49" charset="0"/>
              </a:rPr>
              <a:t> = "temperature";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% :_</a:t>
            </a:r>
            <a:r>
              <a:rPr lang="en-US" sz="1200" dirty="0" err="1">
                <a:latin typeface="Consolas" panose="020B0609020204030204" pitchFamily="49" charset="0"/>
              </a:rPr>
              <a:t>FillValue</a:t>
            </a:r>
            <a:r>
              <a:rPr lang="en-US" sz="1200" dirty="0">
                <a:latin typeface="Consolas" panose="020B0609020204030204" pitchFamily="49" charset="0"/>
              </a:rPr>
              <a:t> = -999.0; // double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% double </a:t>
            </a:r>
            <a:r>
              <a:rPr lang="en-US" sz="1200" b="1" dirty="0">
                <a:latin typeface="Consolas" panose="020B0609020204030204" pitchFamily="49" charset="0"/>
              </a:rPr>
              <a:t>RH</a:t>
            </a:r>
            <a:r>
              <a:rPr lang="en-US" sz="1200" dirty="0">
                <a:latin typeface="Consolas" panose="020B0609020204030204" pitchFamily="49" charset="0"/>
              </a:rPr>
              <a:t>(altitude=6728);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% :unit = "%";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% :</a:t>
            </a:r>
            <a:r>
              <a:rPr lang="en-US" sz="1200" dirty="0" err="1">
                <a:latin typeface="Consolas" panose="020B0609020204030204" pitchFamily="49" charset="0"/>
              </a:rPr>
              <a:t>long_name</a:t>
            </a:r>
            <a:r>
              <a:rPr lang="en-US" sz="1200" dirty="0">
                <a:latin typeface="Consolas" panose="020B0609020204030204" pitchFamily="49" charset="0"/>
              </a:rPr>
              <a:t> = "relative humidity";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% :</a:t>
            </a:r>
            <a:r>
              <a:rPr lang="en-US" sz="1200" dirty="0" err="1">
                <a:latin typeface="Consolas" panose="020B0609020204030204" pitchFamily="49" charset="0"/>
              </a:rPr>
              <a:t>standard_name</a:t>
            </a:r>
            <a:r>
              <a:rPr lang="en-US" sz="1200" dirty="0">
                <a:latin typeface="Consolas" panose="020B0609020204030204" pitchFamily="49" charset="0"/>
              </a:rPr>
              <a:t> = "RH";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% :_</a:t>
            </a:r>
            <a:r>
              <a:rPr lang="en-US" sz="1200" dirty="0" err="1">
                <a:latin typeface="Consolas" panose="020B0609020204030204" pitchFamily="49" charset="0"/>
              </a:rPr>
              <a:t>FillValue</a:t>
            </a:r>
            <a:r>
              <a:rPr lang="en-US" sz="1200" dirty="0">
                <a:latin typeface="Consolas" panose="020B0609020204030204" pitchFamily="49" charset="0"/>
              </a:rPr>
              <a:t> = -999.0; // double</a:t>
            </a:r>
          </a:p>
        </p:txBody>
      </p:sp>
    </p:spTree>
    <p:extLst>
      <p:ext uri="{BB962C8B-B14F-4D97-AF65-F5344CB8AC3E}">
        <p14:creationId xmlns:p14="http://schemas.microsoft.com/office/powerpoint/2010/main" val="3971116398"/>
      </p:ext>
    </p:extLst>
  </p:cSld>
  <p:clrMapOvr>
    <a:masterClrMapping/>
  </p:clrMapOvr>
</p:sld>
</file>

<file path=ppt/theme/theme1.xml><?xml version="1.0" encoding="utf-8"?>
<a:theme xmlns:a="http://schemas.openxmlformats.org/drawingml/2006/main" name="tropos_presentation_16to9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ropos_presentation_16to9" id="{222F310E-7000-40D9-A5E8-0F044B81A0A5}" vid="{E029031E-49CC-4032-B5AE-631E0ADF510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tropos_presentation_16to9</Template>
  <TotalTime>56</TotalTime>
  <Words>463</Words>
  <Application>Microsoft Office PowerPoint</Application>
  <PresentationFormat>Widescreen</PresentationFormat>
  <Paragraphs>54</Paragraphs>
  <Slides>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Consolas</vt:lpstr>
      <vt:lpstr>Helvetica</vt:lpstr>
      <vt:lpstr>Wingdings</vt:lpstr>
      <vt:lpstr>tropos_presentation_16to9</vt:lpstr>
      <vt:lpstr>Packager Shell Object</vt:lpstr>
      <vt:lpstr>Configurations and file format for Meteorological data used in Pollynet_Processing_Chain</vt:lpstr>
      <vt:lpstr>GDAS1</vt:lpstr>
      <vt:lpstr>standard atmosphere US 1976</vt:lpstr>
      <vt:lpstr>websonde</vt:lpstr>
      <vt:lpstr>radiosonde</vt:lpstr>
    </vt:vector>
  </TitlesOfParts>
  <Company>TROPOS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GDAS1</dc:title>
  <dc:creator>殷 振平</dc:creator>
  <cp:lastModifiedBy>殷 振平</cp:lastModifiedBy>
  <cp:revision>11</cp:revision>
  <dcterms:created xsi:type="dcterms:W3CDTF">2019-07-20T12:15:21Z</dcterms:created>
  <dcterms:modified xsi:type="dcterms:W3CDTF">2019-07-27T18:20:40Z</dcterms:modified>
</cp:coreProperties>
</file>