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89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1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51"/>
  </p:normalViewPr>
  <p:slideViewPr>
    <p:cSldViewPr snapToGrid="0" snapToObjects="1">
      <p:cViewPr varScale="1">
        <p:scale>
          <a:sx n="68" d="100"/>
          <a:sy n="68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CAEF6-294A-4639-B09D-0660E9322DC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59763-3C7B-4BEF-9E07-B8FF3154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7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de-DE" dirty="0"/>
              <a:t>G</a:t>
            </a:r>
            <a:r>
              <a:rPr lang="en-US" dirty="0" err="1"/>
              <a:t>gf</a:t>
            </a:r>
            <a:r>
              <a:rPr lang="en-US" dirty="0"/>
              <a:t>. </a:t>
            </a:r>
            <a:r>
              <a:rPr lang="de-DE" dirty="0" err="1"/>
              <a:t>w</a:t>
            </a:r>
            <a:r>
              <a:rPr lang="en-US" dirty="0" err="1"/>
              <a:t>eiter</a:t>
            </a:r>
            <a:r>
              <a:rPr lang="en-US" dirty="0"/>
              <a:t> </a:t>
            </a:r>
            <a:r>
              <a:rPr lang="en-US" dirty="0" err="1"/>
              <a:t>Namen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12" y="5452800"/>
            <a:ext cx="722892" cy="7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36" y="5452800"/>
            <a:ext cx="12806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5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02" y="5829780"/>
            <a:ext cx="722892" cy="7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29" y="5829780"/>
            <a:ext cx="12806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Textfeld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02" y="5827473"/>
            <a:ext cx="722892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588" y="5835683"/>
            <a:ext cx="12806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6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zh-CN" altLang="en-US"/>
              <a:t>单击图标添加图片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Bildtitel und Unterschrift (max. 2 Zeilen)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07" y="5829780"/>
            <a:ext cx="72289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7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Ggf. Textfeld für Bildinformationen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Bildtitel und Unterschrift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41735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zh-CN" altLang="en-US"/>
              <a:t>单击图标添加图片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Ggf. Textfeld für</a:t>
            </a:r>
          </a:p>
          <a:p>
            <a:pPr lvl="0"/>
            <a:r>
              <a:rPr lang="de-DE" dirty="0"/>
              <a:t>Bildinformationen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Bildtitel </a:t>
            </a:r>
          </a:p>
          <a:p>
            <a:pPr lvl="0"/>
            <a:r>
              <a:rPr lang="de-DE" dirty="0"/>
              <a:t>und Unterschrift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51381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Inhalt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Bildtitel / Text</a:t>
            </a:r>
          </a:p>
          <a:p>
            <a:pPr lvl="0"/>
            <a:r>
              <a:rPr lang="de-DE" dirty="0"/>
              <a:t>und Unterschrift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Inhalt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/>
              <a:t>Bildtitel / Text</a:t>
            </a:r>
          </a:p>
          <a:p>
            <a:pPr lvl="0"/>
            <a:r>
              <a:rPr lang="de-DE" dirty="0"/>
              <a:t>und Unterschrift</a:t>
            </a:r>
          </a:p>
        </p:txBody>
      </p:sp>
    </p:spTree>
    <p:extLst>
      <p:ext uri="{BB962C8B-B14F-4D97-AF65-F5344CB8AC3E}">
        <p14:creationId xmlns:p14="http://schemas.microsoft.com/office/powerpoint/2010/main" val="140425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05" y="5829780"/>
            <a:ext cx="722892" cy="7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39" y="5829780"/>
            <a:ext cx="12806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1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C651-58A4-4B40-86C1-2DC6DC338FA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897D-8665-CE48-B0B3-06C24C6A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95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Improved Rayleigh Fit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Zhenping Yin</a:t>
            </a:r>
          </a:p>
          <a:p>
            <a:r>
              <a:rPr lang="en-US" dirty="0"/>
              <a:t>Jun 18, 2021</a:t>
            </a:r>
          </a:p>
        </p:txBody>
      </p:sp>
    </p:spTree>
    <p:extLst>
      <p:ext uri="{BB962C8B-B14F-4D97-AF65-F5344CB8AC3E}">
        <p14:creationId xmlns:p14="http://schemas.microsoft.com/office/powerpoint/2010/main" val="454651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2EECE-50B0-4508-A11B-82C1F49B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51E984A-0AF9-485E-A210-4AD5533B336E}"/>
              </a:ext>
            </a:extLst>
          </p:cNvPr>
          <p:cNvGrpSpPr/>
          <p:nvPr/>
        </p:nvGrpSpPr>
        <p:grpSpPr>
          <a:xfrm>
            <a:off x="891760" y="1012438"/>
            <a:ext cx="10064864" cy="5184001"/>
            <a:chOff x="1400808" y="1097279"/>
            <a:chExt cx="10064864" cy="518400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BD12F52-16DF-427D-BE12-166E17E0FF1C}"/>
                </a:ext>
              </a:extLst>
            </p:cNvPr>
            <p:cNvGrpSpPr/>
            <p:nvPr/>
          </p:nvGrpSpPr>
          <p:grpSpPr>
            <a:xfrm>
              <a:off x="4784889" y="1097280"/>
              <a:ext cx="3240000" cy="5183999"/>
              <a:chOff x="1004740" y="1442302"/>
              <a:chExt cx="3240000" cy="5183999"/>
            </a:xfrm>
          </p:grpSpPr>
          <p:pic>
            <p:nvPicPr>
              <p:cNvPr id="3074" name="Picture 2" descr="Image">
                <a:extLst>
                  <a:ext uri="{FF2B5EF4-FFF2-40B4-BE49-F238E27FC236}">
                    <a16:creationId xmlns:a16="http://schemas.microsoft.com/office/drawing/2014/main" id="{34619DE9-7A26-4329-93BA-1C56B32B0C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740" y="1442302"/>
                <a:ext cx="3240000" cy="5183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4159FD2-1F53-4E42-8FB5-9E545AFBDE86}"/>
                  </a:ext>
                </a:extLst>
              </p:cNvPr>
              <p:cNvSpPr/>
              <p:nvPr/>
            </p:nvSpPr>
            <p:spPr>
              <a:xfrm>
                <a:off x="1666972" y="5165888"/>
                <a:ext cx="2433687" cy="20739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76" name="Picture 4" descr="Image">
              <a:extLst>
                <a:ext uri="{FF2B5EF4-FFF2-40B4-BE49-F238E27FC236}">
                  <a16:creationId xmlns:a16="http://schemas.microsoft.com/office/drawing/2014/main" id="{F93D5E3D-C721-4A89-94C7-6F30A1397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5672" y="1097280"/>
              <a:ext cx="3240000" cy="51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">
              <a:extLst>
                <a:ext uri="{FF2B5EF4-FFF2-40B4-BE49-F238E27FC236}">
                  <a16:creationId xmlns:a16="http://schemas.microsoft.com/office/drawing/2014/main" id="{9164F6E6-D6CC-4B8E-9FFC-629CB0723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808" y="1097279"/>
              <a:ext cx="3240000" cy="51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144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F8CBB-96AE-4ACE-A301-DC522167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313419-678D-432C-9585-4141EEC2D5E1}"/>
              </a:ext>
            </a:extLst>
          </p:cNvPr>
          <p:cNvSpPr txBox="1"/>
          <p:nvPr/>
        </p:nvSpPr>
        <p:spPr>
          <a:xfrm>
            <a:off x="1055802" y="1446071"/>
            <a:ext cx="9700182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/>
              <a:t>Uncertainty of Rayleigh fit (to estimate the uncertainty of backscatter coefficient)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/>
              <a:t>Determination of the best reference height from Rayleigh fit results of multiwavelength signal</a:t>
            </a:r>
          </a:p>
        </p:txBody>
      </p:sp>
    </p:spTree>
    <p:extLst>
      <p:ext uri="{BB962C8B-B14F-4D97-AF65-F5344CB8AC3E}">
        <p14:creationId xmlns:p14="http://schemas.microsoft.com/office/powerpoint/2010/main" val="170275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492C7F-F1B9-4418-9327-95192D76D47B}"/>
              </a:ext>
            </a:extLst>
          </p:cNvPr>
          <p:cNvSpPr txBox="1"/>
          <p:nvPr/>
        </p:nvSpPr>
        <p:spPr>
          <a:xfrm>
            <a:off x="4561840" y="2633782"/>
            <a:ext cx="583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74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7695" y="1719352"/>
            <a:ext cx="9574305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b="1" dirty="0"/>
              <a:t>Drawbacks of current Rayleigh fit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b="1" dirty="0"/>
              <a:t>Improved Rayleigh fit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b="1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36390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C3F8-246D-4FAA-9610-F03D486C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algorithm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8B9F49-D83C-4A12-BD5B-6B576E844829}"/>
              </a:ext>
            </a:extLst>
          </p:cNvPr>
          <p:cNvSpPr txBox="1"/>
          <p:nvPr/>
        </p:nvSpPr>
        <p:spPr>
          <a:xfrm>
            <a:off x="593889" y="1097280"/>
            <a:ext cx="11019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height refers to a height with </a:t>
            </a:r>
            <a:r>
              <a:rPr lang="en-US" sz="2000" b="1" dirty="0"/>
              <a:t>well-known scattering properties </a:t>
            </a:r>
            <a:r>
              <a:rPr lang="en-US" sz="2000" dirty="0"/>
              <a:t>that can be applied for </a:t>
            </a:r>
            <a:r>
              <a:rPr lang="en-US" sz="2000" b="1" dirty="0"/>
              <a:t>lidar calibration</a:t>
            </a:r>
            <a:r>
              <a:rPr lang="en-US" sz="2000" dirty="0"/>
              <a:t>.</a:t>
            </a:r>
          </a:p>
          <a:p>
            <a:r>
              <a:rPr lang="en-US" altLang="zh-CN" sz="2000" dirty="0"/>
              <a:t>Usually, molecular Rayleigh signal is used as reference signal to select a region of aerosol-free height. </a:t>
            </a:r>
            <a:endParaRPr lang="en-US" sz="2000" b="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C126B8C-FE09-4B04-869B-23D36C1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05" y="2018675"/>
            <a:ext cx="2846895" cy="45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1D833B-FC2D-4FBE-85F9-B81FAB2171B0}"/>
              </a:ext>
            </a:extLst>
          </p:cNvPr>
          <p:cNvSpPr txBox="1"/>
          <p:nvPr/>
        </p:nvSpPr>
        <p:spPr>
          <a:xfrm flipH="1">
            <a:off x="5965752" y="4734690"/>
            <a:ext cx="280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Reference height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DED73A8-E076-49AD-9B71-CE3B420B7F49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845378" y="4965523"/>
            <a:ext cx="1120374" cy="212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6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5DCC6-DAE3-4D81-BB05-F34CD73A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algorithm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A20716-4560-4618-8433-A3EB9962E66B}"/>
              </a:ext>
            </a:extLst>
          </p:cNvPr>
          <p:cNvSpPr txBox="1"/>
          <p:nvPr/>
        </p:nvSpPr>
        <p:spPr>
          <a:xfrm>
            <a:off x="235670" y="1097280"/>
            <a:ext cx="733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an easy task due to signal noise and complex aerosol vertical structures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B5A26747-9F6D-4AFC-BCB4-080DF392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39" y="1466612"/>
            <a:ext cx="3237322" cy="51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6F14644-5842-4AA5-8203-8C1780DCDFCD}"/>
              </a:ext>
            </a:extLst>
          </p:cNvPr>
          <p:cNvGrpSpPr/>
          <p:nvPr/>
        </p:nvGrpSpPr>
        <p:grpSpPr>
          <a:xfrm>
            <a:off x="108746" y="1896469"/>
            <a:ext cx="4359166" cy="4320000"/>
            <a:chOff x="157339" y="1675935"/>
            <a:chExt cx="4359166" cy="4320000"/>
          </a:xfrm>
        </p:grpSpPr>
        <p:pic>
          <p:nvPicPr>
            <p:cNvPr id="2052" name="Picture 4" descr="Image">
              <a:extLst>
                <a:ext uri="{FF2B5EF4-FFF2-40B4-BE49-F238E27FC236}">
                  <a16:creationId xmlns:a16="http://schemas.microsoft.com/office/drawing/2014/main" id="{E26DE7A0-C04E-47D2-BB9F-1234243A4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9" y="1675935"/>
              <a:ext cx="432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">
              <a:extLst>
                <a:ext uri="{FF2B5EF4-FFF2-40B4-BE49-F238E27FC236}">
                  <a16:creationId xmlns:a16="http://schemas.microsoft.com/office/drawing/2014/main" id="{D45D7AF6-609F-4DB1-B760-9845D7194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05" y="3835935"/>
              <a:ext cx="432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2740AC3-75E4-4B0B-BEEE-A8DF8707B1C3}"/>
              </a:ext>
            </a:extLst>
          </p:cNvPr>
          <p:cNvSpPr txBox="1"/>
          <p:nvPr/>
        </p:nvSpPr>
        <p:spPr>
          <a:xfrm>
            <a:off x="7861955" y="2053139"/>
            <a:ext cx="3792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 criteria </a:t>
            </a:r>
            <a:r>
              <a:rPr lang="en-US" dirty="0"/>
              <a:t>should be applied to ensure a good similarities between lidar signal and molecular signal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209CCC-21D2-4E1A-BB30-9321FC56D857}"/>
              </a:ext>
            </a:extLst>
          </p:cNvPr>
          <p:cNvSpPr txBox="1"/>
          <p:nvPr/>
        </p:nvSpPr>
        <p:spPr>
          <a:xfrm flipH="1">
            <a:off x="7861954" y="3419867"/>
            <a:ext cx="409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Rayleigh fit </a:t>
            </a:r>
            <a:r>
              <a:rPr lang="en-US" b="1" dirty="0"/>
              <a:t>score</a:t>
            </a:r>
            <a:r>
              <a:rPr lang="en-US" dirty="0"/>
              <a:t> should be implemented for selecting the optimum reference height</a:t>
            </a:r>
          </a:p>
        </p:txBody>
      </p:sp>
    </p:spTree>
    <p:extLst>
      <p:ext uri="{BB962C8B-B14F-4D97-AF65-F5344CB8AC3E}">
        <p14:creationId xmlns:p14="http://schemas.microsoft.com/office/powerpoint/2010/main" val="360386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BDF6A-261B-4321-8462-E7DF3703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algorithm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FB0BE9-8B6B-44CD-A608-EF0ACDE40D57}"/>
              </a:ext>
            </a:extLst>
          </p:cNvPr>
          <p:cNvSpPr txBox="1"/>
          <p:nvPr/>
        </p:nvSpPr>
        <p:spPr>
          <a:xfrm flipH="1">
            <a:off x="410224" y="1083983"/>
            <a:ext cx="799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 and score proposed by Volker Freudenthaler (2009)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EB7645-FED3-4215-AF33-5092AF03E297}"/>
              </a:ext>
            </a:extLst>
          </p:cNvPr>
          <p:cNvSpPr/>
          <p:nvPr/>
        </p:nvSpPr>
        <p:spPr>
          <a:xfrm>
            <a:off x="0" y="6581001"/>
            <a:ext cx="8405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200" i="1" dirty="0">
                <a:latin typeface="Segoe UI" panose="020B0502040204020203" pitchFamily="34" charset="0"/>
              </a:rPr>
              <a:t>Freudenthaler, V.: Lidar Rayleigh-fit criteria, EARLINET-ASOS 7th Workshop, Madrid, Spain, 10.5282/</a:t>
            </a:r>
            <a:r>
              <a:rPr lang="en-US" sz="1200" i="1" dirty="0" err="1">
                <a:latin typeface="Segoe UI" panose="020B0502040204020203" pitchFamily="34" charset="0"/>
              </a:rPr>
              <a:t>ubm</a:t>
            </a:r>
            <a:r>
              <a:rPr lang="en-US" sz="1200" i="1" dirty="0">
                <a:latin typeface="Segoe UI" panose="020B0502040204020203" pitchFamily="34" charset="0"/>
              </a:rPr>
              <a:t>/epub.12970, 2009.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44D730F-A7C1-4A0C-BBC9-58EC1331EED9}"/>
              </a:ext>
            </a:extLst>
          </p:cNvPr>
          <p:cNvGrpSpPr/>
          <p:nvPr/>
        </p:nvGrpSpPr>
        <p:grpSpPr>
          <a:xfrm>
            <a:off x="438504" y="1486283"/>
            <a:ext cx="5514680" cy="1877438"/>
            <a:chOff x="923827" y="1966018"/>
            <a:chExt cx="5514680" cy="187743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9D85186-411A-4121-9A3A-162A2A611E54}"/>
                </a:ext>
              </a:extLst>
            </p:cNvPr>
            <p:cNvSpPr txBox="1"/>
            <p:nvPr/>
          </p:nvSpPr>
          <p:spPr>
            <a:xfrm>
              <a:off x="923827" y="1966018"/>
              <a:ext cx="3355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Criteria </a:t>
              </a:r>
              <a:r>
                <a:rPr lang="en-US" sz="2000" dirty="0"/>
                <a:t>(local estimators)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AE544F-3871-4AB3-96AE-379A2B1F7A34}"/>
                </a:ext>
              </a:extLst>
            </p:cNvPr>
            <p:cNvSpPr txBox="1"/>
            <p:nvPr/>
          </p:nvSpPr>
          <p:spPr>
            <a:xfrm>
              <a:off x="923827" y="2366128"/>
              <a:ext cx="551468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Anderson-Darling-Test, Kurtosis, Skewness… for test of normal noise distribution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Slope of signal residuals (approaching 0)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Curvature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Relative standard error of the mean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CA5BFA3-E576-4864-9BFC-783E36BE31FE}"/>
              </a:ext>
            </a:extLst>
          </p:cNvPr>
          <p:cNvGrpSpPr/>
          <p:nvPr/>
        </p:nvGrpSpPr>
        <p:grpSpPr>
          <a:xfrm>
            <a:off x="6631757" y="1486283"/>
            <a:ext cx="4425884" cy="1344535"/>
            <a:chOff x="7739406" y="2258093"/>
            <a:chExt cx="3883843" cy="134453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34EFA5E-BB83-4F3E-998C-B11D8B2C569E}"/>
                </a:ext>
              </a:extLst>
            </p:cNvPr>
            <p:cNvSpPr txBox="1"/>
            <p:nvPr/>
          </p:nvSpPr>
          <p:spPr>
            <a:xfrm>
              <a:off x="7739406" y="2258093"/>
              <a:ext cx="2721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Score </a:t>
              </a:r>
              <a:r>
                <a:rPr lang="en-US" sz="2000" dirty="0"/>
                <a:t>(Global estimator)</a:t>
              </a:r>
              <a:endParaRPr lang="en-US" sz="2000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F91B7D-68A2-4243-B420-954A9BD10E79}"/>
                </a:ext>
              </a:extLst>
            </p:cNvPr>
            <p:cNvSpPr txBox="1"/>
            <p:nvPr/>
          </p:nvSpPr>
          <p:spPr>
            <a:xfrm>
              <a:off x="7739406" y="2679298"/>
              <a:ext cx="3883843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Lowest Good Fit of all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Cross (below the fitting range, signal residuals must be positive)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46F260D-AB40-422C-B131-C6BF1845CB5B}"/>
              </a:ext>
            </a:extLst>
          </p:cNvPr>
          <p:cNvGrpSpPr/>
          <p:nvPr/>
        </p:nvGrpSpPr>
        <p:grpSpPr>
          <a:xfrm>
            <a:off x="504549" y="3429000"/>
            <a:ext cx="3223851" cy="3105293"/>
            <a:chOff x="504549" y="3429000"/>
            <a:chExt cx="3223851" cy="310529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2E3C93D-CAFA-4BB2-AD57-93A05D6B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549" y="3429000"/>
              <a:ext cx="3223851" cy="3105293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D4551A-F047-4F85-BC32-86C93413EA61}"/>
                </a:ext>
              </a:extLst>
            </p:cNvPr>
            <p:cNvSpPr txBox="1"/>
            <p:nvPr/>
          </p:nvSpPr>
          <p:spPr>
            <a:xfrm>
              <a:off x="791851" y="5203498"/>
              <a:ext cx="1563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/>
                <a:t>(Freudenthaler, 2009)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D7ACBFA-9696-4860-9F5F-22CD94E5E1C1}"/>
                </a:ext>
              </a:extLst>
            </p:cNvPr>
            <p:cNvSpPr txBox="1"/>
            <p:nvPr/>
          </p:nvSpPr>
          <p:spPr>
            <a:xfrm>
              <a:off x="1799146" y="4049031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Curvature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86AA572-0C35-4F28-8D80-BAD782763FD3}"/>
              </a:ext>
            </a:extLst>
          </p:cNvPr>
          <p:cNvGrpSpPr/>
          <p:nvPr/>
        </p:nvGrpSpPr>
        <p:grpSpPr>
          <a:xfrm>
            <a:off x="4015702" y="3407019"/>
            <a:ext cx="3223852" cy="3127274"/>
            <a:chOff x="4015702" y="3407019"/>
            <a:chExt cx="3223852" cy="312727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6B503B1-9704-4ABE-BDB7-466572D4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5702" y="3407019"/>
              <a:ext cx="3223852" cy="312727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770801A-5A5A-4CAD-9429-9DD4F954369E}"/>
                </a:ext>
              </a:extLst>
            </p:cNvPr>
            <p:cNvSpPr txBox="1"/>
            <p:nvPr/>
          </p:nvSpPr>
          <p:spPr>
            <a:xfrm>
              <a:off x="4389486" y="5217398"/>
              <a:ext cx="1563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/>
                <a:t>(Freudenthaler, 2009)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A14392-261E-42FF-9B66-5EE5E7623419}"/>
                </a:ext>
              </a:extLst>
            </p:cNvPr>
            <p:cNvSpPr txBox="1"/>
            <p:nvPr/>
          </p:nvSpPr>
          <p:spPr>
            <a:xfrm>
              <a:off x="5416392" y="4151912"/>
              <a:ext cx="685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95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5FCBB-E2D1-4ACE-864F-D9DB3BF8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algorithm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691E1B-7D10-427A-8CDC-6A1D7B0A226C}"/>
              </a:ext>
            </a:extLst>
          </p:cNvPr>
          <p:cNvSpPr txBox="1"/>
          <p:nvPr/>
        </p:nvSpPr>
        <p:spPr>
          <a:xfrm flipH="1">
            <a:off x="410224" y="1083983"/>
            <a:ext cx="799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 and score applied by Holger Baars (2016)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6F1C0-13D6-4E0D-A02B-B3FDA690EF4E}"/>
              </a:ext>
            </a:extLst>
          </p:cNvPr>
          <p:cNvSpPr/>
          <p:nvPr/>
        </p:nvSpPr>
        <p:spPr>
          <a:xfrm>
            <a:off x="163397" y="6319656"/>
            <a:ext cx="79153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100" i="1" dirty="0">
                <a:latin typeface="Segoe UI" panose="020B0502040204020203" pitchFamily="34" charset="0"/>
              </a:rPr>
              <a:t>Baars, H. et al. An overview of the first decade of Polly(NET): an emerging network of automated Raman-polarization lidars for continuous aerosol profiling. Atmospheric Chemistry and Physics </a:t>
            </a:r>
            <a:r>
              <a:rPr lang="en-US" sz="1100" b="1" i="1" dirty="0">
                <a:latin typeface="Segoe UI" panose="020B0502040204020203" pitchFamily="34" charset="0"/>
              </a:rPr>
              <a:t>16, 5111-5137, doi:10.5194/acp-16-5111-2016 (2016).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8727EF0-C255-42B6-8E63-10F3E3954436}"/>
              </a:ext>
            </a:extLst>
          </p:cNvPr>
          <p:cNvGrpSpPr/>
          <p:nvPr/>
        </p:nvGrpSpPr>
        <p:grpSpPr>
          <a:xfrm>
            <a:off x="527901" y="1582404"/>
            <a:ext cx="4242062" cy="1729529"/>
            <a:chOff x="527901" y="1582404"/>
            <a:chExt cx="4242062" cy="172952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EAA2167-4EBE-4AE2-B0A4-40B9ED226653}"/>
                </a:ext>
              </a:extLst>
            </p:cNvPr>
            <p:cNvSpPr txBox="1"/>
            <p:nvPr/>
          </p:nvSpPr>
          <p:spPr>
            <a:xfrm>
              <a:off x="527901" y="1582404"/>
              <a:ext cx="970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Criteria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F59396-5FD4-4EC1-9E1E-281D97235EC3}"/>
                </a:ext>
              </a:extLst>
            </p:cNvPr>
            <p:cNvSpPr txBox="1"/>
            <p:nvPr/>
          </p:nvSpPr>
          <p:spPr>
            <a:xfrm>
              <a:off x="527901" y="2111604"/>
              <a:ext cx="4242062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Pure Rayleigh conditions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Near- and far-range cross test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White-noise test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SNR check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7F69374-2A4D-4C9F-9C15-67FFC2460515}"/>
              </a:ext>
            </a:extLst>
          </p:cNvPr>
          <p:cNvGrpSpPr/>
          <p:nvPr/>
        </p:nvGrpSpPr>
        <p:grpSpPr>
          <a:xfrm>
            <a:off x="5770776" y="1582404"/>
            <a:ext cx="6097570" cy="1192843"/>
            <a:chOff x="527901" y="1582404"/>
            <a:chExt cx="6097570" cy="119284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62E323-8DC9-457D-9CC6-17B347FCD666}"/>
                </a:ext>
              </a:extLst>
            </p:cNvPr>
            <p:cNvSpPr txBox="1"/>
            <p:nvPr/>
          </p:nvSpPr>
          <p:spPr>
            <a:xfrm>
              <a:off x="527901" y="1582404"/>
              <a:ext cx="7688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Score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D3226F-1EF7-4504-85C0-37F5BD313C2C}"/>
                    </a:ext>
                  </a:extLst>
                </p:cNvPr>
                <p:cNvSpPr txBox="1"/>
                <p:nvPr/>
              </p:nvSpPr>
              <p:spPr>
                <a:xfrm>
                  <a:off x="527901" y="2111604"/>
                  <a:ext cx="6097570" cy="66364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𝑚𝑠𝑟𝑒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D3226F-1EF7-4504-85C0-37F5BD313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01" y="2111604"/>
                  <a:ext cx="6097570" cy="6636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32E5109-FC5A-440A-89C2-EAB6E1A800BC}"/>
                  </a:ext>
                </a:extLst>
              </p:cNvPr>
              <p:cNvSpPr txBox="1"/>
              <p:nvPr/>
            </p:nvSpPr>
            <p:spPr>
              <a:xfrm>
                <a:off x="5770776" y="2904337"/>
                <a:ext cx="522983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mean of signal residuals</a:t>
                </a:r>
              </a:p>
              <a:p>
                <a:r>
                  <a:rPr lang="en-US" b="0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standard deviation of signal residuals</a:t>
                </a:r>
              </a:p>
              <a:p>
                <a:r>
                  <a:rPr lang="en-US" b="0" dirty="0"/>
                  <a:t>(3)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slope of signal residuals</a:t>
                </a:r>
              </a:p>
              <a:p>
                <a:r>
                  <a:rPr lang="en-US" b="0" dirty="0"/>
                  <a:t>(4)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𝑚𝑠𝑟𝑒</m:t>
                    </m:r>
                  </m:oMath>
                </a14:m>
                <a:r>
                  <a:rPr lang="en-US" dirty="0"/>
                  <a:t> is mean square root of error from the linear </a:t>
                </a:r>
              </a:p>
              <a:p>
                <a:r>
                  <a:rPr lang="en-US" dirty="0"/>
                  <a:t>regression of signal residuals</a:t>
                </a:r>
              </a:p>
              <a:p>
                <a:r>
                  <a:rPr lang="en-US" b="0" dirty="0"/>
                  <a:t>(5)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Anderson-Darling test coefficient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32E5109-FC5A-440A-89C2-EAB6E1A80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76" y="2904337"/>
                <a:ext cx="5229830" cy="1754326"/>
              </a:xfrm>
              <a:prstGeom prst="rect">
                <a:avLst/>
              </a:prstGeom>
              <a:blipFill>
                <a:blip r:embed="rId3"/>
                <a:stretch>
                  <a:fillRect l="-1049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1A6B332-E179-4D48-8BC9-5F6B8B3EA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24" y="3428999"/>
            <a:ext cx="4714286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06259-A236-487E-854A-9C0C4EC8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B92D25-AC57-4154-A605-B0B8FA26D513}"/>
              </a:ext>
            </a:extLst>
          </p:cNvPr>
          <p:cNvSpPr txBox="1"/>
          <p:nvPr/>
        </p:nvSpPr>
        <p:spPr>
          <a:xfrm>
            <a:off x="2630307" y="1097280"/>
            <a:ext cx="6811352" cy="1122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Curvature test cannot be easily implemented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Fixed search window is not feasible for narrow aerosol-free regions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0FEE7-9137-4DA8-8CEF-0CFCDEE69B1D}"/>
              </a:ext>
            </a:extLst>
          </p:cNvPr>
          <p:cNvSpPr txBox="1"/>
          <p:nvPr/>
        </p:nvSpPr>
        <p:spPr>
          <a:xfrm>
            <a:off x="5094914" y="3945460"/>
            <a:ext cx="70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Signal decomposition </a:t>
            </a:r>
            <a:r>
              <a:rPr lang="en-US" dirty="0"/>
              <a:t>is suitable for resolving these two issue.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13F4541-ACBF-4DA7-A576-2782D69938ED}"/>
              </a:ext>
            </a:extLst>
          </p:cNvPr>
          <p:cNvGrpSpPr/>
          <p:nvPr/>
        </p:nvGrpSpPr>
        <p:grpSpPr>
          <a:xfrm>
            <a:off x="1447100" y="2381697"/>
            <a:ext cx="3355598" cy="4429840"/>
            <a:chOff x="1447100" y="2381697"/>
            <a:chExt cx="3355598" cy="44298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A1DA2D-9BF9-451A-A5E1-750CE48C22DE}"/>
                </a:ext>
              </a:extLst>
            </p:cNvPr>
            <p:cNvGrpSpPr/>
            <p:nvPr/>
          </p:nvGrpSpPr>
          <p:grpSpPr>
            <a:xfrm>
              <a:off x="1447100" y="2381697"/>
              <a:ext cx="3280097" cy="4429840"/>
              <a:chOff x="838200" y="1690688"/>
              <a:chExt cx="3309781" cy="4543425"/>
            </a:xfrm>
          </p:grpSpPr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E7950E04-3D53-404B-AF16-932D1D375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3781" y="1690688"/>
                <a:ext cx="3124200" cy="4543425"/>
              </a:xfrm>
              <a:prstGeom prst="rect">
                <a:avLst/>
              </a:prstGeom>
            </p:spPr>
          </p:pic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69C7F0DE-1C4E-4AF9-A3AE-72E8D067D7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" r="13306" b="1957"/>
              <a:stretch/>
            </p:blipFill>
            <p:spPr>
              <a:xfrm>
                <a:off x="838200" y="1690688"/>
                <a:ext cx="198181" cy="4510549"/>
              </a:xfrm>
              <a:prstGeom prst="rect">
                <a:avLst/>
              </a:prstGeom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C1F86F-842B-4B04-8D85-5ED87705FC85}"/>
                </a:ext>
              </a:extLst>
            </p:cNvPr>
            <p:cNvSpPr txBox="1"/>
            <p:nvPr/>
          </p:nvSpPr>
          <p:spPr>
            <a:xfrm>
              <a:off x="2788641" y="3950286"/>
              <a:ext cx="2014057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Using 1 km search window will miss this possible aerosol-free region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9EAA85B-8207-4B82-9A26-2B5C3CFE6F5D}"/>
                </a:ext>
              </a:extLst>
            </p:cNvPr>
            <p:cNvCxnSpPr/>
            <p:nvPr/>
          </p:nvCxnSpPr>
          <p:spPr>
            <a:xfrm flipH="1">
              <a:off x="2290194" y="4379053"/>
              <a:ext cx="427839" cy="3691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96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C1EFF-1F1A-40C5-AE0B-3DB6EE21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Improved Rayleigh fit</a:t>
            </a:r>
            <a:br>
              <a:rPr lang="en-US" sz="6000" dirty="0"/>
            </a:b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630A466-FE2C-4BD7-A467-112E0C59506D}"/>
              </a:ext>
            </a:extLst>
          </p:cNvPr>
          <p:cNvGrpSpPr/>
          <p:nvPr/>
        </p:nvGrpSpPr>
        <p:grpSpPr>
          <a:xfrm>
            <a:off x="3498208" y="1234950"/>
            <a:ext cx="4574098" cy="494951"/>
            <a:chOff x="1417738" y="1635853"/>
            <a:chExt cx="4574098" cy="49495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3D7429C-ED2A-40A6-B061-F80500DEAB05}"/>
                </a:ext>
              </a:extLst>
            </p:cNvPr>
            <p:cNvSpPr/>
            <p:nvPr/>
          </p:nvSpPr>
          <p:spPr>
            <a:xfrm>
              <a:off x="1417738" y="1635853"/>
              <a:ext cx="2390863" cy="4949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Signal De-composition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59F9C40-34E9-44B5-A663-1C4ABC1891AD}"/>
                </a:ext>
              </a:extLst>
            </p:cNvPr>
            <p:cNvSpPr/>
            <p:nvPr/>
          </p:nvSpPr>
          <p:spPr>
            <a:xfrm>
              <a:off x="4523763" y="1635853"/>
              <a:ext cx="1468073" cy="49495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Rayleigh fit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FE84F3F-2349-4935-83FB-09DAE103FF37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3808601" y="1883329"/>
              <a:ext cx="715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3EDA105-CD41-4912-864E-23E1DB3486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526" y="2578327"/>
            <a:ext cx="5991058" cy="2909362"/>
          </a:xfrm>
          <a:prstGeom prst="rect">
            <a:avLst/>
          </a:prstGeom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A91C3792-F72C-48D6-B24B-AC342BAC75EB}"/>
              </a:ext>
            </a:extLst>
          </p:cNvPr>
          <p:cNvSpPr txBox="1"/>
          <p:nvPr/>
        </p:nvSpPr>
        <p:spPr>
          <a:xfrm>
            <a:off x="659416" y="4654144"/>
            <a:ext cx="385101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segment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segment is nearly linear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41A5104-EA7C-4691-AB0C-545457944C2F}"/>
              </a:ext>
            </a:extLst>
          </p:cNvPr>
          <p:cNvGrpSpPr/>
          <p:nvPr/>
        </p:nvGrpSpPr>
        <p:grpSpPr>
          <a:xfrm>
            <a:off x="337025" y="2661533"/>
            <a:ext cx="6256721" cy="1761297"/>
            <a:chOff x="337025" y="2060615"/>
            <a:chExt cx="6256721" cy="1761297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B6587D28-925C-49AB-81F9-8C19AD3BC2D4}"/>
                </a:ext>
              </a:extLst>
            </p:cNvPr>
            <p:cNvGrpSpPr/>
            <p:nvPr/>
          </p:nvGrpSpPr>
          <p:grpSpPr>
            <a:xfrm>
              <a:off x="337025" y="2060615"/>
              <a:ext cx="4495800" cy="1751916"/>
              <a:chOff x="3162300" y="938262"/>
              <a:chExt cx="4495800" cy="1751916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2B3D32DE-1FA6-4811-97A6-19DF9F6C7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2300" y="1261428"/>
                <a:ext cx="4495800" cy="1428750"/>
              </a:xfrm>
              <a:prstGeom prst="rect">
                <a:avLst/>
              </a:prstGeom>
            </p:spPr>
          </p:pic>
          <p:sp>
            <p:nvSpPr>
              <p:cNvPr id="11" name="TextBox 5">
                <a:extLst>
                  <a:ext uri="{FF2B5EF4-FFF2-40B4-BE49-F238E27FC236}">
                    <a16:creationId xmlns:a16="http://schemas.microsoft.com/office/drawing/2014/main" id="{CC025F93-EE6C-4B63-B94C-6C2CCCC63F28}"/>
                  </a:ext>
                </a:extLst>
              </p:cNvPr>
              <p:cNvSpPr txBox="1"/>
              <p:nvPr/>
            </p:nvSpPr>
            <p:spPr>
              <a:xfrm>
                <a:off x="3449782" y="938262"/>
                <a:ext cx="3947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Douglas-Peucker Algorithm for signal de-composition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D9C4B3-A6DC-477A-8E17-11FAD06D4D01}"/>
                </a:ext>
              </a:extLst>
            </p:cNvPr>
            <p:cNvSpPr/>
            <p:nvPr/>
          </p:nvSpPr>
          <p:spPr>
            <a:xfrm>
              <a:off x="497746" y="3575691"/>
              <a:ext cx="6096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000" i="1" dirty="0"/>
                <a:t>https://en.wikipedia.org/wiki/Ramer%E2%80%93Douglas%E2%80%93Peucker_algorithm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281CE42-3834-4F22-85C5-A69639BEA8C6}"/>
              </a:ext>
            </a:extLst>
          </p:cNvPr>
          <p:cNvSpPr txBox="1"/>
          <p:nvPr/>
        </p:nvSpPr>
        <p:spPr>
          <a:xfrm>
            <a:off x="5785257" y="2186207"/>
            <a:ext cx="568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Douglas-Peucker algorithm on lidar signal de-composition</a:t>
            </a:r>
            <a:endParaRPr 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15DABF-C3D1-4DFD-B89A-1AB14DD63513}"/>
              </a:ext>
            </a:extLst>
          </p:cNvPr>
          <p:cNvSpPr/>
          <p:nvPr/>
        </p:nvSpPr>
        <p:spPr>
          <a:xfrm>
            <a:off x="337025" y="2038525"/>
            <a:ext cx="11517950" cy="365526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B9A058-DA6E-44DF-BA0A-8A0A3C0C24F4}"/>
              </a:ext>
            </a:extLst>
          </p:cNvPr>
          <p:cNvSpPr txBox="1"/>
          <p:nvPr/>
        </p:nvSpPr>
        <p:spPr>
          <a:xfrm>
            <a:off x="-45487" y="6496530"/>
            <a:ext cx="8582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Matlab</a:t>
            </a:r>
            <a:r>
              <a:rPr lang="en-US" sz="1200" dirty="0"/>
              <a:t> program can be found at: https://github.com/PollyNET/Pollynet_Processing_Chain/blob/v3.0/lib/calibration/DouglasPeucker.m</a:t>
            </a:r>
          </a:p>
        </p:txBody>
      </p:sp>
    </p:spTree>
    <p:extLst>
      <p:ext uri="{BB962C8B-B14F-4D97-AF65-F5344CB8AC3E}">
        <p14:creationId xmlns:p14="http://schemas.microsoft.com/office/powerpoint/2010/main" val="26480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06DD2-E55F-490F-9E9A-81908286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Improved Rayleigh fit</a:t>
            </a:r>
            <a:br>
              <a:rPr lang="en-US" sz="5400" dirty="0"/>
            </a:br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4D49DC-944F-474F-9520-66279C1A23BE}"/>
              </a:ext>
            </a:extLst>
          </p:cNvPr>
          <p:cNvGrpSpPr/>
          <p:nvPr/>
        </p:nvGrpSpPr>
        <p:grpSpPr>
          <a:xfrm>
            <a:off x="527901" y="1582404"/>
            <a:ext cx="4242062" cy="1729529"/>
            <a:chOff x="527901" y="1582404"/>
            <a:chExt cx="4242062" cy="172952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F40156-B007-4029-BD94-5EACC8262ADD}"/>
                </a:ext>
              </a:extLst>
            </p:cNvPr>
            <p:cNvSpPr txBox="1"/>
            <p:nvPr/>
          </p:nvSpPr>
          <p:spPr>
            <a:xfrm>
              <a:off x="527901" y="1582404"/>
              <a:ext cx="970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Criteria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91CDA49-E46D-4EE4-8D11-076B48ECCD1B}"/>
                </a:ext>
              </a:extLst>
            </p:cNvPr>
            <p:cNvSpPr txBox="1"/>
            <p:nvPr/>
          </p:nvSpPr>
          <p:spPr>
            <a:xfrm>
              <a:off x="527901" y="2111604"/>
              <a:ext cx="4242062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Near- and far-range cross test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White-noise test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SNR check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Slope test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43249A9-583C-426C-B8C6-92B7C1A103CD}"/>
              </a:ext>
            </a:extLst>
          </p:cNvPr>
          <p:cNvGrpSpPr/>
          <p:nvPr/>
        </p:nvGrpSpPr>
        <p:grpSpPr>
          <a:xfrm>
            <a:off x="5770776" y="1582404"/>
            <a:ext cx="6097570" cy="1192843"/>
            <a:chOff x="527901" y="1582404"/>
            <a:chExt cx="6097570" cy="119284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3DDC31F-A66E-4FCB-887C-153A32099B9F}"/>
                </a:ext>
              </a:extLst>
            </p:cNvPr>
            <p:cNvSpPr txBox="1"/>
            <p:nvPr/>
          </p:nvSpPr>
          <p:spPr>
            <a:xfrm>
              <a:off x="527901" y="1582404"/>
              <a:ext cx="7688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Score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C5B269A-954C-4D1C-B047-745AB03F4DA8}"/>
                    </a:ext>
                  </a:extLst>
                </p:cNvPr>
                <p:cNvSpPr txBox="1"/>
                <p:nvPr/>
              </p:nvSpPr>
              <p:spPr>
                <a:xfrm>
                  <a:off x="527901" y="2111604"/>
                  <a:ext cx="6097570" cy="66364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𝑚𝑠𝑟𝑒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C5B269A-954C-4D1C-B047-745AB03F4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01" y="2111604"/>
                  <a:ext cx="6097570" cy="6636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E47D0B-45BB-4FC6-BE02-21C88128A104}"/>
                  </a:ext>
                </a:extLst>
              </p:cNvPr>
              <p:cNvSpPr txBox="1"/>
              <p:nvPr/>
            </p:nvSpPr>
            <p:spPr>
              <a:xfrm>
                <a:off x="7723435" y="2904337"/>
                <a:ext cx="424206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(1)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400" dirty="0"/>
                  <a:t> is mean of signal residuals</a:t>
                </a:r>
              </a:p>
              <a:p>
                <a:r>
                  <a:rPr lang="en-US" sz="1400" b="0" dirty="0"/>
                  <a:t>(2)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 is standard deviation of signal residuals</a:t>
                </a:r>
              </a:p>
              <a:p>
                <a:r>
                  <a:rPr lang="en-US" sz="1400" b="0" dirty="0"/>
                  <a:t>(3)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400" dirty="0"/>
                  <a:t> is slope of signal residuals</a:t>
                </a:r>
              </a:p>
              <a:p>
                <a:r>
                  <a:rPr lang="en-US" sz="1400" b="0" dirty="0"/>
                  <a:t>(4)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𝑚𝑠𝑟𝑒</m:t>
                    </m:r>
                  </m:oMath>
                </a14:m>
                <a:r>
                  <a:rPr lang="en-US" sz="1400" dirty="0"/>
                  <a:t> is mean square root of error from the linear </a:t>
                </a:r>
              </a:p>
              <a:p>
                <a:r>
                  <a:rPr lang="en-US" sz="1400" dirty="0"/>
                  <a:t>regression of signal residuals</a:t>
                </a:r>
              </a:p>
              <a:p>
                <a:r>
                  <a:rPr lang="en-US" sz="1400" b="0" dirty="0"/>
                  <a:t>(5)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/>
                  <a:t> is Anderson-Darling test coefficient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E47D0B-45BB-4FC6-BE02-21C88128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435" y="2904337"/>
                <a:ext cx="4242062" cy="1384995"/>
              </a:xfrm>
              <a:prstGeom prst="rect">
                <a:avLst/>
              </a:prstGeom>
              <a:blipFill>
                <a:blip r:embed="rId3"/>
                <a:stretch>
                  <a:fillRect l="-431" t="-43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BC9BB685-F38E-4F2D-99E9-3B796E3DC141}"/>
              </a:ext>
            </a:extLst>
          </p:cNvPr>
          <p:cNvSpPr/>
          <p:nvPr/>
        </p:nvSpPr>
        <p:spPr>
          <a:xfrm>
            <a:off x="226503" y="1248837"/>
            <a:ext cx="11828477" cy="54947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C2F3903E-E5F8-4836-8EAE-7FF3ACAB0F8C}"/>
                  </a:ext>
                </a:extLst>
              </p:cNvPr>
              <p:cNvSpPr txBox="1"/>
              <p:nvPr/>
            </p:nvSpPr>
            <p:spPr>
              <a:xfrm>
                <a:off x="832417" y="3408192"/>
                <a:ext cx="5928852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0" dirty="0"/>
                  <a:t>Normalize the measured signal with attenuated molecular backscatter</a:t>
                </a:r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C2F3903E-E5F8-4836-8EAE-7FF3ACAB0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17" y="3408192"/>
                <a:ext cx="5928852" cy="760144"/>
              </a:xfrm>
              <a:prstGeom prst="rect">
                <a:avLst/>
              </a:prstGeom>
              <a:blipFill>
                <a:blip r:embed="rId4"/>
                <a:stretch>
                  <a:fillRect t="-16800" b="-57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D04C90ED-7EAD-4128-9990-BC86588FC869}"/>
              </a:ext>
            </a:extLst>
          </p:cNvPr>
          <p:cNvGrpSpPr/>
          <p:nvPr/>
        </p:nvGrpSpPr>
        <p:grpSpPr>
          <a:xfrm>
            <a:off x="-571660" y="6120768"/>
            <a:ext cx="6565403" cy="400388"/>
            <a:chOff x="6568956" y="4733914"/>
            <a:chExt cx="6565403" cy="400388"/>
          </a:xfrm>
        </p:grpSpPr>
        <p:sp>
          <p:nvSpPr>
            <p:cNvPr id="14" name="Rounded Rectangle 6">
              <a:extLst>
                <a:ext uri="{FF2B5EF4-FFF2-40B4-BE49-F238E27FC236}">
                  <a16:creationId xmlns:a16="http://schemas.microsoft.com/office/drawing/2014/main" id="{59308D85-7774-4D76-9DAD-4C94A708F996}"/>
                </a:ext>
              </a:extLst>
            </p:cNvPr>
            <p:cNvSpPr/>
            <p:nvPr/>
          </p:nvSpPr>
          <p:spPr>
            <a:xfrm>
              <a:off x="11617432" y="4758911"/>
              <a:ext cx="1516927" cy="375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Test 4: Slope test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7">
                  <a:extLst>
                    <a:ext uri="{FF2B5EF4-FFF2-40B4-BE49-F238E27FC236}">
                      <a16:creationId xmlns:a16="http://schemas.microsoft.com/office/drawing/2014/main" id="{3E421328-E535-46DE-8EF4-B8D54F96CA79}"/>
                    </a:ext>
                  </a:extLst>
                </p:cNvPr>
                <p:cNvSpPr txBox="1"/>
                <p:nvPr/>
              </p:nvSpPr>
              <p:spPr>
                <a:xfrm>
                  <a:off x="6568956" y="4733914"/>
                  <a:ext cx="5161937" cy="357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𝑚𝑜𝑙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𝑎𝑡𝑡</m:t>
                                    </m:r>
                                  </m:sup>
                                </m:sSubSup>
                              </m:sub>
                            </m:sSub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1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1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𝑚𝑜𝑙</m:t>
                                    </m:r>
                                  </m:sub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𝑎𝑡𝑡</m:t>
                                    </m:r>
                                  </m:sup>
                                </m:sSubSup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" name="TextBox 7">
                  <a:extLst>
                    <a:ext uri="{FF2B5EF4-FFF2-40B4-BE49-F238E27FC236}">
                      <a16:creationId xmlns:a16="http://schemas.microsoft.com/office/drawing/2014/main" id="{3E421328-E535-46DE-8EF4-B8D54F96C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8956" y="4733914"/>
                  <a:ext cx="5161937" cy="3579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457D31C-7192-48F6-84FC-F6C2B5FBAF5D}"/>
              </a:ext>
            </a:extLst>
          </p:cNvPr>
          <p:cNvGrpSpPr/>
          <p:nvPr/>
        </p:nvGrpSpPr>
        <p:grpSpPr>
          <a:xfrm>
            <a:off x="-606719" y="4902348"/>
            <a:ext cx="7398625" cy="354816"/>
            <a:chOff x="-606719" y="5545216"/>
            <a:chExt cx="7398625" cy="354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4">
                  <a:extLst>
                    <a:ext uri="{FF2B5EF4-FFF2-40B4-BE49-F238E27FC236}">
                      <a16:creationId xmlns:a16="http://schemas.microsoft.com/office/drawing/2014/main" id="{0DBC2054-8236-4872-A98E-B17E4BEAC07B}"/>
                    </a:ext>
                  </a:extLst>
                </p:cNvPr>
                <p:cNvSpPr txBox="1"/>
                <p:nvPr/>
              </p:nvSpPr>
              <p:spPr>
                <a:xfrm>
                  <a:off x="-606719" y="5589475"/>
                  <a:ext cx="5997678" cy="267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" name="TextBox 4">
                  <a:extLst>
                    <a:ext uri="{FF2B5EF4-FFF2-40B4-BE49-F238E27FC236}">
                      <a16:creationId xmlns:a16="http://schemas.microsoft.com/office/drawing/2014/main" id="{0DBC2054-8236-4872-A98E-B17E4BEAC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06719" y="5589475"/>
                  <a:ext cx="5997678" cy="267124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23E15617-3094-4A0A-AC6D-4CC40A458877}"/>
                </a:ext>
              </a:extLst>
            </p:cNvPr>
            <p:cNvSpPr/>
            <p:nvPr/>
          </p:nvSpPr>
          <p:spPr>
            <a:xfrm>
              <a:off x="4465898" y="5545216"/>
              <a:ext cx="2326008" cy="354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Test 2: White-Noise criterion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D61CDA5-89E3-4E65-BDB2-C2841260D8F2}"/>
              </a:ext>
            </a:extLst>
          </p:cNvPr>
          <p:cNvGrpSpPr/>
          <p:nvPr/>
        </p:nvGrpSpPr>
        <p:grpSpPr>
          <a:xfrm>
            <a:off x="-631342" y="5339150"/>
            <a:ext cx="6947362" cy="664606"/>
            <a:chOff x="-631342" y="5982018"/>
            <a:chExt cx="6947362" cy="664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5">
                  <a:extLst>
                    <a:ext uri="{FF2B5EF4-FFF2-40B4-BE49-F238E27FC236}">
                      <a16:creationId xmlns:a16="http://schemas.microsoft.com/office/drawing/2014/main" id="{4BEA1981-32A4-44F6-B2DA-43B340C68EDD}"/>
                    </a:ext>
                  </a:extLst>
                </p:cNvPr>
                <p:cNvSpPr txBox="1"/>
                <p:nvPr/>
              </p:nvSpPr>
              <p:spPr>
                <a:xfrm>
                  <a:off x="-631342" y="5982018"/>
                  <a:ext cx="5771536" cy="664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1100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" name="TextBox 5">
                  <a:extLst>
                    <a:ext uri="{FF2B5EF4-FFF2-40B4-BE49-F238E27FC236}">
                      <a16:creationId xmlns:a16="http://schemas.microsoft.com/office/drawing/2014/main" id="{4BEA1981-32A4-44F6-B2DA-43B340C68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1342" y="5982018"/>
                  <a:ext cx="5771536" cy="66460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id="{2F189DC5-6939-494A-ACD0-BD45B9D6D12D}"/>
                </a:ext>
              </a:extLst>
            </p:cNvPr>
            <p:cNvSpPr/>
            <p:nvPr/>
          </p:nvSpPr>
          <p:spPr>
            <a:xfrm>
              <a:off x="4465898" y="6179227"/>
              <a:ext cx="1850122" cy="3729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Test 3: SNR constrain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0119B73-BE1F-4375-BB06-403B963D6282}"/>
              </a:ext>
            </a:extLst>
          </p:cNvPr>
          <p:cNvGrpSpPr/>
          <p:nvPr/>
        </p:nvGrpSpPr>
        <p:grpSpPr>
          <a:xfrm>
            <a:off x="-377076" y="4259480"/>
            <a:ext cx="7891312" cy="354817"/>
            <a:chOff x="-377076" y="4902348"/>
            <a:chExt cx="7891312" cy="354817"/>
          </a:xfrm>
        </p:grpSpPr>
        <p:sp>
          <p:nvSpPr>
            <p:cNvPr id="16" name="Rounded Rectangle 8">
              <a:extLst>
                <a:ext uri="{FF2B5EF4-FFF2-40B4-BE49-F238E27FC236}">
                  <a16:creationId xmlns:a16="http://schemas.microsoft.com/office/drawing/2014/main" id="{7C4930D8-5766-4DB4-987B-C6513B17C383}"/>
                </a:ext>
              </a:extLst>
            </p:cNvPr>
            <p:cNvSpPr/>
            <p:nvPr/>
          </p:nvSpPr>
          <p:spPr>
            <a:xfrm>
              <a:off x="4473251" y="4902348"/>
              <a:ext cx="3040985" cy="3548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Test 1: Near and far range cross criteria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1">
                  <a:extLst>
                    <a:ext uri="{FF2B5EF4-FFF2-40B4-BE49-F238E27FC236}">
                      <a16:creationId xmlns:a16="http://schemas.microsoft.com/office/drawing/2014/main" id="{BA75B3EB-EE3D-4EB0-AFEC-04E4E0B80B5E}"/>
                    </a:ext>
                  </a:extLst>
                </p:cNvPr>
                <p:cNvSpPr txBox="1"/>
                <p:nvPr/>
              </p:nvSpPr>
              <p:spPr>
                <a:xfrm>
                  <a:off x="-377076" y="4946194"/>
                  <a:ext cx="4483510" cy="267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TextBox 11">
                  <a:extLst>
                    <a:ext uri="{FF2B5EF4-FFF2-40B4-BE49-F238E27FC236}">
                      <a16:creationId xmlns:a16="http://schemas.microsoft.com/office/drawing/2014/main" id="{BA75B3EB-EE3D-4EB0-AFEC-04E4E0B80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7076" y="4946194"/>
                  <a:ext cx="4483510" cy="267124"/>
                </a:xfrm>
                <a:prstGeom prst="rect">
                  <a:avLst/>
                </a:prstGeom>
                <a:blipFill>
                  <a:blip r:embed="rId8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E8F8316-8786-4D04-8C76-7662954349C3}"/>
              </a:ext>
            </a:extLst>
          </p:cNvPr>
          <p:cNvSpPr txBox="1"/>
          <p:nvPr/>
        </p:nvSpPr>
        <p:spPr>
          <a:xfrm>
            <a:off x="131975" y="889870"/>
            <a:ext cx="963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Maltab</a:t>
            </a:r>
            <a:r>
              <a:rPr lang="en-US" sz="1400" dirty="0"/>
              <a:t> program can be found at: https://github.com/PollyNET/Pollynet_Processing_Chain/blob/v3.0/lib/calibration/rayleighfit.m </a:t>
            </a:r>
          </a:p>
        </p:txBody>
      </p:sp>
    </p:spTree>
    <p:extLst>
      <p:ext uri="{BB962C8B-B14F-4D97-AF65-F5344CB8AC3E}">
        <p14:creationId xmlns:p14="http://schemas.microsoft.com/office/powerpoint/2010/main" val="126627618"/>
      </p:ext>
    </p:extLst>
  </p:cSld>
  <p:clrMapOvr>
    <a:masterClrMapping/>
  </p:clrMapOvr>
</p:sld>
</file>

<file path=ppt/theme/theme1.xml><?xml version="1.0" encoding="utf-8"?>
<a:theme xmlns:a="http://schemas.openxmlformats.org/drawingml/2006/main" name="TROP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1107_TROPOS_work_report.pptx" id="{3742EAB9-66B1-44A6-9C0C-210EA6271199}" vid="{B8BBE182-439E-471C-8E48-AF2D269ACD3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</Template>
  <TotalTime>2425</TotalTime>
  <Words>684</Words>
  <Application>Microsoft Office PowerPoint</Application>
  <PresentationFormat>宽屏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宋体</vt:lpstr>
      <vt:lpstr>Arial</vt:lpstr>
      <vt:lpstr>Calibri</vt:lpstr>
      <vt:lpstr>Cambria Math</vt:lpstr>
      <vt:lpstr>Helvetica</vt:lpstr>
      <vt:lpstr>Segoe UI</vt:lpstr>
      <vt:lpstr>TROPOS</vt:lpstr>
      <vt:lpstr> Improved Rayleigh Fit Algorithm</vt:lpstr>
      <vt:lpstr>Content</vt:lpstr>
      <vt:lpstr>Rayleigh fit algorithm</vt:lpstr>
      <vt:lpstr>Rayleigh fit algorithm</vt:lpstr>
      <vt:lpstr>Rayleigh fit algorithm</vt:lpstr>
      <vt:lpstr>Rayleigh fit algorithm</vt:lpstr>
      <vt:lpstr>Drawbacks</vt:lpstr>
      <vt:lpstr>Improved Rayleigh fit </vt:lpstr>
      <vt:lpstr>Improved Rayleigh fit </vt:lpstr>
      <vt:lpstr>Comparisons</vt:lpstr>
      <vt:lpstr>Outlook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Improved Rayleigh Fit Algorithm</dc:title>
  <dc:creator>Yin Zhenping</dc:creator>
  <cp:lastModifiedBy>Yin Zhenping</cp:lastModifiedBy>
  <cp:revision>27</cp:revision>
  <dcterms:created xsi:type="dcterms:W3CDTF">2021-06-18T08:34:43Z</dcterms:created>
  <dcterms:modified xsi:type="dcterms:W3CDTF">2021-06-20T04:38:46Z</dcterms:modified>
</cp:coreProperties>
</file>