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57" r:id="rId4"/>
    <p:sldId id="268" r:id="rId5"/>
    <p:sldId id="262" r:id="rId6"/>
    <p:sldId id="264" r:id="rId7"/>
    <p:sldId id="269" r:id="rId8"/>
    <p:sldId id="270" r:id="rId9"/>
    <p:sldId id="267"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F1774A-3500-4DC5-96D5-B810CF42FF8E}"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AF2BB-98A6-4474-B22A-8F0F2168B573}" type="slidenum">
              <a:rPr lang="en-IN" smtClean="0"/>
              <a:t>‹#›</a:t>
            </a:fld>
            <a:endParaRPr lang="en-IN"/>
          </a:p>
        </p:txBody>
      </p:sp>
    </p:spTree>
    <p:extLst>
      <p:ext uri="{BB962C8B-B14F-4D97-AF65-F5344CB8AC3E}">
        <p14:creationId xmlns:p14="http://schemas.microsoft.com/office/powerpoint/2010/main" val="427714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F1774A-3500-4DC5-96D5-B810CF42FF8E}"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EAF2BB-98A6-4474-B22A-8F0F2168B573}" type="slidenum">
              <a:rPr lang="en-IN" smtClean="0"/>
              <a:t>‹#›</a:t>
            </a:fld>
            <a:endParaRPr lang="en-IN"/>
          </a:p>
        </p:txBody>
      </p:sp>
    </p:spTree>
    <p:extLst>
      <p:ext uri="{BB962C8B-B14F-4D97-AF65-F5344CB8AC3E}">
        <p14:creationId xmlns:p14="http://schemas.microsoft.com/office/powerpoint/2010/main" val="407292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F1774A-3500-4DC5-96D5-B810CF42FF8E}"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EAF2BB-98A6-4474-B22A-8F0F2168B573}" type="slidenum">
              <a:rPr lang="en-IN" smtClean="0"/>
              <a:t>‹#›</a:t>
            </a:fld>
            <a:endParaRPr lang="en-IN"/>
          </a:p>
        </p:txBody>
      </p:sp>
    </p:spTree>
    <p:extLst>
      <p:ext uri="{BB962C8B-B14F-4D97-AF65-F5344CB8AC3E}">
        <p14:creationId xmlns:p14="http://schemas.microsoft.com/office/powerpoint/2010/main" val="2657929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F1774A-3500-4DC5-96D5-B810CF42FF8E}"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EAF2BB-98A6-4474-B22A-8F0F2168B57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8678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F1774A-3500-4DC5-96D5-B810CF42FF8E}"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EAF2BB-98A6-4474-B22A-8F0F2168B573}" type="slidenum">
              <a:rPr lang="en-IN" smtClean="0"/>
              <a:t>‹#›</a:t>
            </a:fld>
            <a:endParaRPr lang="en-IN"/>
          </a:p>
        </p:txBody>
      </p:sp>
    </p:spTree>
    <p:extLst>
      <p:ext uri="{BB962C8B-B14F-4D97-AF65-F5344CB8AC3E}">
        <p14:creationId xmlns:p14="http://schemas.microsoft.com/office/powerpoint/2010/main" val="1475518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F1774A-3500-4DC5-96D5-B810CF42FF8E}" type="datetimeFigureOut">
              <a:rPr lang="en-IN" smtClean="0"/>
              <a:t>20-11-2022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EAF2BB-98A6-4474-B22A-8F0F2168B573}" type="slidenum">
              <a:rPr lang="en-IN" smtClean="0"/>
              <a:t>‹#›</a:t>
            </a:fld>
            <a:endParaRPr lang="en-IN"/>
          </a:p>
        </p:txBody>
      </p:sp>
    </p:spTree>
    <p:extLst>
      <p:ext uri="{BB962C8B-B14F-4D97-AF65-F5344CB8AC3E}">
        <p14:creationId xmlns:p14="http://schemas.microsoft.com/office/powerpoint/2010/main" val="2557336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F1774A-3500-4DC5-96D5-B810CF42FF8E}" type="datetimeFigureOut">
              <a:rPr lang="en-IN" smtClean="0"/>
              <a:t>20-11-2022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EAF2BB-98A6-4474-B22A-8F0F2168B573}" type="slidenum">
              <a:rPr lang="en-IN" smtClean="0"/>
              <a:t>‹#›</a:t>
            </a:fld>
            <a:endParaRPr lang="en-IN"/>
          </a:p>
        </p:txBody>
      </p:sp>
    </p:spTree>
    <p:extLst>
      <p:ext uri="{BB962C8B-B14F-4D97-AF65-F5344CB8AC3E}">
        <p14:creationId xmlns:p14="http://schemas.microsoft.com/office/powerpoint/2010/main" val="3783125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F1774A-3500-4DC5-96D5-B810CF42FF8E}"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AF2BB-98A6-4474-B22A-8F0F2168B573}" type="slidenum">
              <a:rPr lang="en-IN" smtClean="0"/>
              <a:t>‹#›</a:t>
            </a:fld>
            <a:endParaRPr lang="en-IN"/>
          </a:p>
        </p:txBody>
      </p:sp>
    </p:spTree>
    <p:extLst>
      <p:ext uri="{BB962C8B-B14F-4D97-AF65-F5344CB8AC3E}">
        <p14:creationId xmlns:p14="http://schemas.microsoft.com/office/powerpoint/2010/main" val="303666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F1774A-3500-4DC5-96D5-B810CF42FF8E}"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AF2BB-98A6-4474-B22A-8F0F2168B573}" type="slidenum">
              <a:rPr lang="en-IN" smtClean="0"/>
              <a:t>‹#›</a:t>
            </a:fld>
            <a:endParaRPr lang="en-IN"/>
          </a:p>
        </p:txBody>
      </p:sp>
    </p:spTree>
    <p:extLst>
      <p:ext uri="{BB962C8B-B14F-4D97-AF65-F5344CB8AC3E}">
        <p14:creationId xmlns:p14="http://schemas.microsoft.com/office/powerpoint/2010/main" val="182975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F1774A-3500-4DC5-96D5-B810CF42FF8E}"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AF2BB-98A6-4474-B22A-8F0F2168B573}" type="slidenum">
              <a:rPr lang="en-IN" smtClean="0"/>
              <a:t>‹#›</a:t>
            </a:fld>
            <a:endParaRPr lang="en-IN"/>
          </a:p>
        </p:txBody>
      </p:sp>
    </p:spTree>
    <p:extLst>
      <p:ext uri="{BB962C8B-B14F-4D97-AF65-F5344CB8AC3E}">
        <p14:creationId xmlns:p14="http://schemas.microsoft.com/office/powerpoint/2010/main" val="380856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1774A-3500-4DC5-96D5-B810CF42FF8E}"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AF2BB-98A6-4474-B22A-8F0F2168B573}" type="slidenum">
              <a:rPr lang="en-IN" smtClean="0"/>
              <a:t>‹#›</a:t>
            </a:fld>
            <a:endParaRPr lang="en-IN"/>
          </a:p>
        </p:txBody>
      </p:sp>
    </p:spTree>
    <p:extLst>
      <p:ext uri="{BB962C8B-B14F-4D97-AF65-F5344CB8AC3E}">
        <p14:creationId xmlns:p14="http://schemas.microsoft.com/office/powerpoint/2010/main" val="14122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F1774A-3500-4DC5-96D5-B810CF42FF8E}"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EAF2BB-98A6-4474-B22A-8F0F2168B573}" type="slidenum">
              <a:rPr lang="en-IN" smtClean="0"/>
              <a:t>‹#›</a:t>
            </a:fld>
            <a:endParaRPr lang="en-IN"/>
          </a:p>
        </p:txBody>
      </p:sp>
    </p:spTree>
    <p:extLst>
      <p:ext uri="{BB962C8B-B14F-4D97-AF65-F5344CB8AC3E}">
        <p14:creationId xmlns:p14="http://schemas.microsoft.com/office/powerpoint/2010/main" val="117457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F1774A-3500-4DC5-96D5-B810CF42FF8E}" type="datetimeFigureOut">
              <a:rPr lang="en-IN" smtClean="0"/>
              <a:t>20-11-2022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EAF2BB-98A6-4474-B22A-8F0F2168B573}" type="slidenum">
              <a:rPr lang="en-IN" smtClean="0"/>
              <a:t>‹#›</a:t>
            </a:fld>
            <a:endParaRPr lang="en-IN"/>
          </a:p>
        </p:txBody>
      </p:sp>
    </p:spTree>
    <p:extLst>
      <p:ext uri="{BB962C8B-B14F-4D97-AF65-F5344CB8AC3E}">
        <p14:creationId xmlns:p14="http://schemas.microsoft.com/office/powerpoint/2010/main" val="132430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F1774A-3500-4DC5-96D5-B810CF42FF8E}" type="datetimeFigureOut">
              <a:rPr lang="en-IN" smtClean="0"/>
              <a:t>20-11-2022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EAF2BB-98A6-4474-B22A-8F0F2168B573}" type="slidenum">
              <a:rPr lang="en-IN" smtClean="0"/>
              <a:t>‹#›</a:t>
            </a:fld>
            <a:endParaRPr lang="en-IN"/>
          </a:p>
        </p:txBody>
      </p:sp>
    </p:spTree>
    <p:extLst>
      <p:ext uri="{BB962C8B-B14F-4D97-AF65-F5344CB8AC3E}">
        <p14:creationId xmlns:p14="http://schemas.microsoft.com/office/powerpoint/2010/main" val="116186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1774A-3500-4DC5-96D5-B810CF42FF8E}" type="datetimeFigureOut">
              <a:rPr lang="en-IN" smtClean="0"/>
              <a:t>20-11-2022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EAF2BB-98A6-4474-B22A-8F0F2168B573}" type="slidenum">
              <a:rPr lang="en-IN" smtClean="0"/>
              <a:t>‹#›</a:t>
            </a:fld>
            <a:endParaRPr lang="en-IN"/>
          </a:p>
        </p:txBody>
      </p:sp>
    </p:spTree>
    <p:extLst>
      <p:ext uri="{BB962C8B-B14F-4D97-AF65-F5344CB8AC3E}">
        <p14:creationId xmlns:p14="http://schemas.microsoft.com/office/powerpoint/2010/main" val="275957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F1774A-3500-4DC5-96D5-B810CF42FF8E}"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EAF2BB-98A6-4474-B22A-8F0F2168B573}" type="slidenum">
              <a:rPr lang="en-IN" smtClean="0"/>
              <a:t>‹#›</a:t>
            </a:fld>
            <a:endParaRPr lang="en-IN"/>
          </a:p>
        </p:txBody>
      </p:sp>
    </p:spTree>
    <p:extLst>
      <p:ext uri="{BB962C8B-B14F-4D97-AF65-F5344CB8AC3E}">
        <p14:creationId xmlns:p14="http://schemas.microsoft.com/office/powerpoint/2010/main" val="302744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F1774A-3500-4DC5-96D5-B810CF42FF8E}"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EAF2BB-98A6-4474-B22A-8F0F2168B573}" type="slidenum">
              <a:rPr lang="en-IN" smtClean="0"/>
              <a:t>‹#›</a:t>
            </a:fld>
            <a:endParaRPr lang="en-IN"/>
          </a:p>
        </p:txBody>
      </p:sp>
    </p:spTree>
    <p:extLst>
      <p:ext uri="{BB962C8B-B14F-4D97-AF65-F5344CB8AC3E}">
        <p14:creationId xmlns:p14="http://schemas.microsoft.com/office/powerpoint/2010/main" val="263498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7F1774A-3500-4DC5-96D5-B810CF42FF8E}" type="datetimeFigureOut">
              <a:rPr lang="en-IN" smtClean="0"/>
              <a:t>20-11-2022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3EAF2BB-98A6-4474-B22A-8F0F2168B573}" type="slidenum">
              <a:rPr lang="en-IN" smtClean="0"/>
              <a:t>‹#›</a:t>
            </a:fld>
            <a:endParaRPr lang="en-IN"/>
          </a:p>
        </p:txBody>
      </p:sp>
    </p:spTree>
    <p:extLst>
      <p:ext uri="{BB962C8B-B14F-4D97-AF65-F5344CB8AC3E}">
        <p14:creationId xmlns:p14="http://schemas.microsoft.com/office/powerpoint/2010/main" val="193858647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ode/harshsinha1234/email-spam-classification-nlp/data"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35781" y="1122363"/>
            <a:ext cx="5896391" cy="2387600"/>
          </a:xfrm>
        </p:spPr>
        <p:txBody>
          <a:bodyPr vert="horz" lIns="91440" tIns="45720" rIns="91440" bIns="45720" rtlCol="0" anchor="b">
            <a:normAutofit/>
          </a:bodyPr>
          <a:lstStyle/>
          <a:p>
            <a:br>
              <a:rPr lang="en-US" sz="3000"/>
            </a:br>
            <a:r>
              <a:rPr lang="en-US" sz="3000"/>
              <a:t> </a:t>
            </a:r>
            <a:r>
              <a:rPr lang="en-US" sz="3000">
                <a:latin typeface="Times New Roman" panose="02020603050405020304" pitchFamily="18" charset="0"/>
                <a:cs typeface="Times New Roman" panose="02020603050405020304" pitchFamily="18" charset="0"/>
              </a:rPr>
              <a:t>Email SPAM DETECTION USING PYTHON &amp; MACHINE LEARNING </a:t>
            </a:r>
            <a:endParaRPr lang="en-US" sz="3000" dirty="0">
              <a:latin typeface="Times New Roman" panose="02020603050405020304" pitchFamily="18" charset="0"/>
              <a:cs typeface="Times New Roman" panose="02020603050405020304" pitchFamily="18" charset="0"/>
            </a:endParaRPr>
          </a:p>
        </p:txBody>
      </p:sp>
      <p:pic>
        <p:nvPicPr>
          <p:cNvPr id="6" name="Graphic 5" descr="Email">
            <a:extLst>
              <a:ext uri="{FF2B5EF4-FFF2-40B4-BE49-F238E27FC236}">
                <a16:creationId xmlns:a16="http://schemas.microsoft.com/office/drawing/2014/main" id="{3072D832-0325-1BBE-C2BF-FEABAB2999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8736" y="1488697"/>
            <a:ext cx="3402767" cy="3402767"/>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4" name="TextBox 3">
            <a:extLst>
              <a:ext uri="{FF2B5EF4-FFF2-40B4-BE49-F238E27FC236}">
                <a16:creationId xmlns:a16="http://schemas.microsoft.com/office/drawing/2014/main" id="{EB61098C-5130-7112-3A00-9CC237E7AB5C}"/>
              </a:ext>
            </a:extLst>
          </p:cNvPr>
          <p:cNvSpPr txBox="1"/>
          <p:nvPr/>
        </p:nvSpPr>
        <p:spPr>
          <a:xfrm>
            <a:off x="5349007" y="3893421"/>
            <a:ext cx="4477007"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Srividya Polneni </a:t>
            </a:r>
          </a:p>
          <a:p>
            <a:r>
              <a:rPr lang="en-IN" dirty="0" err="1">
                <a:latin typeface="Times New Roman" panose="02020603050405020304" pitchFamily="18" charset="0"/>
                <a:cs typeface="Times New Roman" panose="02020603050405020304" pitchFamily="18" charset="0"/>
              </a:rPr>
              <a:t>Sindhuja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Yerramalla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32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A8168BA-D423-CC59-2496-622D4BB4C1DA}"/>
              </a:ext>
            </a:extLst>
          </p:cNvPr>
          <p:cNvSpPr>
            <a:spLocks noGrp="1"/>
          </p:cNvSpPr>
          <p:nvPr>
            <p:ph type="title"/>
          </p:nvPr>
        </p:nvSpPr>
        <p:spPr>
          <a:xfrm>
            <a:off x="913794" y="643467"/>
            <a:ext cx="9600217" cy="3585834"/>
          </a:xfrm>
        </p:spPr>
        <p:txBody>
          <a:bodyPr vert="horz" lIns="91440" tIns="45720" rIns="91440" bIns="45720" rtlCol="0" anchor="b">
            <a:normAutofit/>
          </a:bodyPr>
          <a:lstStyle/>
          <a:p>
            <a:pPr algn="l"/>
            <a:r>
              <a:rPr lang="en-US" sz="7200"/>
              <a:t>Thank You!!</a:t>
            </a:r>
          </a:p>
        </p:txBody>
      </p:sp>
    </p:spTree>
    <p:extLst>
      <p:ext uri="{BB962C8B-B14F-4D97-AF65-F5344CB8AC3E}">
        <p14:creationId xmlns:p14="http://schemas.microsoft.com/office/powerpoint/2010/main" val="109009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normAutofit/>
          </a:bodyPr>
          <a:lstStyle/>
          <a:p>
            <a:r>
              <a:rPr lang="en-IN" b="1"/>
              <a:t>Problem Statement</a:t>
            </a:r>
            <a:endParaRPr lang="en-IN" dirty="0"/>
          </a:p>
        </p:txBody>
      </p:sp>
      <p:sp>
        <p:nvSpPr>
          <p:cNvPr id="3" name="Content Placeholder 2"/>
          <p:cNvSpPr>
            <a:spLocks noGrp="1"/>
          </p:cNvSpPr>
          <p:nvPr>
            <p:ph idx="1"/>
          </p:nvPr>
        </p:nvSpPr>
        <p:spPr>
          <a:xfrm>
            <a:off x="913795" y="2096064"/>
            <a:ext cx="5016860" cy="3695136"/>
          </a:xfrm>
        </p:spPr>
        <p:txBody>
          <a:bodyPr>
            <a:normAutofit/>
          </a:bodyPr>
          <a:lstStyle/>
          <a:p>
            <a:pPr>
              <a:lnSpc>
                <a:spcPct val="110000"/>
              </a:lnSpc>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These days,  all official and sensitive communication is made through emails and Spam emails are a major issue on the internet. It is easy to send an email that contains spam messages by spammers. </a:t>
            </a:r>
          </a:p>
          <a:p>
            <a:pPr>
              <a:lnSpc>
                <a:spcPct val="110000"/>
              </a:lnSpc>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Spam fills our inbox with several irrelevant emails. Spammers can steal our sensitive information from our devices like files, and contact. Even though we have the latest technology, it is challenging to detect spam emails.</a:t>
            </a:r>
          </a:p>
          <a:p>
            <a:pPr>
              <a:lnSpc>
                <a:spcPct val="110000"/>
              </a:lnSpc>
            </a:pPr>
            <a:endParaRPr lang="en-IN" sz="1700" dirty="0"/>
          </a:p>
        </p:txBody>
      </p:sp>
      <p:pic>
        <p:nvPicPr>
          <p:cNvPr id="5" name="Picture 4" descr="Colourful envelopes">
            <a:extLst>
              <a:ext uri="{FF2B5EF4-FFF2-40B4-BE49-F238E27FC236}">
                <a16:creationId xmlns:a16="http://schemas.microsoft.com/office/drawing/2014/main" id="{9B38D435-D03D-DE39-D676-898E52D550EA}"/>
              </a:ext>
            </a:extLst>
          </p:cNvPr>
          <p:cNvPicPr>
            <a:picLocks noChangeAspect="1"/>
          </p:cNvPicPr>
          <p:nvPr/>
        </p:nvPicPr>
        <p:blipFill rotWithShape="1">
          <a:blip r:embed="rId3"/>
          <a:srcRect l="4652" r="2991" b="-1"/>
          <a:stretch/>
        </p:blipFill>
        <p:spPr>
          <a:xfrm>
            <a:off x="6357257" y="2210935"/>
            <a:ext cx="4833257"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577522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Colourful envelopes">
            <a:extLst>
              <a:ext uri="{FF2B5EF4-FFF2-40B4-BE49-F238E27FC236}">
                <a16:creationId xmlns:a16="http://schemas.microsoft.com/office/drawing/2014/main" id="{55F39A56-126D-9B50-FE3D-36955A82D3C4}"/>
              </a:ext>
            </a:extLst>
          </p:cNvPr>
          <p:cNvPicPr>
            <a:picLocks noChangeAspect="1"/>
          </p:cNvPicPr>
          <p:nvPr/>
        </p:nvPicPr>
        <p:blipFill rotWithShape="1">
          <a:blip r:embed="rId3">
            <a:duotone>
              <a:schemeClr val="bg2">
                <a:shade val="45000"/>
                <a:satMod val="135000"/>
              </a:schemeClr>
              <a:prstClr val="white"/>
            </a:duotone>
          </a:blip>
          <a:srcRect t="13024" b="2732"/>
          <a:stretch/>
        </p:blipFill>
        <p:spPr>
          <a:xfrm>
            <a:off x="20" y="2030"/>
            <a:ext cx="12191980" cy="6855970"/>
          </a:xfrm>
          <a:prstGeom prst="rect">
            <a:avLst/>
          </a:prstGeom>
        </p:spPr>
      </p:pic>
      <p:sp useBgFill="1">
        <p:nvSpPr>
          <p:cNvPr id="17" name="Rectangle 13">
            <a:extLst>
              <a:ext uri="{FF2B5EF4-FFF2-40B4-BE49-F238E27FC236}">
                <a16:creationId xmlns:a16="http://schemas.microsoft.com/office/drawing/2014/main" id="{15CF20E9-1E0C-4E9D-90C6-EB4FE51EF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9272" y="0"/>
            <a:ext cx="8833456"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18987" y="609600"/>
            <a:ext cx="7954027" cy="1326321"/>
          </a:xfrm>
        </p:spPr>
        <p:txBody>
          <a:bodyPr>
            <a:normAutofit/>
          </a:bodyPr>
          <a:lstStyle/>
          <a:p>
            <a:r>
              <a:rPr lang="en-US" b="1" dirty="0"/>
              <a:t>Abstract</a:t>
            </a:r>
            <a:endParaRPr lang="en-IN" dirty="0"/>
          </a:p>
        </p:txBody>
      </p:sp>
      <p:cxnSp>
        <p:nvCxnSpPr>
          <p:cNvPr id="16" name="Straight Connector 15">
            <a:extLst>
              <a:ext uri="{FF2B5EF4-FFF2-40B4-BE49-F238E27FC236}">
                <a16:creationId xmlns:a16="http://schemas.microsoft.com/office/drawing/2014/main" id="{41D40F50-E769-475B-A08E-64F0CBD2A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92582"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118987" y="2096064"/>
            <a:ext cx="7954027" cy="3695136"/>
          </a:xfrm>
        </p:spPr>
        <p:txBody>
          <a:bodyPr>
            <a:normAutofit/>
          </a:bodyPr>
          <a:lstStyle/>
          <a:p>
            <a:pPr>
              <a:lnSpc>
                <a:spcPct val="11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Automatic e-mail filtering seems to be the most effective method for countering spam at the moment. </a:t>
            </a:r>
          </a:p>
          <a:p>
            <a:pPr>
              <a:lnSpc>
                <a:spcPct val="11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Only several years ago most of the spam could be reliably dealt with by blocking e-mails coming from certain addresses or filtering out messages with certain subject lines. </a:t>
            </a:r>
          </a:p>
          <a:p>
            <a:pPr>
              <a:lnSpc>
                <a:spcPct val="11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Spammers began to use several tricky methods to overcome the filtering methods like using random sender addresses and/or appending random characters at the beginning or the end of the message subject line. </a:t>
            </a:r>
          </a:p>
          <a:p>
            <a:pPr>
              <a:lnSpc>
                <a:spcPct val="110000"/>
              </a:lnSpc>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Machine learning techniques are being used to automatically filter spam e-mail at a very successful rate.  </a:t>
            </a:r>
          </a:p>
          <a:p>
            <a:pPr>
              <a:lnSpc>
                <a:spcPct val="110000"/>
              </a:lnSpc>
            </a:pPr>
            <a:endParaRPr lang="en-IN" sz="1900" dirty="0">
              <a:latin typeface="Times New Roman" panose="02020603050405020304" pitchFamily="18" charset="0"/>
              <a:cs typeface="Times New Roman" panose="02020603050405020304" pitchFamily="18" charset="0"/>
            </a:endParaRPr>
          </a:p>
          <a:p>
            <a:pPr>
              <a:lnSpc>
                <a:spcPct val="110000"/>
              </a:lnSpc>
            </a:pPr>
            <a:endParaRPr lang="en-IN" sz="1900" dirty="0">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F7667982-0304-46C8-A3D6-4545BBC2DE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50177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274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98B0028-272F-11BF-C4DE-42A72C84903D}"/>
              </a:ext>
            </a:extLst>
          </p:cNvPr>
          <p:cNvSpPr>
            <a:spLocks noGrp="1"/>
          </p:cNvSpPr>
          <p:nvPr>
            <p:ph type="title"/>
          </p:nvPr>
        </p:nvSpPr>
        <p:spPr/>
        <p:txBody>
          <a:bodyPr/>
          <a:lstStyle/>
          <a:p>
            <a:r>
              <a:rPr lang="en-IN" dirty="0"/>
              <a:t>Cont..</a:t>
            </a:r>
          </a:p>
        </p:txBody>
      </p:sp>
      <p:sp>
        <p:nvSpPr>
          <p:cNvPr id="9" name="Content Placeholder 8">
            <a:extLst>
              <a:ext uri="{FF2B5EF4-FFF2-40B4-BE49-F238E27FC236}">
                <a16:creationId xmlns:a16="http://schemas.microsoft.com/office/drawing/2014/main" id="{9F8602E5-CAD4-580B-314C-E890F3CC4596}"/>
              </a:ext>
            </a:extLst>
          </p:cNvPr>
          <p:cNvSpPr>
            <a:spLocks noGrp="1"/>
          </p:cNvSpPr>
          <p:nvPr>
            <p:ph idx="1"/>
          </p:nvPr>
        </p:nvSpPr>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First, data collection and representation are mostly problem specific (i.e. e-mail messages), second, e-mail feature selection and feature reduction attempt to reduce the dimensionality (i.e. the number of features).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Finally, the e-mail classification phase of the process finds the actual mapping between the training set and the testing set.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Machine Learning approach includes lots of algorithms that can be used in e-mail filtering like Naïve Bayes, K-nearest </a:t>
            </a:r>
            <a:r>
              <a:rPr lang="en-US" sz="1800" dirty="0" err="1">
                <a:latin typeface="Times New Roman" panose="02020603050405020304" pitchFamily="18" charset="0"/>
                <a:cs typeface="Times New Roman" panose="02020603050405020304" pitchFamily="18" charset="0"/>
              </a:rPr>
              <a:t>neighbour</a:t>
            </a:r>
            <a:r>
              <a:rPr lang="en-US" sz="1800" dirty="0">
                <a:latin typeface="Times New Roman" panose="02020603050405020304" pitchFamily="18" charset="0"/>
                <a:cs typeface="Times New Roman" panose="02020603050405020304" pitchFamily="18" charset="0"/>
              </a:rPr>
              <a:t>, Support Vector Machine, and classifiers. In conclusion, we try to summarize the performance results of the few machine learning methods in terms of spam precision and accuracy.</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2867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Implemented methods </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In this system, we are implementing Natural Language Processing (NLP) like </a:t>
            </a:r>
            <a:r>
              <a:rPr lang="en-IN" sz="1700" b="1" dirty="0">
                <a:latin typeface="Times New Roman" panose="02020603050405020304" pitchFamily="18" charset="0"/>
                <a:cs typeface="Times New Roman" panose="02020603050405020304" pitchFamily="18" charset="0"/>
              </a:rPr>
              <a:t>TF-IDF</a:t>
            </a:r>
            <a:r>
              <a:rPr lang="en-IN" sz="1700" dirty="0">
                <a:latin typeface="Times New Roman" panose="02020603050405020304" pitchFamily="18" charset="0"/>
                <a:cs typeface="Times New Roman" panose="02020603050405020304" pitchFamily="18" charset="0"/>
              </a:rPr>
              <a:t> is one of the simple and robust methods to understand the context of a text. </a:t>
            </a:r>
          </a:p>
          <a:p>
            <a:pPr algn="just">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Term Frequency and Inverse Document Frequency (TF-IDF) are used to find the related content and important words and phrases in a larger text. Implementing TF-IDF analysis is very easy using Python. </a:t>
            </a:r>
          </a:p>
          <a:p>
            <a:pPr algn="just">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Computers cannot understand the meaning of a text, but they can understand numbers. The words can be converted to numbers which is called feature extraction. </a:t>
            </a:r>
          </a:p>
          <a:p>
            <a:pPr algn="just">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Later these features are trained with machine learning techniques such as </a:t>
            </a:r>
            <a:r>
              <a:rPr lang="en-IN" sz="1700" b="1" dirty="0">
                <a:latin typeface="Times New Roman" panose="02020603050405020304" pitchFamily="18" charset="0"/>
                <a:cs typeface="Times New Roman" panose="02020603050405020304" pitchFamily="18" charset="0"/>
              </a:rPr>
              <a:t>Support Vector Machine, K-Nearest </a:t>
            </a:r>
            <a:r>
              <a:rPr lang="en-IN" sz="1700" b="1" dirty="0" err="1">
                <a:latin typeface="Times New Roman" panose="02020603050405020304" pitchFamily="18" charset="0"/>
                <a:cs typeface="Times New Roman" panose="02020603050405020304" pitchFamily="18" charset="0"/>
              </a:rPr>
              <a:t>Neighbors</a:t>
            </a:r>
            <a:r>
              <a:rPr lang="en-IN" sz="1700" b="1" dirty="0">
                <a:latin typeface="Times New Roman" panose="02020603050405020304" pitchFamily="18" charset="0"/>
                <a:cs typeface="Times New Roman" panose="02020603050405020304" pitchFamily="18" charset="0"/>
              </a:rPr>
              <a:t>, and Naive Bayes Classifiers</a:t>
            </a:r>
            <a:r>
              <a:rPr lang="en-IN" sz="1700" dirty="0">
                <a:latin typeface="Times New Roman" panose="02020603050405020304" pitchFamily="18" charset="0"/>
                <a:cs typeface="Times New Roman" panose="02020603050405020304" pitchFamily="18" charset="0"/>
              </a:rPr>
              <a:t> for Spam email detection.</a:t>
            </a:r>
          </a:p>
          <a:p>
            <a:pPr marL="0" indent="0" algn="just">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8276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513534" y="609600"/>
            <a:ext cx="4754022" cy="1326321"/>
          </a:xfrm>
        </p:spPr>
        <p:txBody>
          <a:bodyPr>
            <a:normAutofit/>
          </a:bodyPr>
          <a:lstStyle/>
          <a:p>
            <a:r>
              <a:rPr lang="en-IN" b="1"/>
              <a:t>Data sets used </a:t>
            </a:r>
            <a:endParaRPr lang="en-IN"/>
          </a:p>
        </p:txBody>
      </p:sp>
      <p:pic>
        <p:nvPicPr>
          <p:cNvPr id="6" name="Picture 5">
            <a:extLst>
              <a:ext uri="{FF2B5EF4-FFF2-40B4-BE49-F238E27FC236}">
                <a16:creationId xmlns:a16="http://schemas.microsoft.com/office/drawing/2014/main" id="{00BAA5E9-9C3C-6978-44E8-DD2D7D89D3B4}"/>
              </a:ext>
            </a:extLst>
          </p:cNvPr>
          <p:cNvPicPr>
            <a:picLocks noChangeAspect="1"/>
          </p:cNvPicPr>
          <p:nvPr/>
        </p:nvPicPr>
        <p:blipFill rotWithShape="1">
          <a:blip r:embed="rId2"/>
          <a:srcRect r="52667"/>
          <a:stretch/>
        </p:blipFill>
        <p:spPr>
          <a:xfrm>
            <a:off x="19" y="0"/>
            <a:ext cx="6095980" cy="6857990"/>
          </a:xfrm>
          <a:prstGeom prst="rect">
            <a:avLst/>
          </a:prstGeom>
        </p:spPr>
      </p:pic>
      <p:sp>
        <p:nvSpPr>
          <p:cNvPr id="3" name="Content Placeholder 2"/>
          <p:cNvSpPr>
            <a:spLocks noGrp="1"/>
          </p:cNvSpPr>
          <p:nvPr>
            <p:ph idx="1"/>
          </p:nvPr>
        </p:nvSpPr>
        <p:spPr>
          <a:xfrm>
            <a:off x="6513534" y="2096064"/>
            <a:ext cx="4754022" cy="3695136"/>
          </a:xfrm>
        </p:spPr>
        <p:txBody>
          <a:bodyPr>
            <a:normAutofit fontScale="55000" lnSpcReduction="20000"/>
          </a:bodyPr>
          <a:lstStyle/>
          <a:p>
            <a:pPr>
              <a:lnSpc>
                <a:spcPct val="110000"/>
              </a:lnSpc>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In this system, we are using the Email Spam Classification dataset which is accessed from the Kaggle repository </a:t>
            </a:r>
            <a:r>
              <a:rPr lang="en-IN" sz="2900" u="sng" dirty="0">
                <a:hlinkClick r:id="rId3"/>
              </a:rPr>
              <a:t>https://www.kaggle.com/code/harshsinha1234/email-spam-classification-nlp/data</a:t>
            </a:r>
            <a:r>
              <a:rPr lang="en-IN" sz="2900" dirty="0"/>
              <a:t>. </a:t>
            </a:r>
          </a:p>
          <a:p>
            <a:pPr>
              <a:lnSpc>
                <a:spcPct val="110000"/>
              </a:lnSpc>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In this system, we are using the text format dataset which is not understood by the ML techniques. So, it is a challenge to convert the text format dataset into a numerical dataset using the NLP technique and ML algorithms</a:t>
            </a:r>
            <a:endParaRPr lang="en-IN" sz="2900" dirty="0"/>
          </a:p>
          <a:p>
            <a:pPr>
              <a:lnSpc>
                <a:spcPct val="110000"/>
              </a:lnSpc>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This dataset contains multiple columns like text and spam. The </a:t>
            </a:r>
            <a:r>
              <a:rPr lang="en-IN" sz="2900" b="1" dirty="0">
                <a:latin typeface="Times New Roman" panose="02020603050405020304" pitchFamily="18" charset="0"/>
                <a:cs typeface="Times New Roman" panose="02020603050405020304" pitchFamily="18" charset="0"/>
              </a:rPr>
              <a:t>text</a:t>
            </a:r>
            <a:r>
              <a:rPr lang="en-IN" sz="2900" dirty="0">
                <a:latin typeface="Times New Roman" panose="02020603050405020304" pitchFamily="18" charset="0"/>
                <a:cs typeface="Times New Roman" panose="02020603050405020304" pitchFamily="18" charset="0"/>
              </a:rPr>
              <a:t> column will contain the email subjects and the </a:t>
            </a:r>
            <a:r>
              <a:rPr lang="en-IN" sz="2900" b="1" dirty="0">
                <a:latin typeface="Times New Roman" panose="02020603050405020304" pitchFamily="18" charset="0"/>
                <a:cs typeface="Times New Roman" panose="02020603050405020304" pitchFamily="18" charset="0"/>
              </a:rPr>
              <a:t>spam </a:t>
            </a:r>
            <a:r>
              <a:rPr lang="en-IN" sz="2900" dirty="0">
                <a:latin typeface="Times New Roman" panose="02020603050405020304" pitchFamily="18" charset="0"/>
                <a:cs typeface="Times New Roman" panose="02020603050405020304" pitchFamily="18" charset="0"/>
              </a:rPr>
              <a:t>column will contain 0 or 1. The ‘0’ value indicates the </a:t>
            </a:r>
            <a:r>
              <a:rPr lang="en-IN" sz="2900" b="1" dirty="0">
                <a:latin typeface="Times New Roman" panose="02020603050405020304" pitchFamily="18" charset="0"/>
                <a:cs typeface="Times New Roman" panose="02020603050405020304" pitchFamily="18" charset="0"/>
              </a:rPr>
              <a:t>Ham </a:t>
            </a:r>
            <a:r>
              <a:rPr lang="en-IN" sz="2900" dirty="0">
                <a:latin typeface="Times New Roman" panose="02020603050405020304" pitchFamily="18" charset="0"/>
                <a:cs typeface="Times New Roman" panose="02020603050405020304" pitchFamily="18" charset="0"/>
              </a:rPr>
              <a:t>and the ‘1’ value indicated the </a:t>
            </a:r>
            <a:r>
              <a:rPr lang="en-IN" sz="2900" b="1" dirty="0">
                <a:latin typeface="Times New Roman" panose="02020603050405020304" pitchFamily="18" charset="0"/>
                <a:cs typeface="Times New Roman" panose="02020603050405020304" pitchFamily="18" charset="0"/>
              </a:rPr>
              <a:t>Spam</a:t>
            </a:r>
            <a:r>
              <a:rPr lang="en-IN" sz="2900" dirty="0"/>
              <a:t>.</a:t>
            </a:r>
          </a:p>
          <a:p>
            <a:pPr>
              <a:lnSpc>
                <a:spcPct val="110000"/>
              </a:lnSpc>
            </a:pPr>
            <a:endParaRPr lang="en-IN" sz="1600" dirty="0"/>
          </a:p>
        </p:txBody>
      </p:sp>
      <p:cxnSp>
        <p:nvCxnSpPr>
          <p:cNvPr id="24" name="Straight Connector 17">
            <a:extLst>
              <a:ext uri="{FF2B5EF4-FFF2-40B4-BE49-F238E27FC236}">
                <a16:creationId xmlns:a16="http://schemas.microsoft.com/office/drawing/2014/main" id="{E0DCF65E-F84E-483D-83D7-A1616D569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96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15D3E1B-EFA9-E9F7-9248-D1EB0D899D55}"/>
              </a:ext>
            </a:extLst>
          </p:cNvPr>
          <p:cNvPicPr>
            <a:picLocks noChangeAspect="1"/>
          </p:cNvPicPr>
          <p:nvPr/>
        </p:nvPicPr>
        <p:blipFill>
          <a:blip r:embed="rId3"/>
          <a:stretch>
            <a:fillRect/>
          </a:stretch>
        </p:blipFill>
        <p:spPr>
          <a:xfrm>
            <a:off x="960430" y="2107139"/>
            <a:ext cx="5017372" cy="2533772"/>
          </a:xfrm>
          <a:prstGeom prst="rect">
            <a:avLst/>
          </a:prstGeom>
        </p:spPr>
      </p:pic>
      <p:pic>
        <p:nvPicPr>
          <p:cNvPr id="9" name="Picture 8">
            <a:extLst>
              <a:ext uri="{FF2B5EF4-FFF2-40B4-BE49-F238E27FC236}">
                <a16:creationId xmlns:a16="http://schemas.microsoft.com/office/drawing/2014/main" id="{04336127-70DF-DE75-88FA-434C02BA0520}"/>
              </a:ext>
            </a:extLst>
          </p:cNvPr>
          <p:cNvPicPr>
            <a:picLocks noChangeAspect="1"/>
          </p:cNvPicPr>
          <p:nvPr/>
        </p:nvPicPr>
        <p:blipFill>
          <a:blip r:embed="rId4"/>
          <a:stretch>
            <a:fillRect/>
          </a:stretch>
        </p:blipFill>
        <p:spPr>
          <a:xfrm>
            <a:off x="6705600" y="2006029"/>
            <a:ext cx="4758602" cy="2634882"/>
          </a:xfrm>
          <a:prstGeom prst="rect">
            <a:avLst/>
          </a:prstGeom>
        </p:spPr>
      </p:pic>
      <p:sp>
        <p:nvSpPr>
          <p:cNvPr id="14" name="Title 1">
            <a:extLst>
              <a:ext uri="{FF2B5EF4-FFF2-40B4-BE49-F238E27FC236}">
                <a16:creationId xmlns:a16="http://schemas.microsoft.com/office/drawing/2014/main" id="{5B6E49B0-ABAB-D230-16C2-D88209E6F97F}"/>
              </a:ext>
            </a:extLst>
          </p:cNvPr>
          <p:cNvSpPr txBox="1">
            <a:spLocks/>
          </p:cNvSpPr>
          <p:nvPr/>
        </p:nvSpPr>
        <p:spPr>
          <a:xfrm>
            <a:off x="1553496" y="153408"/>
            <a:ext cx="9193161" cy="875071"/>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400" dirty="0"/>
              <a:t>  </a:t>
            </a:r>
          </a:p>
          <a:p>
            <a:r>
              <a:rPr lang="en-US" sz="4400" dirty="0"/>
              <a:t> Results &amp; Conclusion </a:t>
            </a:r>
          </a:p>
        </p:txBody>
      </p:sp>
      <p:sp>
        <p:nvSpPr>
          <p:cNvPr id="15" name="TextBox 14">
            <a:extLst>
              <a:ext uri="{FF2B5EF4-FFF2-40B4-BE49-F238E27FC236}">
                <a16:creationId xmlns:a16="http://schemas.microsoft.com/office/drawing/2014/main" id="{377750AC-3E88-EDB9-55A4-9ACA68758AEB}"/>
              </a:ext>
            </a:extLst>
          </p:cNvPr>
          <p:cNvSpPr txBox="1"/>
          <p:nvPr/>
        </p:nvSpPr>
        <p:spPr>
          <a:xfrm>
            <a:off x="1130498" y="5260876"/>
            <a:ext cx="10402529" cy="923330"/>
          </a:xfrm>
          <a:prstGeom prst="rect">
            <a:avLst/>
          </a:prstGeom>
          <a:noFill/>
        </p:spPr>
        <p:txBody>
          <a:bodyPr wrap="square" rtlCol="0">
            <a:spAutoFit/>
          </a:bodyPr>
          <a:lstStyle/>
          <a:p>
            <a:pPr marL="285750" indent="-285750">
              <a:buFont typeface="Wingdings" panose="05000000000000000000" pitchFamily="2" charset="2"/>
              <a:buChar char="Ø"/>
            </a:pPr>
            <a:r>
              <a:rPr lang="en-IN" sz="1700" dirty="0">
                <a:latin typeface="Times New Roman" panose="02020603050405020304" pitchFamily="18" charset="0"/>
                <a:cs typeface="Times New Roman" panose="02020603050405020304" pitchFamily="18" charset="0"/>
              </a:rPr>
              <a:t>So by the above results, we can conclude that the Algorithm performance is better in the SVM classification technique in all the features like Accuracy, Precision, Recall etc.,</a:t>
            </a:r>
          </a:p>
          <a:p>
            <a:endParaRPr lang="en-IN" dirty="0"/>
          </a:p>
        </p:txBody>
      </p:sp>
    </p:spTree>
    <p:extLst>
      <p:ext uri="{BB962C8B-B14F-4D97-AF65-F5344CB8AC3E}">
        <p14:creationId xmlns:p14="http://schemas.microsoft.com/office/powerpoint/2010/main" val="109815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4AEA020-F47C-4D8F-B20C-E5BDB814A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7">
            <a:extLst>
              <a:ext uri="{FF2B5EF4-FFF2-40B4-BE49-F238E27FC236}">
                <a16:creationId xmlns:a16="http://schemas.microsoft.com/office/drawing/2014/main" id="{2CE8E46F-9648-ACA5-07E6-8031514CE3E1}"/>
              </a:ext>
            </a:extLst>
          </p:cNvPr>
          <p:cNvPicPr>
            <a:picLocks noChangeAspect="1"/>
          </p:cNvPicPr>
          <p:nvPr/>
        </p:nvPicPr>
        <p:blipFill rotWithShape="1">
          <a:blip r:embed="rId2"/>
          <a:srcRect t="4826" r="1" b="6408"/>
          <a:stretch/>
        </p:blipFill>
        <p:spPr>
          <a:xfrm>
            <a:off x="1005840" y="545007"/>
            <a:ext cx="4990352" cy="2801817"/>
          </a:xfrm>
          <a:prstGeom prst="rect">
            <a:avLst/>
          </a:prstGeom>
        </p:spPr>
      </p:pic>
      <p:pic>
        <p:nvPicPr>
          <p:cNvPr id="9" name="Picture 8">
            <a:extLst>
              <a:ext uri="{FF2B5EF4-FFF2-40B4-BE49-F238E27FC236}">
                <a16:creationId xmlns:a16="http://schemas.microsoft.com/office/drawing/2014/main" id="{380D34FD-C70D-F25E-108C-A2B003D7E26A}"/>
              </a:ext>
            </a:extLst>
          </p:cNvPr>
          <p:cNvPicPr>
            <a:picLocks noChangeAspect="1"/>
          </p:cNvPicPr>
          <p:nvPr/>
        </p:nvPicPr>
        <p:blipFill rotWithShape="1">
          <a:blip r:embed="rId3"/>
          <a:srcRect t="8040" r="1" b="17350"/>
          <a:stretch/>
        </p:blipFill>
        <p:spPr>
          <a:xfrm>
            <a:off x="6184526" y="545007"/>
            <a:ext cx="4990352" cy="2801817"/>
          </a:xfrm>
          <a:prstGeom prst="rect">
            <a:avLst/>
          </a:prstGeom>
        </p:spPr>
      </p:pic>
      <p:pic>
        <p:nvPicPr>
          <p:cNvPr id="5" name="Picture 4">
            <a:extLst>
              <a:ext uri="{FF2B5EF4-FFF2-40B4-BE49-F238E27FC236}">
                <a16:creationId xmlns:a16="http://schemas.microsoft.com/office/drawing/2014/main" id="{E45F4287-90C9-63D8-2F9C-96E405E4B453}"/>
              </a:ext>
            </a:extLst>
          </p:cNvPr>
          <p:cNvPicPr>
            <a:picLocks noChangeAspect="1"/>
          </p:cNvPicPr>
          <p:nvPr/>
        </p:nvPicPr>
        <p:blipFill rotWithShape="1">
          <a:blip r:embed="rId4"/>
          <a:srcRect t="2295" r="1" b="12707"/>
          <a:stretch/>
        </p:blipFill>
        <p:spPr>
          <a:xfrm>
            <a:off x="1005840" y="3518539"/>
            <a:ext cx="4990352" cy="2788943"/>
          </a:xfrm>
          <a:prstGeom prst="rect">
            <a:avLst/>
          </a:prstGeom>
        </p:spPr>
      </p:pic>
      <p:pic>
        <p:nvPicPr>
          <p:cNvPr id="7" name="Picture 6">
            <a:extLst>
              <a:ext uri="{FF2B5EF4-FFF2-40B4-BE49-F238E27FC236}">
                <a16:creationId xmlns:a16="http://schemas.microsoft.com/office/drawing/2014/main" id="{471F72D8-043C-3112-A39D-BEC342FF1BAB}"/>
              </a:ext>
            </a:extLst>
          </p:cNvPr>
          <p:cNvPicPr>
            <a:picLocks noChangeAspect="1"/>
          </p:cNvPicPr>
          <p:nvPr/>
        </p:nvPicPr>
        <p:blipFill rotWithShape="1">
          <a:blip r:embed="rId5"/>
          <a:srcRect t="1843" r="1" b="14118"/>
          <a:stretch/>
        </p:blipFill>
        <p:spPr>
          <a:xfrm>
            <a:off x="6184526" y="3518539"/>
            <a:ext cx="4990352" cy="2788943"/>
          </a:xfrm>
          <a:prstGeom prst="rect">
            <a:avLst/>
          </a:prstGeom>
        </p:spPr>
      </p:pic>
    </p:spTree>
    <p:extLst>
      <p:ext uri="{BB962C8B-B14F-4D97-AF65-F5344CB8AC3E}">
        <p14:creationId xmlns:p14="http://schemas.microsoft.com/office/powerpoint/2010/main" val="4213978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9E7-C661-D966-780E-4AFC698EADB9}"/>
              </a:ext>
            </a:extLst>
          </p:cNvPr>
          <p:cNvSpPr>
            <a:spLocks noGrp="1"/>
          </p:cNvSpPr>
          <p:nvPr>
            <p:ph type="title"/>
          </p:nvPr>
        </p:nvSpPr>
        <p:spPr/>
        <p:txBody>
          <a:bodyPr/>
          <a:lstStyle/>
          <a:p>
            <a:r>
              <a:rPr lang="en-IN" dirty="0"/>
              <a:t>Team Work!</a:t>
            </a:r>
          </a:p>
        </p:txBody>
      </p:sp>
      <p:sp>
        <p:nvSpPr>
          <p:cNvPr id="3" name="Content Placeholder 2">
            <a:extLst>
              <a:ext uri="{FF2B5EF4-FFF2-40B4-BE49-F238E27FC236}">
                <a16:creationId xmlns:a16="http://schemas.microsoft.com/office/drawing/2014/main" id="{5B46754F-FBD4-2ABA-AAF2-85796C6BD132}"/>
              </a:ext>
            </a:extLst>
          </p:cNvPr>
          <p:cNvSpPr>
            <a:spLocks noGrp="1"/>
          </p:cNvSpPr>
          <p:nvPr>
            <p:ph idx="1"/>
          </p:nvPr>
        </p:nvSpPr>
        <p:spPr/>
        <p:txBody>
          <a:bodyPr>
            <a:normAutofit/>
          </a:bodyPr>
          <a:lstStyle/>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Contribution to work by each Individual </a:t>
            </a:r>
          </a:p>
          <a:p>
            <a:pPr marL="0" indent="0">
              <a:buNone/>
            </a:pPr>
            <a:r>
              <a:rPr lang="en-IN" sz="1600" dirty="0">
                <a:latin typeface="Times New Roman" panose="02020603050405020304" pitchFamily="18" charset="0"/>
                <a:cs typeface="Times New Roman" panose="02020603050405020304" pitchFamily="18" charset="0"/>
              </a:rPr>
              <a:t>Team member: Srividya Polneni </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Dataset Selection </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Training Data</a:t>
            </a:r>
          </a:p>
          <a:p>
            <a:pPr marL="0" indent="0">
              <a:buNone/>
            </a:pPr>
            <a:r>
              <a:rPr lang="en-IN" sz="1600" dirty="0">
                <a:latin typeface="Times New Roman" panose="02020603050405020304" pitchFamily="18" charset="0"/>
                <a:cs typeface="Times New Roman" panose="02020603050405020304" pitchFamily="18" charset="0"/>
              </a:rPr>
              <a:t>Team member: </a:t>
            </a:r>
            <a:r>
              <a:rPr lang="en-IN" sz="1600" dirty="0" err="1">
                <a:latin typeface="Times New Roman" panose="02020603050405020304" pitchFamily="18" charset="0"/>
                <a:cs typeface="Times New Roman" panose="02020603050405020304" pitchFamily="18" charset="0"/>
              </a:rPr>
              <a:t>Sindhuja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Yerramalla</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UI development </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Performance of Algorithms</a:t>
            </a:r>
          </a:p>
          <a:p>
            <a:endParaRPr lang="en-IN" dirty="0"/>
          </a:p>
          <a:p>
            <a:endParaRPr lang="en-IN" dirty="0"/>
          </a:p>
          <a:p>
            <a:endParaRPr lang="en-IN" dirty="0"/>
          </a:p>
        </p:txBody>
      </p:sp>
    </p:spTree>
    <p:extLst>
      <p:ext uri="{BB962C8B-B14F-4D97-AF65-F5344CB8AC3E}">
        <p14:creationId xmlns:p14="http://schemas.microsoft.com/office/powerpoint/2010/main" val="2301935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161</TotalTime>
  <Words>630</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Rockwell</vt:lpstr>
      <vt:lpstr>Times New Roman</vt:lpstr>
      <vt:lpstr>Wingdings</vt:lpstr>
      <vt:lpstr>Damask</vt:lpstr>
      <vt:lpstr>  Email SPAM DETECTION USING PYTHON &amp; MACHINE LEARNING </vt:lpstr>
      <vt:lpstr>Problem Statement</vt:lpstr>
      <vt:lpstr>Abstract</vt:lpstr>
      <vt:lpstr>Cont..</vt:lpstr>
      <vt:lpstr>Implemented methods </vt:lpstr>
      <vt:lpstr>Data sets used </vt:lpstr>
      <vt:lpstr>PowerPoint Presentation</vt:lpstr>
      <vt:lpstr>PowerPoint Presentation</vt:lpstr>
      <vt:lpstr>Team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DETECTION USING PYTHON &amp; MACHINE LEARNING</dc:title>
  <dc:creator>Microsoft account</dc:creator>
  <cp:lastModifiedBy>Srividya Polneni</cp:lastModifiedBy>
  <cp:revision>3</cp:revision>
  <dcterms:created xsi:type="dcterms:W3CDTF">2022-10-23T07:27:21Z</dcterms:created>
  <dcterms:modified xsi:type="dcterms:W3CDTF">2022-11-21T03:57:14Z</dcterms:modified>
</cp:coreProperties>
</file>