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60" r:id="rId4"/>
    <p:sldId id="280" r:id="rId5"/>
    <p:sldId id="282" r:id="rId6"/>
    <p:sldId id="259" r:id="rId7"/>
    <p:sldId id="276" r:id="rId8"/>
    <p:sldId id="277" r:id="rId9"/>
    <p:sldId id="283" r:id="rId10"/>
    <p:sldId id="284" r:id="rId11"/>
    <p:sldId id="278" r:id="rId12"/>
    <p:sldId id="287" r:id="rId13"/>
    <p:sldId id="294" r:id="rId14"/>
    <p:sldId id="293" r:id="rId15"/>
    <p:sldId id="292" r:id="rId16"/>
    <p:sldId id="295" r:id="rId17"/>
    <p:sldId id="296" r:id="rId18"/>
    <p:sldId id="288" r:id="rId19"/>
    <p:sldId id="290" r:id="rId20"/>
    <p:sldId id="297" r:id="rId21"/>
    <p:sldId id="298" r:id="rId22"/>
    <p:sldId id="299" r:id="rId23"/>
    <p:sldId id="300" r:id="rId24"/>
    <p:sldId id="301" r:id="rId25"/>
    <p:sldId id="302" r:id="rId26"/>
    <p:sldId id="261" r:id="rId27"/>
    <p:sldId id="289" r:id="rId28"/>
    <p:sldId id="285" r:id="rId29"/>
    <p:sldId id="286" r:id="rId30"/>
    <p:sldId id="275"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0" d="100"/>
          <a:sy n="60" d="100"/>
        </p:scale>
        <p:origin x="-1842" y="-78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9/18/2012</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9/18/2012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9/18/2012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9/18/2012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9/18/2012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9/18/2012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9/18/2012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9/18/2012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9/18/2012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9/18/2012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9/18/2012</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28600"/>
            <a:ext cx="7772400" cy="914401"/>
          </a:xfrm>
        </p:spPr>
        <p:txBody>
          <a:bodyPr>
            <a:normAutofit/>
          </a:bodyPr>
          <a:lstStyle/>
          <a:p>
            <a:r>
              <a:rPr lang="en-US" dirty="0" smtClean="0"/>
              <a:t> </a:t>
            </a:r>
            <a:endParaRPr lang="en-US" dirty="0"/>
          </a:p>
        </p:txBody>
      </p:sp>
      <p:sp>
        <p:nvSpPr>
          <p:cNvPr id="3" name="Subtitle 2"/>
          <p:cNvSpPr>
            <a:spLocks noGrp="1"/>
          </p:cNvSpPr>
          <p:nvPr>
            <p:ph type="subTitle" idx="1"/>
          </p:nvPr>
        </p:nvSpPr>
        <p:spPr>
          <a:xfrm>
            <a:off x="685800" y="838200"/>
            <a:ext cx="7848600" cy="5181600"/>
          </a:xfrm>
        </p:spPr>
        <p:txBody>
          <a:bodyPr>
            <a:normAutofit/>
          </a:bodyPr>
          <a:lstStyle/>
          <a:p>
            <a:pPr algn="ctr"/>
            <a:r>
              <a:rPr lang="en-US" sz="5400" dirty="0" smtClean="0">
                <a:solidFill>
                  <a:schemeClr val="bg1"/>
                </a:solidFill>
              </a:rPr>
              <a:t>Blackboard Project</a:t>
            </a:r>
            <a:r>
              <a:rPr lang="en-US" dirty="0" smtClean="0"/>
              <a:t/>
            </a:r>
            <a:br>
              <a:rPr lang="en-US" dirty="0" smtClean="0"/>
            </a:br>
            <a:endParaRPr lang="en-US" dirty="0" smtClean="0"/>
          </a:p>
          <a:p>
            <a:pPr algn="l"/>
            <a:endParaRPr lang="en-US" dirty="0" smtClean="0"/>
          </a:p>
          <a:p>
            <a:pPr algn="l"/>
            <a:endParaRPr lang="en-US" dirty="0" smtClean="0"/>
          </a:p>
          <a:p>
            <a:pPr algn="l"/>
            <a:r>
              <a:rPr lang="en-US" dirty="0" smtClean="0">
                <a:solidFill>
                  <a:schemeClr val="bg1"/>
                </a:solidFill>
              </a:rPr>
              <a:t>Group 1</a:t>
            </a:r>
          </a:p>
          <a:p>
            <a:pPr algn="l"/>
            <a:endParaRPr lang="en-US" dirty="0" smtClean="0"/>
          </a:p>
          <a:p>
            <a:pPr algn="l"/>
            <a:r>
              <a:rPr lang="en-US" dirty="0" err="1" smtClean="0">
                <a:solidFill>
                  <a:schemeClr val="bg1"/>
                </a:solidFill>
              </a:rPr>
              <a:t>Hyeoncheol</a:t>
            </a:r>
            <a:r>
              <a:rPr lang="en-US" dirty="0" smtClean="0">
                <a:solidFill>
                  <a:schemeClr val="bg1"/>
                </a:solidFill>
              </a:rPr>
              <a:t> Lee</a:t>
            </a:r>
          </a:p>
          <a:p>
            <a:pPr algn="l"/>
            <a:r>
              <a:rPr lang="en-US" dirty="0" smtClean="0">
                <a:solidFill>
                  <a:schemeClr val="bg1"/>
                </a:solidFill>
              </a:rPr>
              <a:t>Sidney Smith</a:t>
            </a:r>
          </a:p>
          <a:p>
            <a:pPr algn="l"/>
            <a:r>
              <a:rPr lang="en-US" dirty="0" err="1" smtClean="0">
                <a:solidFill>
                  <a:schemeClr val="bg1"/>
                </a:solidFill>
              </a:rPr>
              <a:t>Mouhamadou</a:t>
            </a:r>
            <a:r>
              <a:rPr lang="en-US" dirty="0" smtClean="0">
                <a:solidFill>
                  <a:schemeClr val="bg1"/>
                </a:solidFill>
              </a:rPr>
              <a:t> </a:t>
            </a:r>
            <a:r>
              <a:rPr lang="en-US" dirty="0" err="1" smtClean="0">
                <a:solidFill>
                  <a:schemeClr val="bg1"/>
                </a:solidFill>
              </a:rPr>
              <a:t>Seye</a:t>
            </a:r>
            <a:endParaRPr lang="en-US" dirty="0" smtClean="0">
              <a:solidFill>
                <a:schemeClr val="bg1"/>
              </a:solidFill>
            </a:endParaRPr>
          </a:p>
          <a:p>
            <a:pPr algn="l"/>
            <a:r>
              <a:rPr lang="en-US" dirty="0" smtClean="0">
                <a:solidFill>
                  <a:schemeClr val="bg1"/>
                </a:solidFill>
              </a:rPr>
              <a:t>Ivaylo Todorchev </a:t>
            </a:r>
            <a:endParaRPr lang="en-US" dirty="0">
              <a:solidFill>
                <a:schemeClr val="bg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381000"/>
            <a:ext cx="7772400" cy="914401"/>
          </a:xfrm>
        </p:spPr>
        <p:txBody>
          <a:bodyPr>
            <a:normAutofit/>
          </a:bodyPr>
          <a:lstStyle/>
          <a:p>
            <a:r>
              <a:rPr lang="en-US" dirty="0" smtClean="0"/>
              <a:t>Lead to Solution</a:t>
            </a:r>
            <a:endParaRPr lang="en-US" dirty="0"/>
          </a:p>
        </p:txBody>
      </p:sp>
      <p:sp>
        <p:nvSpPr>
          <p:cNvPr id="3" name="Subtitle 2"/>
          <p:cNvSpPr>
            <a:spLocks noGrp="1"/>
          </p:cNvSpPr>
          <p:nvPr>
            <p:ph type="subTitle" idx="1"/>
          </p:nvPr>
        </p:nvSpPr>
        <p:spPr>
          <a:xfrm>
            <a:off x="1371600" y="1600200"/>
            <a:ext cx="7010400" cy="4724400"/>
          </a:xfrm>
        </p:spPr>
        <p:txBody>
          <a:bodyPr>
            <a:normAutofit/>
          </a:bodyPr>
          <a:lstStyle/>
          <a:p>
            <a:pPr lvl="0" algn="just">
              <a:buFont typeface="Wingdings" pitchFamily="2" charset="2"/>
              <a:buChar char="v"/>
            </a:pPr>
            <a:r>
              <a:rPr lang="en-US" sz="2800" dirty="0" smtClean="0"/>
              <a:t>We originally planned to implement calendaring using a </a:t>
            </a:r>
            <a:r>
              <a:rPr lang="en-US" sz="2800" dirty="0" err="1" smtClean="0"/>
              <a:t>mashup</a:t>
            </a:r>
            <a:r>
              <a:rPr lang="en-US" sz="2800" dirty="0" smtClean="0"/>
              <a:t>; however, we discovered that the use cases required it to be too tightly integrated into to the application; therefore, we used an external module </a:t>
            </a:r>
            <a:r>
              <a:rPr lang="en-US" sz="2800" dirty="0" err="1" smtClean="0"/>
              <a:t>Jquery</a:t>
            </a:r>
            <a:r>
              <a:rPr lang="en-US" sz="2800" dirty="0" smtClean="0"/>
              <a:t> Full Calendar.</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381000"/>
            <a:ext cx="7772400" cy="914401"/>
          </a:xfrm>
        </p:spPr>
        <p:txBody>
          <a:bodyPr>
            <a:normAutofit/>
          </a:bodyPr>
          <a:lstStyle/>
          <a:p>
            <a:r>
              <a:rPr lang="en-US" dirty="0" smtClean="0"/>
              <a:t>Data Model</a:t>
            </a:r>
            <a:endParaRPr lang="en-US" dirty="0"/>
          </a:p>
        </p:txBody>
      </p:sp>
      <p:pic>
        <p:nvPicPr>
          <p:cNvPr id="4" name="Picture 3" descr="ERD.jpg"/>
          <p:cNvPicPr>
            <a:picLocks noChangeAspect="1"/>
          </p:cNvPicPr>
          <p:nvPr/>
        </p:nvPicPr>
        <p:blipFill>
          <a:blip r:embed="rId2" cstate="print"/>
          <a:stretch>
            <a:fillRect/>
          </a:stretch>
        </p:blipFill>
        <p:spPr>
          <a:xfrm>
            <a:off x="838200" y="1376134"/>
            <a:ext cx="7922228" cy="5405666"/>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381000"/>
            <a:ext cx="7772400" cy="914401"/>
          </a:xfrm>
        </p:spPr>
        <p:txBody>
          <a:bodyPr>
            <a:normAutofit fontScale="90000"/>
          </a:bodyPr>
          <a:lstStyle/>
          <a:p>
            <a:pPr fontAlgn="auto">
              <a:spcAft>
                <a:spcPts val="0"/>
              </a:spcAft>
              <a:defRPr/>
            </a:pPr>
            <a:r>
              <a:rPr lang="en-US" dirty="0" smtClean="0"/>
              <a:t>State Diagram - Assignments</a:t>
            </a:r>
            <a:endParaRPr lang="en-US" dirty="0"/>
          </a:p>
        </p:txBody>
      </p:sp>
      <p:sp>
        <p:nvSpPr>
          <p:cNvPr id="5123" name="Subtitle 2"/>
          <p:cNvSpPr>
            <a:spLocks noGrp="1"/>
          </p:cNvSpPr>
          <p:nvPr>
            <p:ph type="subTitle" idx="1"/>
          </p:nvPr>
        </p:nvSpPr>
        <p:spPr>
          <a:xfrm>
            <a:off x="457200" y="1371600"/>
            <a:ext cx="7924800" cy="4953000"/>
          </a:xfrm>
        </p:spPr>
        <p:txBody>
          <a:bodyPr/>
          <a:lstStyle/>
          <a:p>
            <a:pPr marR="0" algn="just"/>
            <a:endParaRPr lang="en-US" sz="2800" smtClean="0"/>
          </a:p>
          <a:p>
            <a:pPr marR="0" algn="just"/>
            <a:endParaRPr lang="en-US" sz="2800" smtClean="0"/>
          </a:p>
        </p:txBody>
      </p:sp>
      <p:pic>
        <p:nvPicPr>
          <p:cNvPr id="5124" name="Picture 3"/>
          <p:cNvPicPr>
            <a:picLocks noChangeAspect="1" noChangeArrowheads="1"/>
          </p:cNvPicPr>
          <p:nvPr/>
        </p:nvPicPr>
        <p:blipFill>
          <a:blip r:embed="rId2" cstate="print"/>
          <a:srcRect/>
          <a:stretch>
            <a:fillRect/>
          </a:stretch>
        </p:blipFill>
        <p:spPr bwMode="auto">
          <a:xfrm>
            <a:off x="957263" y="1323975"/>
            <a:ext cx="7229475" cy="49244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381000"/>
            <a:ext cx="7772400" cy="914401"/>
          </a:xfrm>
        </p:spPr>
        <p:txBody>
          <a:bodyPr>
            <a:normAutofit/>
          </a:bodyPr>
          <a:lstStyle/>
          <a:p>
            <a:pPr fontAlgn="auto">
              <a:spcAft>
                <a:spcPts val="0"/>
              </a:spcAft>
              <a:defRPr/>
            </a:pPr>
            <a:r>
              <a:rPr lang="en-US" sz="3600" dirty="0" smtClean="0"/>
              <a:t>Screen Shots Create Assignments</a:t>
            </a:r>
            <a:endParaRPr lang="en-US" sz="3600" dirty="0"/>
          </a:p>
        </p:txBody>
      </p:sp>
      <p:sp>
        <p:nvSpPr>
          <p:cNvPr id="5123" name="Subtitle 2"/>
          <p:cNvSpPr>
            <a:spLocks noGrp="1"/>
          </p:cNvSpPr>
          <p:nvPr>
            <p:ph type="subTitle" idx="1"/>
          </p:nvPr>
        </p:nvSpPr>
        <p:spPr>
          <a:xfrm>
            <a:off x="457200" y="1371600"/>
            <a:ext cx="7924800" cy="4953000"/>
          </a:xfrm>
        </p:spPr>
        <p:txBody>
          <a:bodyPr/>
          <a:lstStyle/>
          <a:p>
            <a:pPr marR="0" algn="just"/>
            <a:r>
              <a:rPr lang="en-US" sz="2800" dirty="0" smtClean="0"/>
              <a:t>Admin: intructor1</a:t>
            </a:r>
          </a:p>
          <a:p>
            <a:pPr marR="0" algn="just"/>
            <a:r>
              <a:rPr lang="en-US" sz="2800" dirty="0" smtClean="0"/>
              <a:t>Pass:123456</a:t>
            </a:r>
          </a:p>
          <a:p>
            <a:pPr marR="0" algn="just"/>
            <a:r>
              <a:rPr lang="en-US" sz="2800" dirty="0" smtClean="0"/>
              <a:t>  </a:t>
            </a:r>
          </a:p>
        </p:txBody>
      </p:sp>
      <p:pic>
        <p:nvPicPr>
          <p:cNvPr id="1029" name="Picture 5"/>
          <p:cNvPicPr>
            <a:picLocks noChangeAspect="1" noChangeArrowheads="1"/>
          </p:cNvPicPr>
          <p:nvPr/>
        </p:nvPicPr>
        <p:blipFill>
          <a:blip r:embed="rId2" cstate="print"/>
          <a:srcRect/>
          <a:stretch>
            <a:fillRect/>
          </a:stretch>
        </p:blipFill>
        <p:spPr bwMode="auto">
          <a:xfrm>
            <a:off x="1143000" y="2524125"/>
            <a:ext cx="6934200" cy="43338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381000"/>
            <a:ext cx="7772400" cy="914401"/>
          </a:xfrm>
        </p:spPr>
        <p:txBody>
          <a:bodyPr>
            <a:normAutofit/>
          </a:bodyPr>
          <a:lstStyle/>
          <a:p>
            <a:pPr fontAlgn="auto">
              <a:spcAft>
                <a:spcPts val="0"/>
              </a:spcAft>
              <a:defRPr/>
            </a:pPr>
            <a:r>
              <a:rPr lang="en-US" sz="3600" dirty="0" smtClean="0"/>
              <a:t>Screen Shots Create Assignments</a:t>
            </a:r>
            <a:endParaRPr lang="en-US" sz="3600" dirty="0"/>
          </a:p>
        </p:txBody>
      </p:sp>
      <p:sp>
        <p:nvSpPr>
          <p:cNvPr id="5123" name="Subtitle 2"/>
          <p:cNvSpPr>
            <a:spLocks noGrp="1"/>
          </p:cNvSpPr>
          <p:nvPr>
            <p:ph type="subTitle" idx="1"/>
          </p:nvPr>
        </p:nvSpPr>
        <p:spPr>
          <a:xfrm>
            <a:off x="457200" y="1371600"/>
            <a:ext cx="7924800" cy="4953000"/>
          </a:xfrm>
        </p:spPr>
        <p:txBody>
          <a:bodyPr/>
          <a:lstStyle/>
          <a:p>
            <a:pPr marR="0" algn="just"/>
            <a:r>
              <a:rPr lang="en-US" sz="1800" dirty="0" smtClean="0"/>
              <a:t>Choose course</a:t>
            </a:r>
          </a:p>
          <a:p>
            <a:pPr marR="0" algn="just"/>
            <a:r>
              <a:rPr lang="en-US" sz="2800" dirty="0" smtClean="0"/>
              <a:t> </a:t>
            </a:r>
          </a:p>
        </p:txBody>
      </p:sp>
      <p:pic>
        <p:nvPicPr>
          <p:cNvPr id="2050" name="Picture 2"/>
          <p:cNvPicPr>
            <a:picLocks noChangeAspect="1" noChangeArrowheads="1"/>
          </p:cNvPicPr>
          <p:nvPr/>
        </p:nvPicPr>
        <p:blipFill>
          <a:blip r:embed="rId2" cstate="print"/>
          <a:srcRect/>
          <a:stretch>
            <a:fillRect/>
          </a:stretch>
        </p:blipFill>
        <p:spPr bwMode="auto">
          <a:xfrm>
            <a:off x="685800" y="1905000"/>
            <a:ext cx="7559040" cy="4724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381000"/>
            <a:ext cx="7772400" cy="914401"/>
          </a:xfrm>
        </p:spPr>
        <p:txBody>
          <a:bodyPr>
            <a:normAutofit/>
          </a:bodyPr>
          <a:lstStyle/>
          <a:p>
            <a:pPr fontAlgn="auto">
              <a:spcAft>
                <a:spcPts val="0"/>
              </a:spcAft>
              <a:defRPr/>
            </a:pPr>
            <a:r>
              <a:rPr lang="en-US" sz="3600" dirty="0" smtClean="0"/>
              <a:t>Screen Shots Create Assignments</a:t>
            </a:r>
            <a:endParaRPr lang="en-US" sz="3600" dirty="0"/>
          </a:p>
        </p:txBody>
      </p:sp>
      <p:sp>
        <p:nvSpPr>
          <p:cNvPr id="5123" name="Subtitle 2"/>
          <p:cNvSpPr>
            <a:spLocks noGrp="1"/>
          </p:cNvSpPr>
          <p:nvPr>
            <p:ph type="subTitle" idx="1"/>
          </p:nvPr>
        </p:nvSpPr>
        <p:spPr>
          <a:xfrm>
            <a:off x="457200" y="1371600"/>
            <a:ext cx="7924800" cy="4953000"/>
          </a:xfrm>
        </p:spPr>
        <p:txBody>
          <a:bodyPr/>
          <a:lstStyle/>
          <a:p>
            <a:pPr marR="0" algn="just"/>
            <a:r>
              <a:rPr lang="en-US" sz="2800" dirty="0" smtClean="0"/>
              <a:t>Choose </a:t>
            </a:r>
            <a:r>
              <a:rPr lang="en-US" sz="2800" dirty="0" err="1" smtClean="0"/>
              <a:t>Assigment</a:t>
            </a:r>
            <a:endParaRPr lang="en-US" sz="2800" dirty="0" smtClean="0"/>
          </a:p>
          <a:p>
            <a:pPr marR="0" algn="just"/>
            <a:r>
              <a:rPr lang="en-US" sz="2800" dirty="0" smtClean="0"/>
              <a:t> </a:t>
            </a:r>
          </a:p>
        </p:txBody>
      </p:sp>
      <p:pic>
        <p:nvPicPr>
          <p:cNvPr id="3074" name="Picture 2"/>
          <p:cNvPicPr>
            <a:picLocks noChangeAspect="1" noChangeArrowheads="1"/>
          </p:cNvPicPr>
          <p:nvPr/>
        </p:nvPicPr>
        <p:blipFill>
          <a:blip r:embed="rId2" cstate="print"/>
          <a:srcRect/>
          <a:stretch>
            <a:fillRect/>
          </a:stretch>
        </p:blipFill>
        <p:spPr bwMode="auto">
          <a:xfrm>
            <a:off x="990600" y="2057400"/>
            <a:ext cx="6949440" cy="4343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381000"/>
            <a:ext cx="7772400" cy="914401"/>
          </a:xfrm>
        </p:spPr>
        <p:txBody>
          <a:bodyPr>
            <a:normAutofit/>
          </a:bodyPr>
          <a:lstStyle/>
          <a:p>
            <a:pPr fontAlgn="auto">
              <a:spcAft>
                <a:spcPts val="0"/>
              </a:spcAft>
              <a:defRPr/>
            </a:pPr>
            <a:r>
              <a:rPr lang="en-US" sz="3600" dirty="0" smtClean="0"/>
              <a:t>Screen Shots Create Assignments</a:t>
            </a:r>
            <a:endParaRPr lang="en-US" sz="3600" dirty="0"/>
          </a:p>
        </p:txBody>
      </p:sp>
      <p:sp>
        <p:nvSpPr>
          <p:cNvPr id="5123" name="Subtitle 2"/>
          <p:cNvSpPr>
            <a:spLocks noGrp="1"/>
          </p:cNvSpPr>
          <p:nvPr>
            <p:ph type="subTitle" idx="1"/>
          </p:nvPr>
        </p:nvSpPr>
        <p:spPr>
          <a:xfrm>
            <a:off x="457200" y="1371600"/>
            <a:ext cx="7924800" cy="4953000"/>
          </a:xfrm>
        </p:spPr>
        <p:txBody>
          <a:bodyPr/>
          <a:lstStyle/>
          <a:p>
            <a:pPr marR="0" algn="just"/>
            <a:r>
              <a:rPr lang="en-US" sz="1800" dirty="0" smtClean="0"/>
              <a:t>From assignment page we can see the all assignments. We choose create an assignment. Feel up the required fields, and click submit.</a:t>
            </a:r>
          </a:p>
          <a:p>
            <a:pPr marR="0" algn="just"/>
            <a:r>
              <a:rPr lang="en-US" sz="2800" dirty="0" smtClean="0"/>
              <a:t> </a:t>
            </a:r>
          </a:p>
        </p:txBody>
      </p:sp>
      <p:pic>
        <p:nvPicPr>
          <p:cNvPr id="4098" name="Picture 2"/>
          <p:cNvPicPr>
            <a:picLocks noChangeAspect="1" noChangeArrowheads="1"/>
          </p:cNvPicPr>
          <p:nvPr/>
        </p:nvPicPr>
        <p:blipFill>
          <a:blip r:embed="rId2" cstate="print"/>
          <a:srcRect/>
          <a:stretch>
            <a:fillRect/>
          </a:stretch>
        </p:blipFill>
        <p:spPr bwMode="auto">
          <a:xfrm>
            <a:off x="1143000" y="2057400"/>
            <a:ext cx="7223760" cy="45148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381000"/>
            <a:ext cx="7772400" cy="914401"/>
          </a:xfrm>
        </p:spPr>
        <p:txBody>
          <a:bodyPr>
            <a:normAutofit/>
          </a:bodyPr>
          <a:lstStyle/>
          <a:p>
            <a:pPr fontAlgn="auto">
              <a:spcAft>
                <a:spcPts val="0"/>
              </a:spcAft>
              <a:defRPr/>
            </a:pPr>
            <a:r>
              <a:rPr lang="en-US" sz="3600" dirty="0" smtClean="0"/>
              <a:t>Screen Shots Create Assignments</a:t>
            </a:r>
            <a:endParaRPr lang="en-US" sz="3600" dirty="0"/>
          </a:p>
        </p:txBody>
      </p:sp>
      <p:sp>
        <p:nvSpPr>
          <p:cNvPr id="5123" name="Subtitle 2"/>
          <p:cNvSpPr>
            <a:spLocks noGrp="1"/>
          </p:cNvSpPr>
          <p:nvPr>
            <p:ph type="subTitle" idx="1"/>
          </p:nvPr>
        </p:nvSpPr>
        <p:spPr>
          <a:xfrm>
            <a:off x="457200" y="1371600"/>
            <a:ext cx="7924800" cy="4953000"/>
          </a:xfrm>
        </p:spPr>
        <p:txBody>
          <a:bodyPr/>
          <a:lstStyle/>
          <a:p>
            <a:pPr marR="0" algn="just"/>
            <a:r>
              <a:rPr lang="en-US" sz="1600" dirty="0" smtClean="0"/>
              <a:t>After submission we are back to Assignment page where we can see the updated contend. By clicking on the functionalities we can perform other activities in instructor controller</a:t>
            </a:r>
          </a:p>
          <a:p>
            <a:pPr marR="0" algn="just"/>
            <a:r>
              <a:rPr lang="en-US" sz="2800" dirty="0" smtClean="0"/>
              <a:t> </a:t>
            </a:r>
          </a:p>
        </p:txBody>
      </p:sp>
      <p:pic>
        <p:nvPicPr>
          <p:cNvPr id="5122" name="Picture 2"/>
          <p:cNvPicPr>
            <a:picLocks noChangeAspect="1" noChangeArrowheads="1"/>
          </p:cNvPicPr>
          <p:nvPr/>
        </p:nvPicPr>
        <p:blipFill>
          <a:blip r:embed="rId2" cstate="print"/>
          <a:srcRect/>
          <a:stretch>
            <a:fillRect/>
          </a:stretch>
        </p:blipFill>
        <p:spPr bwMode="auto">
          <a:xfrm>
            <a:off x="609600" y="2047875"/>
            <a:ext cx="7696200" cy="48101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381000"/>
            <a:ext cx="7772400" cy="914401"/>
          </a:xfrm>
        </p:spPr>
        <p:txBody>
          <a:bodyPr/>
          <a:lstStyle/>
          <a:p>
            <a:pPr fontAlgn="auto">
              <a:spcAft>
                <a:spcPts val="0"/>
              </a:spcAft>
              <a:defRPr/>
            </a:pPr>
            <a:r>
              <a:rPr lang="en-US" sz="4000" dirty="0" smtClean="0"/>
              <a:t>State Diagram – Create course</a:t>
            </a:r>
            <a:endParaRPr lang="en-US" sz="4000" dirty="0"/>
          </a:p>
        </p:txBody>
      </p:sp>
      <p:sp>
        <p:nvSpPr>
          <p:cNvPr id="6147" name="Subtitle 2"/>
          <p:cNvSpPr>
            <a:spLocks noGrp="1"/>
          </p:cNvSpPr>
          <p:nvPr>
            <p:ph type="subTitle" idx="1"/>
          </p:nvPr>
        </p:nvSpPr>
        <p:spPr>
          <a:xfrm>
            <a:off x="457200" y="1371600"/>
            <a:ext cx="7924800" cy="4953000"/>
          </a:xfrm>
        </p:spPr>
        <p:txBody>
          <a:bodyPr/>
          <a:lstStyle/>
          <a:p>
            <a:pPr marR="0" algn="just"/>
            <a:endParaRPr lang="en-US" sz="2800" smtClean="0"/>
          </a:p>
          <a:p>
            <a:pPr marR="0" algn="just"/>
            <a:endParaRPr lang="en-US" sz="2800" smtClean="0"/>
          </a:p>
        </p:txBody>
      </p:sp>
      <p:pic>
        <p:nvPicPr>
          <p:cNvPr id="6148" name="Picture 2"/>
          <p:cNvPicPr>
            <a:picLocks noChangeAspect="1" noChangeArrowheads="1"/>
          </p:cNvPicPr>
          <p:nvPr/>
        </p:nvPicPr>
        <p:blipFill>
          <a:blip r:embed="rId2" cstate="print"/>
          <a:srcRect/>
          <a:stretch>
            <a:fillRect/>
          </a:stretch>
        </p:blipFill>
        <p:spPr bwMode="auto">
          <a:xfrm>
            <a:off x="1019175" y="2038350"/>
            <a:ext cx="7105650" cy="39052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381000"/>
            <a:ext cx="7772400" cy="914401"/>
          </a:xfrm>
        </p:spPr>
        <p:txBody>
          <a:bodyPr/>
          <a:lstStyle/>
          <a:p>
            <a:pPr fontAlgn="auto">
              <a:spcAft>
                <a:spcPts val="0"/>
              </a:spcAft>
              <a:defRPr/>
            </a:pPr>
            <a:r>
              <a:rPr lang="en-US" sz="4000" dirty="0" smtClean="0"/>
              <a:t>Screen Shots – Create course</a:t>
            </a:r>
            <a:endParaRPr lang="en-US" sz="4000" dirty="0"/>
          </a:p>
        </p:txBody>
      </p:sp>
      <p:sp>
        <p:nvSpPr>
          <p:cNvPr id="6147" name="Subtitle 2"/>
          <p:cNvSpPr>
            <a:spLocks noGrp="1"/>
          </p:cNvSpPr>
          <p:nvPr>
            <p:ph type="subTitle" idx="1"/>
          </p:nvPr>
        </p:nvSpPr>
        <p:spPr>
          <a:xfrm>
            <a:off x="457200" y="1371600"/>
            <a:ext cx="7924800" cy="4953000"/>
          </a:xfrm>
        </p:spPr>
        <p:txBody>
          <a:bodyPr/>
          <a:lstStyle/>
          <a:p>
            <a:pPr marR="0" algn="just"/>
            <a:r>
              <a:rPr lang="en-US" sz="1800" dirty="0" smtClean="0"/>
              <a:t>Admin: admin	</a:t>
            </a:r>
          </a:p>
          <a:p>
            <a:pPr marR="0" algn="just"/>
            <a:r>
              <a:rPr lang="en-US" sz="1800" dirty="0" smtClean="0"/>
              <a:t>Pass: 123456 </a:t>
            </a:r>
          </a:p>
          <a:p>
            <a:pPr marR="0" algn="just"/>
            <a:endParaRPr lang="en-US" sz="2800" dirty="0" smtClean="0"/>
          </a:p>
        </p:txBody>
      </p:sp>
      <p:pic>
        <p:nvPicPr>
          <p:cNvPr id="6146" name="Picture 2"/>
          <p:cNvPicPr>
            <a:picLocks noChangeAspect="1" noChangeArrowheads="1"/>
          </p:cNvPicPr>
          <p:nvPr/>
        </p:nvPicPr>
        <p:blipFill>
          <a:blip r:embed="rId2" cstate="print"/>
          <a:srcRect/>
          <a:stretch>
            <a:fillRect/>
          </a:stretch>
        </p:blipFill>
        <p:spPr bwMode="auto">
          <a:xfrm>
            <a:off x="914400" y="2057400"/>
            <a:ext cx="7239000" cy="45243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685800"/>
            <a:ext cx="7772400" cy="914401"/>
          </a:xfrm>
        </p:spPr>
        <p:txBody>
          <a:bodyPr>
            <a:normAutofit/>
          </a:bodyPr>
          <a:lstStyle/>
          <a:p>
            <a:r>
              <a:rPr lang="en-US" dirty="0" smtClean="0"/>
              <a:t>Blackboard</a:t>
            </a:r>
            <a:endParaRPr lang="en-US" dirty="0"/>
          </a:p>
        </p:txBody>
      </p:sp>
      <p:sp>
        <p:nvSpPr>
          <p:cNvPr id="3" name="Subtitle 2"/>
          <p:cNvSpPr>
            <a:spLocks noGrp="1"/>
          </p:cNvSpPr>
          <p:nvPr>
            <p:ph type="subTitle" idx="1"/>
          </p:nvPr>
        </p:nvSpPr>
        <p:spPr>
          <a:xfrm>
            <a:off x="1371600" y="1600200"/>
            <a:ext cx="7162800" cy="4648200"/>
          </a:xfrm>
        </p:spPr>
        <p:txBody>
          <a:bodyPr>
            <a:normAutofit/>
          </a:bodyPr>
          <a:lstStyle/>
          <a:p>
            <a:pPr algn="l">
              <a:buFont typeface="Wingdings" pitchFamily="2" charset="2"/>
              <a:buChar char="v"/>
            </a:pPr>
            <a:r>
              <a:rPr lang="en-US" dirty="0" smtClean="0"/>
              <a:t>Aim</a:t>
            </a:r>
          </a:p>
          <a:p>
            <a:pPr algn="l">
              <a:buFont typeface="Wingdings" pitchFamily="2" charset="2"/>
              <a:buChar char="v"/>
            </a:pPr>
            <a:r>
              <a:rPr lang="en-US" dirty="0" smtClean="0"/>
              <a:t>Motivation</a:t>
            </a:r>
          </a:p>
          <a:p>
            <a:pPr algn="l">
              <a:buFont typeface="Wingdings" pitchFamily="2" charset="2"/>
              <a:buChar char="v"/>
            </a:pPr>
            <a:r>
              <a:rPr lang="en-US" dirty="0" smtClean="0"/>
              <a:t>Main stories</a:t>
            </a:r>
          </a:p>
          <a:p>
            <a:pPr algn="l">
              <a:buFont typeface="Wingdings" pitchFamily="2" charset="2"/>
              <a:buChar char="v"/>
            </a:pPr>
            <a:r>
              <a:rPr lang="en-US" dirty="0" smtClean="0"/>
              <a:t>Software process</a:t>
            </a:r>
          </a:p>
          <a:p>
            <a:pPr algn="l">
              <a:buFont typeface="Wingdings" pitchFamily="2" charset="2"/>
              <a:buChar char="v"/>
            </a:pPr>
            <a:r>
              <a:rPr lang="en-US" dirty="0" smtClean="0"/>
              <a:t>Lead to the solution</a:t>
            </a:r>
          </a:p>
          <a:p>
            <a:pPr algn="l">
              <a:buFont typeface="Wingdings" pitchFamily="2" charset="2"/>
              <a:buChar char="v"/>
            </a:pPr>
            <a:r>
              <a:rPr lang="en-US" dirty="0" smtClean="0"/>
              <a:t>Data models</a:t>
            </a:r>
          </a:p>
          <a:p>
            <a:pPr algn="l">
              <a:buFont typeface="Wingdings" pitchFamily="2" charset="2"/>
              <a:buChar char="v"/>
            </a:pPr>
            <a:r>
              <a:rPr lang="en-US" dirty="0" smtClean="0"/>
              <a:t>External Resources</a:t>
            </a:r>
          </a:p>
          <a:p>
            <a:pPr algn="l">
              <a:buFont typeface="Wingdings" pitchFamily="2" charset="2"/>
              <a:buChar char="v"/>
            </a:pPr>
            <a:r>
              <a:rPr lang="en-US" dirty="0" smtClean="0"/>
              <a:t>Working Demos</a:t>
            </a:r>
          </a:p>
          <a:p>
            <a:pPr algn="l">
              <a:buFont typeface="Wingdings" pitchFamily="2" charset="2"/>
              <a:buChar char="v"/>
            </a:pPr>
            <a:r>
              <a:rPr lang="en-US" dirty="0" smtClean="0"/>
              <a:t>Lessons Learned</a:t>
            </a:r>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381000"/>
            <a:ext cx="7772400" cy="914401"/>
          </a:xfrm>
        </p:spPr>
        <p:txBody>
          <a:bodyPr/>
          <a:lstStyle/>
          <a:p>
            <a:pPr fontAlgn="auto">
              <a:spcAft>
                <a:spcPts val="0"/>
              </a:spcAft>
              <a:defRPr/>
            </a:pPr>
            <a:r>
              <a:rPr lang="en-US" sz="4000" dirty="0" smtClean="0"/>
              <a:t>Screen Shots – Create course</a:t>
            </a:r>
            <a:endParaRPr lang="en-US" sz="4000" dirty="0"/>
          </a:p>
        </p:txBody>
      </p:sp>
      <p:sp>
        <p:nvSpPr>
          <p:cNvPr id="6147" name="Subtitle 2"/>
          <p:cNvSpPr>
            <a:spLocks noGrp="1"/>
          </p:cNvSpPr>
          <p:nvPr>
            <p:ph type="subTitle" idx="1"/>
          </p:nvPr>
        </p:nvSpPr>
        <p:spPr>
          <a:xfrm>
            <a:off x="457200" y="1371600"/>
            <a:ext cx="7924800" cy="4953000"/>
          </a:xfrm>
        </p:spPr>
        <p:txBody>
          <a:bodyPr/>
          <a:lstStyle/>
          <a:p>
            <a:pPr marR="0" algn="just"/>
            <a:r>
              <a:rPr lang="en-US" sz="1800" dirty="0" smtClean="0"/>
              <a:t>After login we are at administrator page . From here we choose course management in order to create course</a:t>
            </a:r>
          </a:p>
          <a:p>
            <a:pPr marR="0" algn="just"/>
            <a:endParaRPr lang="en-US" sz="2800" dirty="0" smtClean="0"/>
          </a:p>
        </p:txBody>
      </p:sp>
      <p:pic>
        <p:nvPicPr>
          <p:cNvPr id="7170" name="Picture 2"/>
          <p:cNvPicPr>
            <a:picLocks noChangeAspect="1" noChangeArrowheads="1"/>
          </p:cNvPicPr>
          <p:nvPr/>
        </p:nvPicPr>
        <p:blipFill>
          <a:blip r:embed="rId2" cstate="print"/>
          <a:srcRect/>
          <a:stretch>
            <a:fillRect/>
          </a:stretch>
        </p:blipFill>
        <p:spPr bwMode="auto">
          <a:xfrm>
            <a:off x="914400" y="2057400"/>
            <a:ext cx="7162800" cy="44767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381000"/>
            <a:ext cx="7772400" cy="914401"/>
          </a:xfrm>
        </p:spPr>
        <p:txBody>
          <a:bodyPr/>
          <a:lstStyle/>
          <a:p>
            <a:pPr fontAlgn="auto">
              <a:spcAft>
                <a:spcPts val="0"/>
              </a:spcAft>
              <a:defRPr/>
            </a:pPr>
            <a:r>
              <a:rPr lang="en-US" sz="4000" dirty="0" smtClean="0"/>
              <a:t>Screen Shots – Create course</a:t>
            </a:r>
            <a:endParaRPr lang="en-US" sz="4000" dirty="0"/>
          </a:p>
        </p:txBody>
      </p:sp>
      <p:sp>
        <p:nvSpPr>
          <p:cNvPr id="6147" name="Subtitle 2"/>
          <p:cNvSpPr>
            <a:spLocks noGrp="1"/>
          </p:cNvSpPr>
          <p:nvPr>
            <p:ph type="subTitle" idx="1"/>
          </p:nvPr>
        </p:nvSpPr>
        <p:spPr>
          <a:xfrm>
            <a:off x="457200" y="1371600"/>
            <a:ext cx="7924800" cy="4953000"/>
          </a:xfrm>
        </p:spPr>
        <p:txBody>
          <a:bodyPr/>
          <a:lstStyle/>
          <a:p>
            <a:pPr marR="0" algn="just"/>
            <a:r>
              <a:rPr lang="en-US" sz="1800" dirty="0" smtClean="0"/>
              <a:t>From here we can see the  existing courses where we cam perform  Teaching list, enrollment  and create course we choose to create new course</a:t>
            </a:r>
          </a:p>
          <a:p>
            <a:pPr marR="0" algn="just"/>
            <a:endParaRPr lang="en-US" sz="2800" dirty="0" smtClean="0"/>
          </a:p>
        </p:txBody>
      </p:sp>
      <p:pic>
        <p:nvPicPr>
          <p:cNvPr id="8194" name="Picture 2"/>
          <p:cNvPicPr>
            <a:picLocks noChangeAspect="1" noChangeArrowheads="1"/>
          </p:cNvPicPr>
          <p:nvPr/>
        </p:nvPicPr>
        <p:blipFill>
          <a:blip r:embed="rId2" cstate="print"/>
          <a:srcRect/>
          <a:stretch>
            <a:fillRect/>
          </a:stretch>
        </p:blipFill>
        <p:spPr bwMode="auto">
          <a:xfrm>
            <a:off x="1066800" y="2209800"/>
            <a:ext cx="7010400" cy="4381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381000"/>
            <a:ext cx="7772400" cy="914401"/>
          </a:xfrm>
        </p:spPr>
        <p:txBody>
          <a:bodyPr/>
          <a:lstStyle/>
          <a:p>
            <a:pPr fontAlgn="auto">
              <a:spcAft>
                <a:spcPts val="0"/>
              </a:spcAft>
              <a:defRPr/>
            </a:pPr>
            <a:r>
              <a:rPr lang="en-US" sz="4000" dirty="0" smtClean="0"/>
              <a:t>Screen Shots – Create course</a:t>
            </a:r>
            <a:endParaRPr lang="en-US" sz="4000" dirty="0"/>
          </a:p>
        </p:txBody>
      </p:sp>
      <p:sp>
        <p:nvSpPr>
          <p:cNvPr id="6147" name="Subtitle 2"/>
          <p:cNvSpPr>
            <a:spLocks noGrp="1"/>
          </p:cNvSpPr>
          <p:nvPr>
            <p:ph type="subTitle" idx="1"/>
          </p:nvPr>
        </p:nvSpPr>
        <p:spPr>
          <a:xfrm>
            <a:off x="457200" y="1371600"/>
            <a:ext cx="7924800" cy="4953000"/>
          </a:xfrm>
        </p:spPr>
        <p:txBody>
          <a:bodyPr/>
          <a:lstStyle/>
          <a:p>
            <a:pPr marR="0" algn="just"/>
            <a:r>
              <a:rPr lang="en-US" sz="1800" dirty="0" smtClean="0"/>
              <a:t>In order to cerate course we have to assign a instructor to it from the available list.</a:t>
            </a:r>
            <a:endParaRPr lang="en-US" sz="2800" dirty="0" smtClean="0"/>
          </a:p>
        </p:txBody>
      </p:sp>
      <p:pic>
        <p:nvPicPr>
          <p:cNvPr id="9218" name="Picture 2"/>
          <p:cNvPicPr>
            <a:picLocks noChangeAspect="1" noChangeArrowheads="1"/>
          </p:cNvPicPr>
          <p:nvPr/>
        </p:nvPicPr>
        <p:blipFill>
          <a:blip r:embed="rId2" cstate="print"/>
          <a:srcRect/>
          <a:stretch>
            <a:fillRect/>
          </a:stretch>
        </p:blipFill>
        <p:spPr bwMode="auto">
          <a:xfrm>
            <a:off x="1143000" y="1981200"/>
            <a:ext cx="7162800" cy="44767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381000"/>
            <a:ext cx="7772400" cy="914401"/>
          </a:xfrm>
        </p:spPr>
        <p:txBody>
          <a:bodyPr/>
          <a:lstStyle/>
          <a:p>
            <a:pPr fontAlgn="auto">
              <a:spcAft>
                <a:spcPts val="0"/>
              </a:spcAft>
              <a:defRPr/>
            </a:pPr>
            <a:r>
              <a:rPr lang="en-US" sz="4000" dirty="0" smtClean="0"/>
              <a:t>Screen Shots – Create course</a:t>
            </a:r>
            <a:endParaRPr lang="en-US" sz="4000" dirty="0"/>
          </a:p>
        </p:txBody>
      </p:sp>
      <p:sp>
        <p:nvSpPr>
          <p:cNvPr id="6147" name="Subtitle 2"/>
          <p:cNvSpPr>
            <a:spLocks noGrp="1"/>
          </p:cNvSpPr>
          <p:nvPr>
            <p:ph type="subTitle" idx="1"/>
          </p:nvPr>
        </p:nvSpPr>
        <p:spPr>
          <a:xfrm>
            <a:off x="457200" y="1371600"/>
            <a:ext cx="7924800" cy="4953000"/>
          </a:xfrm>
        </p:spPr>
        <p:txBody>
          <a:bodyPr/>
          <a:lstStyle/>
          <a:p>
            <a:pPr marR="0" algn="just"/>
            <a:r>
              <a:rPr lang="en-US" sz="1800" dirty="0" smtClean="0"/>
              <a:t>After selecting a instructor we now can assign course name course description, which are required </a:t>
            </a:r>
            <a:endParaRPr lang="en-US" sz="2800" dirty="0" smtClean="0"/>
          </a:p>
        </p:txBody>
      </p:sp>
      <p:pic>
        <p:nvPicPr>
          <p:cNvPr id="10242" name="Picture 2"/>
          <p:cNvPicPr>
            <a:picLocks noChangeAspect="1" noChangeArrowheads="1"/>
          </p:cNvPicPr>
          <p:nvPr/>
        </p:nvPicPr>
        <p:blipFill>
          <a:blip r:embed="rId2" cstate="print"/>
          <a:srcRect/>
          <a:stretch>
            <a:fillRect/>
          </a:stretch>
        </p:blipFill>
        <p:spPr bwMode="auto">
          <a:xfrm>
            <a:off x="990600" y="2209800"/>
            <a:ext cx="6705600" cy="419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381000"/>
            <a:ext cx="7772400" cy="914401"/>
          </a:xfrm>
        </p:spPr>
        <p:txBody>
          <a:bodyPr/>
          <a:lstStyle/>
          <a:p>
            <a:pPr fontAlgn="auto">
              <a:spcAft>
                <a:spcPts val="0"/>
              </a:spcAft>
              <a:defRPr/>
            </a:pPr>
            <a:r>
              <a:rPr lang="en-US" sz="4000" dirty="0" smtClean="0"/>
              <a:t>Screen Shots – Create course</a:t>
            </a:r>
            <a:endParaRPr lang="en-US" sz="4000" dirty="0"/>
          </a:p>
        </p:txBody>
      </p:sp>
      <p:sp>
        <p:nvSpPr>
          <p:cNvPr id="6147" name="Subtitle 2"/>
          <p:cNvSpPr>
            <a:spLocks noGrp="1"/>
          </p:cNvSpPr>
          <p:nvPr>
            <p:ph type="subTitle" idx="1"/>
          </p:nvPr>
        </p:nvSpPr>
        <p:spPr>
          <a:xfrm>
            <a:off x="457200" y="1371600"/>
            <a:ext cx="7924800" cy="4953000"/>
          </a:xfrm>
        </p:spPr>
        <p:txBody>
          <a:bodyPr/>
          <a:lstStyle/>
          <a:p>
            <a:pPr marR="0" algn="just"/>
            <a:r>
              <a:rPr lang="en-US" sz="1800" dirty="0" smtClean="0"/>
              <a:t>By clicking submit button we are creating a new course and we are back at course management page where we can see the new course created. After that admin can perform other actions.</a:t>
            </a:r>
            <a:endParaRPr lang="en-US" sz="2800" dirty="0" smtClean="0"/>
          </a:p>
        </p:txBody>
      </p:sp>
      <p:pic>
        <p:nvPicPr>
          <p:cNvPr id="11266" name="Picture 2"/>
          <p:cNvPicPr>
            <a:picLocks noChangeAspect="1" noChangeArrowheads="1"/>
          </p:cNvPicPr>
          <p:nvPr/>
        </p:nvPicPr>
        <p:blipFill>
          <a:blip r:embed="rId2" cstate="print"/>
          <a:srcRect/>
          <a:stretch>
            <a:fillRect/>
          </a:stretch>
        </p:blipFill>
        <p:spPr bwMode="auto">
          <a:xfrm>
            <a:off x="1371600" y="2362200"/>
            <a:ext cx="6858000" cy="42862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381000"/>
            <a:ext cx="7772400" cy="914401"/>
          </a:xfrm>
        </p:spPr>
        <p:txBody>
          <a:bodyPr/>
          <a:lstStyle/>
          <a:p>
            <a:pPr fontAlgn="auto">
              <a:spcAft>
                <a:spcPts val="0"/>
              </a:spcAft>
              <a:defRPr/>
            </a:pPr>
            <a:r>
              <a:rPr lang="en-US" sz="4000" dirty="0" smtClean="0"/>
              <a:t>Other actions</a:t>
            </a:r>
            <a:endParaRPr lang="en-US" sz="4000" dirty="0"/>
          </a:p>
        </p:txBody>
      </p:sp>
      <p:sp>
        <p:nvSpPr>
          <p:cNvPr id="6147" name="Subtitle 2"/>
          <p:cNvSpPr>
            <a:spLocks noGrp="1"/>
          </p:cNvSpPr>
          <p:nvPr>
            <p:ph type="subTitle" idx="1"/>
          </p:nvPr>
        </p:nvSpPr>
        <p:spPr>
          <a:xfrm>
            <a:off x="457200" y="1371600"/>
            <a:ext cx="7924800" cy="4953000"/>
          </a:xfrm>
        </p:spPr>
        <p:txBody>
          <a:bodyPr/>
          <a:lstStyle/>
          <a:p>
            <a:pPr marR="0" algn="just">
              <a:buFont typeface="Wingdings" pitchFamily="2" charset="2"/>
              <a:buChar char="v"/>
            </a:pPr>
            <a:endParaRPr lang="en-US" sz="2800" dirty="0" smtClean="0"/>
          </a:p>
          <a:p>
            <a:pPr marR="0" algn="just">
              <a:buFont typeface="Wingdings" pitchFamily="2" charset="2"/>
              <a:buChar char="v"/>
            </a:pPr>
            <a:r>
              <a:rPr lang="en-US" sz="2800" dirty="0" smtClean="0"/>
              <a:t>By simply clicking on other functionality user can perform other actions similar to example above. For example create document, could see the student grades (in graph view), create discussion or reply to discussion and so on.</a:t>
            </a:r>
          </a:p>
          <a:p>
            <a:pPr marR="0" algn="just"/>
            <a:endParaRPr lang="en-US" sz="1800" dirty="0" smtClean="0"/>
          </a:p>
          <a:p>
            <a:pPr marR="0" algn="just"/>
            <a:endParaRPr lang="en-US" sz="1800" dirty="0" smtClean="0"/>
          </a:p>
          <a:p>
            <a:pPr marR="0" algn="just"/>
            <a:endParaRPr lang="en-US" sz="2800" dirty="0"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533400"/>
            <a:ext cx="7772400" cy="914401"/>
          </a:xfrm>
        </p:spPr>
        <p:txBody>
          <a:bodyPr>
            <a:normAutofit/>
          </a:bodyPr>
          <a:lstStyle/>
          <a:p>
            <a:r>
              <a:rPr lang="en-US" dirty="0" smtClean="0"/>
              <a:t>External Resources</a:t>
            </a:r>
            <a:endParaRPr lang="en-US" dirty="0"/>
          </a:p>
        </p:txBody>
      </p:sp>
      <p:sp>
        <p:nvSpPr>
          <p:cNvPr id="3" name="Subtitle 2"/>
          <p:cNvSpPr>
            <a:spLocks noGrp="1"/>
          </p:cNvSpPr>
          <p:nvPr>
            <p:ph type="subTitle" idx="1"/>
          </p:nvPr>
        </p:nvSpPr>
        <p:spPr>
          <a:xfrm>
            <a:off x="1371600" y="1600200"/>
            <a:ext cx="7010400" cy="4724400"/>
          </a:xfrm>
        </p:spPr>
        <p:txBody>
          <a:bodyPr>
            <a:normAutofit/>
          </a:bodyPr>
          <a:lstStyle/>
          <a:p>
            <a:pPr algn="l"/>
            <a:endParaRPr lang="en-US" dirty="0" smtClean="0"/>
          </a:p>
          <a:p>
            <a:pPr algn="l">
              <a:buFont typeface="Wingdings" pitchFamily="2" charset="2"/>
              <a:buChar char="v"/>
            </a:pPr>
            <a:r>
              <a:rPr lang="en-US" dirty="0" smtClean="0"/>
              <a:t>Web </a:t>
            </a:r>
            <a:r>
              <a:rPr lang="en-US" dirty="0" err="1" smtClean="0"/>
              <a:t>Mashup</a:t>
            </a:r>
            <a:r>
              <a:rPr lang="en-US" dirty="0" smtClean="0"/>
              <a:t>  - YouTube</a:t>
            </a:r>
          </a:p>
          <a:p>
            <a:pPr algn="l">
              <a:buFont typeface="Wingdings" pitchFamily="2" charset="2"/>
              <a:buChar char="v"/>
            </a:pPr>
            <a:endParaRPr lang="en-US" dirty="0" smtClean="0"/>
          </a:p>
          <a:p>
            <a:pPr algn="l">
              <a:buFont typeface="Wingdings" pitchFamily="2" charset="2"/>
              <a:buChar char="v"/>
            </a:pPr>
            <a:r>
              <a:rPr lang="en-US" dirty="0" smtClean="0"/>
              <a:t>External Module s:</a:t>
            </a:r>
          </a:p>
          <a:p>
            <a:pPr lvl="1" algn="l">
              <a:buFont typeface="Wingdings" pitchFamily="2" charset="2"/>
              <a:buChar char="v"/>
            </a:pPr>
            <a:r>
              <a:rPr lang="en-US" dirty="0" err="1" smtClean="0"/>
              <a:t>Jquery</a:t>
            </a:r>
            <a:r>
              <a:rPr lang="en-US" dirty="0" smtClean="0"/>
              <a:t> Full Calendar</a:t>
            </a:r>
          </a:p>
          <a:p>
            <a:pPr lvl="1" algn="l">
              <a:buFont typeface="Wingdings" pitchFamily="2" charset="2"/>
              <a:buChar char="v"/>
            </a:pPr>
            <a:r>
              <a:rPr lang="en-US" dirty="0" err="1" smtClean="0"/>
              <a:t>CLEditor</a:t>
            </a:r>
            <a:endParaRPr lang="en-US" dirty="0" smtClean="0"/>
          </a:p>
          <a:p>
            <a:pPr lvl="1" algn="l">
              <a:buFont typeface="Wingdings" pitchFamily="2" charset="2"/>
              <a:buChar char="v"/>
            </a:pPr>
            <a:r>
              <a:rPr lang="en-US" dirty="0" err="1" smtClean="0"/>
              <a:t>PagedList</a:t>
            </a:r>
            <a:endParaRPr lang="en-US" dirty="0" smtClean="0"/>
          </a:p>
          <a:p>
            <a:pPr lvl="1" algn="l">
              <a:buFont typeface="Wingdings" pitchFamily="2" charset="2"/>
              <a:buChar char="v"/>
            </a:pPr>
            <a:r>
              <a:rPr lang="en-US" dirty="0" err="1" smtClean="0"/>
              <a:t>Jquery</a:t>
            </a:r>
            <a:r>
              <a:rPr lang="en-US" dirty="0" smtClean="0"/>
              <a:t> High Charts</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533400"/>
            <a:ext cx="7772400" cy="914401"/>
          </a:xfrm>
        </p:spPr>
        <p:txBody>
          <a:bodyPr>
            <a:normAutofit fontScale="90000"/>
          </a:bodyPr>
          <a:lstStyle/>
          <a:p>
            <a:r>
              <a:rPr lang="en-US" dirty="0" smtClean="0"/>
              <a:t>Testing  and Mobile Interface</a:t>
            </a:r>
            <a:endParaRPr lang="en-US" dirty="0"/>
          </a:p>
        </p:txBody>
      </p:sp>
      <p:sp>
        <p:nvSpPr>
          <p:cNvPr id="3" name="Subtitle 2"/>
          <p:cNvSpPr>
            <a:spLocks noGrp="1"/>
          </p:cNvSpPr>
          <p:nvPr>
            <p:ph type="subTitle" idx="1"/>
          </p:nvPr>
        </p:nvSpPr>
        <p:spPr>
          <a:xfrm>
            <a:off x="1371600" y="1600200"/>
            <a:ext cx="7010400" cy="4724400"/>
          </a:xfrm>
        </p:spPr>
        <p:txBody>
          <a:bodyPr>
            <a:normAutofit/>
          </a:bodyPr>
          <a:lstStyle/>
          <a:p>
            <a:pPr algn="l"/>
            <a:endParaRPr lang="en-US" dirty="0" smtClean="0"/>
          </a:p>
          <a:p>
            <a:pPr algn="l">
              <a:buFont typeface="Wingdings" pitchFamily="2" charset="2"/>
              <a:buChar char="v"/>
            </a:pPr>
            <a:r>
              <a:rPr lang="en-US" dirty="0" smtClean="0"/>
              <a:t>Automated Test   </a:t>
            </a:r>
          </a:p>
          <a:p>
            <a:pPr algn="l">
              <a:buFont typeface="Wingdings" pitchFamily="2" charset="2"/>
              <a:buChar char="v"/>
            </a:pPr>
            <a:endParaRPr lang="en-US" dirty="0" smtClean="0"/>
          </a:p>
          <a:p>
            <a:pPr algn="l"/>
            <a:r>
              <a:rPr lang="en-US" dirty="0" smtClean="0"/>
              <a:t>	- Visual  Studio Unit Testing (</a:t>
            </a:r>
            <a:r>
              <a:rPr lang="en-US" dirty="0" err="1" smtClean="0"/>
              <a:t>Ninject</a:t>
            </a:r>
            <a:r>
              <a:rPr lang="en-US" dirty="0" smtClean="0"/>
              <a:t> ) </a:t>
            </a:r>
          </a:p>
          <a:p>
            <a:pPr algn="l">
              <a:buFont typeface="Wingdings" pitchFamily="2" charset="2"/>
              <a:buChar char="v"/>
            </a:pPr>
            <a:endParaRPr lang="en-US" dirty="0" smtClean="0"/>
          </a:p>
          <a:p>
            <a:pPr algn="l">
              <a:buFont typeface="Wingdings" pitchFamily="2" charset="2"/>
              <a:buChar char="v"/>
            </a:pPr>
            <a:r>
              <a:rPr lang="en-US" dirty="0" smtClean="0"/>
              <a:t>Mobile Interface:</a:t>
            </a:r>
          </a:p>
          <a:p>
            <a:pPr algn="l">
              <a:buFont typeface="Wingdings" pitchFamily="2" charset="2"/>
              <a:buChar char="v"/>
            </a:pPr>
            <a:endParaRPr lang="en-US" dirty="0" smtClean="0"/>
          </a:p>
          <a:p>
            <a:pPr algn="l"/>
            <a:r>
              <a:rPr lang="en-US" dirty="0" smtClean="0"/>
              <a:t>	- </a:t>
            </a:r>
            <a:r>
              <a:rPr lang="en-US" dirty="0" err="1" smtClean="0"/>
              <a:t>JQuery</a:t>
            </a:r>
            <a:r>
              <a:rPr lang="en-US" dirty="0" smtClean="0"/>
              <a:t> Mobile MVC</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381000"/>
            <a:ext cx="7772400" cy="914401"/>
          </a:xfrm>
        </p:spPr>
        <p:txBody>
          <a:bodyPr>
            <a:normAutofit/>
          </a:bodyPr>
          <a:lstStyle/>
          <a:p>
            <a:r>
              <a:rPr lang="en-US" dirty="0" smtClean="0"/>
              <a:t>Working Demo</a:t>
            </a:r>
            <a:endParaRPr lang="en-US" dirty="0"/>
          </a:p>
        </p:txBody>
      </p:sp>
      <p:sp>
        <p:nvSpPr>
          <p:cNvPr id="3" name="Subtitle 2"/>
          <p:cNvSpPr>
            <a:spLocks noGrp="1"/>
          </p:cNvSpPr>
          <p:nvPr>
            <p:ph type="subTitle" idx="1"/>
          </p:nvPr>
        </p:nvSpPr>
        <p:spPr>
          <a:xfrm>
            <a:off x="1371600" y="1600200"/>
            <a:ext cx="7010400" cy="4724400"/>
          </a:xfrm>
        </p:spPr>
        <p:txBody>
          <a:bodyPr>
            <a:normAutofit/>
          </a:bodyPr>
          <a:lstStyle/>
          <a:p>
            <a:pPr lvl="0" algn="just">
              <a:buFont typeface="Wingdings" pitchFamily="2" charset="2"/>
              <a:buChar char="v"/>
            </a:pPr>
            <a:endParaRPr lang="en-US" sz="2800" dirty="0"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381000"/>
            <a:ext cx="7772400" cy="914401"/>
          </a:xfrm>
        </p:spPr>
        <p:txBody>
          <a:bodyPr>
            <a:normAutofit/>
          </a:bodyPr>
          <a:lstStyle/>
          <a:p>
            <a:r>
              <a:rPr lang="en-US" dirty="0" smtClean="0"/>
              <a:t>Lessons Learned</a:t>
            </a:r>
            <a:endParaRPr lang="en-US" dirty="0"/>
          </a:p>
        </p:txBody>
      </p:sp>
      <p:sp>
        <p:nvSpPr>
          <p:cNvPr id="3" name="Subtitle 2"/>
          <p:cNvSpPr>
            <a:spLocks noGrp="1"/>
          </p:cNvSpPr>
          <p:nvPr>
            <p:ph type="subTitle" idx="1"/>
          </p:nvPr>
        </p:nvSpPr>
        <p:spPr>
          <a:xfrm>
            <a:off x="1371600" y="1600200"/>
            <a:ext cx="7010400" cy="4724400"/>
          </a:xfrm>
        </p:spPr>
        <p:txBody>
          <a:bodyPr>
            <a:normAutofit/>
          </a:bodyPr>
          <a:lstStyle/>
          <a:p>
            <a:pPr lvl="0" algn="l">
              <a:buFont typeface="Wingdings" pitchFamily="2" charset="2"/>
              <a:buChar char="v"/>
            </a:pPr>
            <a:r>
              <a:rPr lang="en-US" sz="2800" dirty="0" smtClean="0"/>
              <a:t> Necessity of a consistent tool configuration.</a:t>
            </a:r>
          </a:p>
          <a:p>
            <a:pPr lvl="0" algn="l">
              <a:buFont typeface="Wingdings" pitchFamily="2" charset="2"/>
              <a:buChar char="v"/>
            </a:pPr>
            <a:r>
              <a:rPr lang="en-US" sz="2800" dirty="0" smtClean="0"/>
              <a:t>There are lots of external resources available.</a:t>
            </a:r>
          </a:p>
          <a:p>
            <a:pPr lvl="0" algn="l">
              <a:buFont typeface="Wingdings" pitchFamily="2" charset="2"/>
              <a:buChar char="v"/>
            </a:pPr>
            <a:r>
              <a:rPr lang="en-US" sz="2800" dirty="0" smtClean="0"/>
              <a:t>.NET MVC4 does not employ as much magic as Ruby on Rails.  Requires more explicit configuration.</a:t>
            </a:r>
          </a:p>
          <a:p>
            <a:pPr lvl="0" algn="l">
              <a:buFont typeface="Wingdings" pitchFamily="2" charset="2"/>
              <a:buChar char="v"/>
            </a:pPr>
            <a:r>
              <a:rPr lang="en-US" sz="2800" dirty="0" smtClean="0"/>
              <a:t>Entity Frameworks compares very well to Active Record, but Entity Framework has no migrations.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990600"/>
            <a:ext cx="7772400" cy="685799"/>
          </a:xfrm>
        </p:spPr>
        <p:txBody>
          <a:bodyPr>
            <a:normAutofit fontScale="90000"/>
          </a:bodyPr>
          <a:lstStyle/>
          <a:p>
            <a:r>
              <a:rPr lang="en-US" dirty="0" smtClean="0">
                <a:solidFill>
                  <a:schemeClr val="bg2">
                    <a:lumMod val="40000"/>
                    <a:lumOff val="60000"/>
                  </a:schemeClr>
                </a:solidFill>
              </a:rPr>
              <a:t>Aim</a:t>
            </a:r>
            <a:endParaRPr lang="en-US" dirty="0"/>
          </a:p>
        </p:txBody>
      </p:sp>
      <p:sp>
        <p:nvSpPr>
          <p:cNvPr id="3" name="Subtitle 2"/>
          <p:cNvSpPr>
            <a:spLocks noGrp="1"/>
          </p:cNvSpPr>
          <p:nvPr>
            <p:ph type="subTitle" idx="1"/>
          </p:nvPr>
        </p:nvSpPr>
        <p:spPr>
          <a:xfrm>
            <a:off x="1371600" y="1447800"/>
            <a:ext cx="7010400" cy="4572000"/>
          </a:xfrm>
        </p:spPr>
        <p:txBody>
          <a:bodyPr>
            <a:normAutofit/>
          </a:bodyPr>
          <a:lstStyle/>
          <a:p>
            <a:pPr lvl="1" algn="l">
              <a:buClr>
                <a:schemeClr val="tx2"/>
              </a:buClr>
              <a:buFont typeface="Wingdings" pitchFamily="2" charset="2"/>
              <a:buChar char="§"/>
            </a:pPr>
            <a:endParaRPr lang="en-US" dirty="0" smtClean="0"/>
          </a:p>
          <a:p>
            <a:pPr lvl="1" algn="l">
              <a:buClr>
                <a:schemeClr val="tx2"/>
              </a:buClr>
              <a:buFont typeface="Wingdings" pitchFamily="2" charset="2"/>
              <a:buChar char="§"/>
            </a:pPr>
            <a:r>
              <a:rPr lang="en-US" dirty="0" smtClean="0"/>
              <a:t>  Implementing a “blackboard” like product</a:t>
            </a:r>
          </a:p>
          <a:p>
            <a:pPr lvl="1" algn="l">
              <a:buClr>
                <a:schemeClr val="tx2"/>
              </a:buClr>
              <a:buFont typeface="Wingdings" pitchFamily="2" charset="2"/>
              <a:buChar char="§"/>
            </a:pPr>
            <a:endParaRPr lang="en-US" dirty="0" smtClean="0"/>
          </a:p>
          <a:p>
            <a:pPr lvl="1" algn="l">
              <a:buClr>
                <a:schemeClr val="tx2"/>
              </a:buClr>
              <a:buFont typeface="Wingdings" pitchFamily="2" charset="2"/>
              <a:buChar char="§"/>
            </a:pPr>
            <a:r>
              <a:rPr lang="en-US" dirty="0" smtClean="0"/>
              <a:t>  Blackboard will implement three type of users</a:t>
            </a:r>
          </a:p>
          <a:p>
            <a:pPr lvl="1" algn="l">
              <a:buClr>
                <a:schemeClr val="tx2"/>
              </a:buClr>
              <a:buFontTx/>
              <a:buChar char="-"/>
            </a:pPr>
            <a:r>
              <a:rPr lang="en-US" dirty="0" smtClean="0"/>
              <a:t> Administrators</a:t>
            </a:r>
          </a:p>
          <a:p>
            <a:pPr lvl="1" algn="l">
              <a:buClr>
                <a:schemeClr val="tx2"/>
              </a:buClr>
              <a:buFontTx/>
              <a:buChar char="-"/>
            </a:pPr>
            <a:r>
              <a:rPr lang="en-US" dirty="0" smtClean="0"/>
              <a:t> Instructors</a:t>
            </a:r>
          </a:p>
          <a:p>
            <a:pPr lvl="1" algn="l">
              <a:buClr>
                <a:schemeClr val="tx2"/>
              </a:buClr>
              <a:buFontTx/>
              <a:buChar char="-"/>
            </a:pPr>
            <a:r>
              <a:rPr lang="en-US" dirty="0" smtClean="0"/>
              <a:t> Students</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380999"/>
            <a:ext cx="7772400" cy="1066801"/>
          </a:xfrm>
        </p:spPr>
        <p:txBody>
          <a:bodyPr>
            <a:normAutofit/>
          </a:bodyPr>
          <a:lstStyle/>
          <a:p>
            <a:r>
              <a:rPr lang="en-US" dirty="0" smtClean="0"/>
              <a:t>Questions?</a:t>
            </a:r>
            <a:endParaRPr lang="en-US" dirty="0"/>
          </a:p>
        </p:txBody>
      </p:sp>
      <p:sp>
        <p:nvSpPr>
          <p:cNvPr id="3" name="Subtitle 2"/>
          <p:cNvSpPr>
            <a:spLocks noGrp="1"/>
          </p:cNvSpPr>
          <p:nvPr>
            <p:ph type="subTitle" idx="1"/>
          </p:nvPr>
        </p:nvSpPr>
        <p:spPr>
          <a:xfrm>
            <a:off x="1371600" y="1600200"/>
            <a:ext cx="7010400" cy="4724400"/>
          </a:xfrm>
        </p:spPr>
        <p:txBody>
          <a:bodyPr>
            <a:normAutofit/>
          </a:bodyPr>
          <a:lstStyle/>
          <a:p>
            <a:pPr algn="l"/>
            <a:r>
              <a:rPr lang="en-US" dirty="0" smtClean="0"/>
              <a:t>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990600"/>
            <a:ext cx="7772400" cy="685799"/>
          </a:xfrm>
        </p:spPr>
        <p:txBody>
          <a:bodyPr>
            <a:normAutofit fontScale="90000"/>
          </a:bodyPr>
          <a:lstStyle/>
          <a:p>
            <a:r>
              <a:rPr lang="en-US" dirty="0" smtClean="0"/>
              <a:t/>
            </a:r>
            <a:br>
              <a:rPr lang="en-US" dirty="0" smtClean="0"/>
            </a:br>
            <a:r>
              <a:rPr lang="en-US" dirty="0" smtClean="0"/>
              <a:t> </a:t>
            </a:r>
            <a:r>
              <a:rPr lang="en-US" dirty="0" smtClean="0">
                <a:solidFill>
                  <a:schemeClr val="bg2">
                    <a:lumMod val="40000"/>
                    <a:lumOff val="60000"/>
                  </a:schemeClr>
                </a:solidFill>
              </a:rPr>
              <a:t>Motivation</a:t>
            </a:r>
            <a:endParaRPr lang="en-US" dirty="0"/>
          </a:p>
        </p:txBody>
      </p:sp>
      <p:sp>
        <p:nvSpPr>
          <p:cNvPr id="3" name="Subtitle 2"/>
          <p:cNvSpPr>
            <a:spLocks noGrp="1"/>
          </p:cNvSpPr>
          <p:nvPr>
            <p:ph type="subTitle" idx="1"/>
          </p:nvPr>
        </p:nvSpPr>
        <p:spPr>
          <a:xfrm>
            <a:off x="1371600" y="1828800"/>
            <a:ext cx="7010400" cy="4191000"/>
          </a:xfrm>
        </p:spPr>
        <p:txBody>
          <a:bodyPr>
            <a:normAutofit/>
          </a:bodyPr>
          <a:lstStyle/>
          <a:p>
            <a:pPr lvl="1" algn="l">
              <a:buClr>
                <a:schemeClr val="tx2"/>
              </a:buClr>
              <a:buFont typeface="Wingdings" pitchFamily="2" charset="2"/>
              <a:buChar char="§"/>
            </a:pPr>
            <a:r>
              <a:rPr lang="en-US" dirty="0" smtClean="0"/>
              <a:t> We have all worked with Blackboard and wished that it could be better.</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990600"/>
            <a:ext cx="7772400" cy="685799"/>
          </a:xfrm>
        </p:spPr>
        <p:txBody>
          <a:bodyPr>
            <a:normAutofit fontScale="90000"/>
          </a:bodyPr>
          <a:lstStyle/>
          <a:p>
            <a:r>
              <a:rPr lang="en-US" dirty="0" smtClean="0"/>
              <a:t/>
            </a:r>
            <a:br>
              <a:rPr lang="en-US" dirty="0" smtClean="0"/>
            </a:br>
            <a:r>
              <a:rPr lang="en-US" dirty="0" smtClean="0"/>
              <a:t> Main Stories</a:t>
            </a:r>
            <a:endParaRPr lang="en-US" dirty="0"/>
          </a:p>
        </p:txBody>
      </p:sp>
      <p:sp>
        <p:nvSpPr>
          <p:cNvPr id="3" name="Subtitle 2"/>
          <p:cNvSpPr>
            <a:spLocks noGrp="1"/>
          </p:cNvSpPr>
          <p:nvPr>
            <p:ph type="subTitle" idx="1"/>
          </p:nvPr>
        </p:nvSpPr>
        <p:spPr>
          <a:xfrm>
            <a:off x="1371600" y="1905000"/>
            <a:ext cx="7010400" cy="4114800"/>
          </a:xfrm>
        </p:spPr>
        <p:txBody>
          <a:bodyPr>
            <a:normAutofit/>
          </a:bodyPr>
          <a:lstStyle/>
          <a:p>
            <a:pPr lvl="1" algn="l">
              <a:buClr>
                <a:schemeClr val="tx2"/>
              </a:buClr>
              <a:buFont typeface="Wingdings" pitchFamily="2" charset="2"/>
              <a:buChar char="§"/>
            </a:pPr>
            <a:r>
              <a:rPr lang="en-US" dirty="0" smtClean="0"/>
              <a:t> Administrators</a:t>
            </a:r>
          </a:p>
          <a:p>
            <a:pPr lvl="1" algn="l">
              <a:buClr>
                <a:schemeClr val="tx2"/>
              </a:buClr>
              <a:buFont typeface="Wingdings" pitchFamily="2" charset="2"/>
              <a:buChar char="§"/>
            </a:pPr>
            <a:r>
              <a:rPr lang="en-US" dirty="0" smtClean="0"/>
              <a:t> Instructors</a:t>
            </a:r>
          </a:p>
          <a:p>
            <a:pPr lvl="1" algn="l">
              <a:buClr>
                <a:schemeClr val="tx2"/>
              </a:buClr>
              <a:buFont typeface="Wingdings" pitchFamily="2" charset="2"/>
              <a:buChar char="§"/>
            </a:pPr>
            <a:r>
              <a:rPr lang="en-US" dirty="0" smtClean="0"/>
              <a:t> Students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381000"/>
            <a:ext cx="7772400" cy="914401"/>
          </a:xfrm>
        </p:spPr>
        <p:txBody>
          <a:bodyPr>
            <a:normAutofit/>
          </a:bodyPr>
          <a:lstStyle/>
          <a:p>
            <a:r>
              <a:rPr lang="en-US" dirty="0" smtClean="0"/>
              <a:t>Use cases - Administrators</a:t>
            </a:r>
            <a:endParaRPr lang="en-US" dirty="0"/>
          </a:p>
        </p:txBody>
      </p:sp>
      <p:sp>
        <p:nvSpPr>
          <p:cNvPr id="3" name="Subtitle 2"/>
          <p:cNvSpPr>
            <a:spLocks noGrp="1"/>
          </p:cNvSpPr>
          <p:nvPr>
            <p:ph type="subTitle" idx="1"/>
          </p:nvPr>
        </p:nvSpPr>
        <p:spPr>
          <a:xfrm>
            <a:off x="1371600" y="1600200"/>
            <a:ext cx="7010400" cy="4724400"/>
          </a:xfrm>
        </p:spPr>
        <p:txBody>
          <a:bodyPr>
            <a:normAutofit/>
          </a:bodyPr>
          <a:lstStyle/>
          <a:p>
            <a:pPr lvl="0" algn="just"/>
            <a:r>
              <a:rPr lang="en-US" sz="2800" dirty="0" smtClean="0"/>
              <a:t>Course management</a:t>
            </a:r>
            <a:endParaRPr lang="en-US" sz="4000" dirty="0" smtClean="0"/>
          </a:p>
          <a:p>
            <a:pPr lvl="1" algn="just"/>
            <a:r>
              <a:rPr lang="en-US" dirty="0" smtClean="0"/>
              <a:t>- View course list </a:t>
            </a:r>
          </a:p>
          <a:p>
            <a:pPr lvl="1" algn="just"/>
            <a:r>
              <a:rPr lang="en-US" dirty="0" smtClean="0"/>
              <a:t>- Create courses</a:t>
            </a:r>
          </a:p>
          <a:p>
            <a:pPr lvl="1" algn="just">
              <a:buFontTx/>
              <a:buChar char="-"/>
            </a:pPr>
            <a:r>
              <a:rPr lang="en-US" dirty="0" smtClean="0"/>
              <a:t>- View, Edit courses, Delete courses</a:t>
            </a:r>
            <a:endParaRPr lang="en-US" sz="3600" dirty="0" smtClean="0"/>
          </a:p>
          <a:p>
            <a:pPr lvl="0" algn="just"/>
            <a:r>
              <a:rPr lang="en-US" sz="2800" dirty="0" smtClean="0"/>
              <a:t>User management</a:t>
            </a:r>
            <a:endParaRPr lang="en-US" sz="4000" dirty="0" smtClean="0"/>
          </a:p>
          <a:p>
            <a:pPr lvl="1" algn="just"/>
            <a:r>
              <a:rPr lang="en-US" dirty="0" smtClean="0"/>
              <a:t>- View user list, Create user(Instructor, student) account, </a:t>
            </a:r>
          </a:p>
          <a:p>
            <a:pPr lvl="1" algn="just"/>
            <a:r>
              <a:rPr lang="en-US" dirty="0" smtClean="0"/>
              <a:t>- View info of user, Edit, Delete user account</a:t>
            </a:r>
            <a:endParaRPr lang="en-US" sz="3600" dirty="0" smtClean="0"/>
          </a:p>
          <a:p>
            <a:pPr lvl="1" algn="just"/>
            <a:r>
              <a:rPr lang="en-US" dirty="0" smtClean="0"/>
              <a:t>- View administrator account, Edit administrator account</a:t>
            </a:r>
            <a:endParaRPr lang="en-US" sz="36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381000"/>
            <a:ext cx="7772400" cy="914401"/>
          </a:xfrm>
        </p:spPr>
        <p:txBody>
          <a:bodyPr>
            <a:normAutofit/>
          </a:bodyPr>
          <a:lstStyle/>
          <a:p>
            <a:r>
              <a:rPr lang="en-US" dirty="0" smtClean="0"/>
              <a:t>Use cases - Instructors</a:t>
            </a:r>
            <a:endParaRPr lang="en-US" dirty="0"/>
          </a:p>
        </p:txBody>
      </p:sp>
      <p:sp>
        <p:nvSpPr>
          <p:cNvPr id="3" name="Subtitle 2"/>
          <p:cNvSpPr>
            <a:spLocks noGrp="1"/>
          </p:cNvSpPr>
          <p:nvPr>
            <p:ph type="subTitle" idx="1"/>
          </p:nvPr>
        </p:nvSpPr>
        <p:spPr>
          <a:xfrm>
            <a:off x="1371600" y="1600200"/>
            <a:ext cx="7010400" cy="4724400"/>
          </a:xfrm>
        </p:spPr>
        <p:txBody>
          <a:bodyPr>
            <a:normAutofit/>
          </a:bodyPr>
          <a:lstStyle/>
          <a:p>
            <a:pPr lvl="0" algn="just">
              <a:buFont typeface="Wingdings" pitchFamily="2" charset="2"/>
              <a:buChar char="v"/>
            </a:pPr>
            <a:r>
              <a:rPr lang="en-US" sz="2800" dirty="0" smtClean="0"/>
              <a:t>Course management</a:t>
            </a:r>
          </a:p>
          <a:p>
            <a:pPr algn="just">
              <a:buFont typeface="Wingdings" pitchFamily="2" charset="2"/>
              <a:buChar char="v"/>
            </a:pPr>
            <a:r>
              <a:rPr lang="en-US" sz="2800" dirty="0" smtClean="0"/>
              <a:t>Course Registration management</a:t>
            </a:r>
          </a:p>
          <a:p>
            <a:pPr algn="just">
              <a:buFont typeface="Wingdings" pitchFamily="2" charset="2"/>
              <a:buChar char="v"/>
            </a:pPr>
            <a:r>
              <a:rPr lang="en-US" sz="2800" dirty="0" smtClean="0"/>
              <a:t>Document(Lecture material) management</a:t>
            </a:r>
          </a:p>
          <a:p>
            <a:pPr algn="just">
              <a:buFont typeface="Wingdings" pitchFamily="2" charset="2"/>
              <a:buChar char="v"/>
            </a:pPr>
            <a:r>
              <a:rPr lang="en-US" sz="2800" dirty="0" smtClean="0"/>
              <a:t>Assignment management</a:t>
            </a:r>
          </a:p>
          <a:p>
            <a:pPr algn="just">
              <a:buFont typeface="Wingdings" pitchFamily="2" charset="2"/>
              <a:buChar char="v"/>
            </a:pPr>
            <a:r>
              <a:rPr lang="en-US" sz="2800" dirty="0" smtClean="0"/>
              <a:t>Exam management</a:t>
            </a:r>
          </a:p>
          <a:p>
            <a:pPr algn="just">
              <a:buFont typeface="Wingdings" pitchFamily="2" charset="2"/>
              <a:buChar char="v"/>
            </a:pPr>
            <a:r>
              <a:rPr lang="en-US" sz="2800" dirty="0" smtClean="0"/>
              <a:t>Calendar management</a:t>
            </a:r>
          </a:p>
          <a:p>
            <a:pPr lvl="0" algn="just">
              <a:buFont typeface="Wingdings" pitchFamily="2" charset="2"/>
              <a:buChar char="v"/>
            </a:pPr>
            <a:r>
              <a:rPr lang="en-US" sz="2800" dirty="0" smtClean="0"/>
              <a:t>Collaboration management</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381000"/>
            <a:ext cx="7772400" cy="914401"/>
          </a:xfrm>
        </p:spPr>
        <p:txBody>
          <a:bodyPr>
            <a:normAutofit/>
          </a:bodyPr>
          <a:lstStyle/>
          <a:p>
            <a:r>
              <a:rPr lang="en-US" dirty="0" smtClean="0"/>
              <a:t>Use cases - Students</a:t>
            </a:r>
            <a:endParaRPr lang="en-US" dirty="0"/>
          </a:p>
        </p:txBody>
      </p:sp>
      <p:sp>
        <p:nvSpPr>
          <p:cNvPr id="3" name="Subtitle 2"/>
          <p:cNvSpPr>
            <a:spLocks noGrp="1"/>
          </p:cNvSpPr>
          <p:nvPr>
            <p:ph type="subTitle" idx="1"/>
          </p:nvPr>
        </p:nvSpPr>
        <p:spPr>
          <a:xfrm>
            <a:off x="1371600" y="1600200"/>
            <a:ext cx="7010400" cy="4724400"/>
          </a:xfrm>
        </p:spPr>
        <p:txBody>
          <a:bodyPr>
            <a:normAutofit/>
          </a:bodyPr>
          <a:lstStyle/>
          <a:p>
            <a:pPr lvl="0" algn="just">
              <a:buFont typeface="Wingdings" pitchFamily="2" charset="2"/>
              <a:buChar char="v"/>
            </a:pPr>
            <a:r>
              <a:rPr lang="en-US" sz="2800" dirty="0" smtClean="0"/>
              <a:t>Course management</a:t>
            </a:r>
          </a:p>
          <a:p>
            <a:pPr algn="just">
              <a:buFont typeface="Wingdings" pitchFamily="2" charset="2"/>
              <a:buChar char="v"/>
            </a:pPr>
            <a:r>
              <a:rPr lang="en-US" sz="2800" dirty="0" smtClean="0"/>
              <a:t>Course Registration management</a:t>
            </a:r>
          </a:p>
          <a:p>
            <a:pPr algn="just">
              <a:buFont typeface="Wingdings" pitchFamily="2" charset="2"/>
              <a:buChar char="v"/>
            </a:pPr>
            <a:r>
              <a:rPr lang="en-US" sz="2800" dirty="0" smtClean="0"/>
              <a:t>Document(Lecture material) management</a:t>
            </a:r>
          </a:p>
          <a:p>
            <a:pPr algn="just">
              <a:buFont typeface="Wingdings" pitchFamily="2" charset="2"/>
              <a:buChar char="v"/>
            </a:pPr>
            <a:r>
              <a:rPr lang="en-US" sz="2800" dirty="0" smtClean="0"/>
              <a:t>Assignment management</a:t>
            </a:r>
          </a:p>
          <a:p>
            <a:pPr algn="just">
              <a:buFont typeface="Wingdings" pitchFamily="2" charset="2"/>
              <a:buChar char="v"/>
            </a:pPr>
            <a:r>
              <a:rPr lang="en-US" sz="2800" dirty="0" smtClean="0"/>
              <a:t>Exam management</a:t>
            </a:r>
          </a:p>
          <a:p>
            <a:pPr algn="just">
              <a:buFont typeface="Wingdings" pitchFamily="2" charset="2"/>
              <a:buChar char="v"/>
            </a:pPr>
            <a:r>
              <a:rPr lang="en-US" sz="2800" dirty="0" smtClean="0"/>
              <a:t>Calendar management</a:t>
            </a:r>
          </a:p>
          <a:p>
            <a:pPr lvl="0" algn="just">
              <a:buFont typeface="Wingdings" pitchFamily="2" charset="2"/>
              <a:buChar char="v"/>
            </a:pPr>
            <a:r>
              <a:rPr lang="en-US" sz="2800" dirty="0" smtClean="0"/>
              <a:t>Collaboration management</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381000"/>
            <a:ext cx="7772400" cy="914401"/>
          </a:xfrm>
        </p:spPr>
        <p:txBody>
          <a:bodyPr>
            <a:normAutofit/>
          </a:bodyPr>
          <a:lstStyle/>
          <a:p>
            <a:r>
              <a:rPr lang="en-US" dirty="0" smtClean="0"/>
              <a:t>Software Process</a:t>
            </a:r>
            <a:endParaRPr lang="en-US" dirty="0"/>
          </a:p>
        </p:txBody>
      </p:sp>
      <p:sp>
        <p:nvSpPr>
          <p:cNvPr id="3" name="Subtitle 2"/>
          <p:cNvSpPr>
            <a:spLocks noGrp="1"/>
          </p:cNvSpPr>
          <p:nvPr>
            <p:ph type="subTitle" idx="1"/>
          </p:nvPr>
        </p:nvSpPr>
        <p:spPr>
          <a:xfrm>
            <a:off x="1371600" y="1600200"/>
            <a:ext cx="7010400" cy="4724400"/>
          </a:xfrm>
        </p:spPr>
        <p:txBody>
          <a:bodyPr>
            <a:normAutofit fontScale="70000" lnSpcReduction="20000"/>
          </a:bodyPr>
          <a:lstStyle/>
          <a:p>
            <a:pPr lvl="0" algn="just">
              <a:buFont typeface="Wingdings" pitchFamily="2" charset="2"/>
              <a:buChar char="v"/>
            </a:pPr>
            <a:r>
              <a:rPr lang="en-US" sz="2800" dirty="0" smtClean="0"/>
              <a:t>We planned using stories, an ERD, and divided into four sections which assigned to team members:</a:t>
            </a:r>
          </a:p>
          <a:p>
            <a:pPr lvl="1" algn="just">
              <a:buFont typeface="Wingdings" pitchFamily="2" charset="2"/>
              <a:buChar char="v"/>
            </a:pPr>
            <a:r>
              <a:rPr lang="en-US" dirty="0" smtClean="0"/>
              <a:t>User Management (Chuck)</a:t>
            </a:r>
          </a:p>
          <a:p>
            <a:pPr lvl="1" algn="just">
              <a:buFont typeface="Wingdings" pitchFamily="2" charset="2"/>
              <a:buChar char="v"/>
            </a:pPr>
            <a:r>
              <a:rPr lang="en-US" dirty="0" smtClean="0"/>
              <a:t>Course Management  (</a:t>
            </a:r>
            <a:r>
              <a:rPr lang="en-US" dirty="0" err="1" smtClean="0"/>
              <a:t>Mouhamadou</a:t>
            </a:r>
            <a:r>
              <a:rPr lang="en-US" dirty="0" smtClean="0"/>
              <a:t>)</a:t>
            </a:r>
          </a:p>
          <a:p>
            <a:pPr lvl="1" algn="just">
              <a:buFont typeface="Wingdings" pitchFamily="2" charset="2"/>
              <a:buChar char="v"/>
            </a:pPr>
            <a:r>
              <a:rPr lang="en-US" dirty="0" smtClean="0"/>
              <a:t>Document Repository (Lee, </a:t>
            </a:r>
            <a:r>
              <a:rPr lang="en-US" smtClean="0"/>
              <a:t>Mouamadou)</a:t>
            </a:r>
            <a:endParaRPr lang="en-US" dirty="0" smtClean="0"/>
          </a:p>
          <a:p>
            <a:pPr lvl="1" algn="just">
              <a:buFont typeface="Wingdings" pitchFamily="2" charset="2"/>
              <a:buChar char="v"/>
            </a:pPr>
            <a:r>
              <a:rPr lang="en-US" dirty="0" smtClean="0"/>
              <a:t>Assignments(Lee)</a:t>
            </a:r>
          </a:p>
          <a:p>
            <a:pPr lvl="1" algn="just">
              <a:buFont typeface="Wingdings" pitchFamily="2" charset="2"/>
              <a:buChar char="v"/>
            </a:pPr>
            <a:r>
              <a:rPr lang="en-US" dirty="0" smtClean="0"/>
              <a:t>Grade Book(Lee, </a:t>
            </a:r>
            <a:r>
              <a:rPr lang="en-US" dirty="0" err="1" smtClean="0"/>
              <a:t>Chcuk</a:t>
            </a:r>
            <a:r>
              <a:rPr lang="en-US" dirty="0" smtClean="0"/>
              <a:t>)</a:t>
            </a:r>
          </a:p>
          <a:p>
            <a:pPr lvl="1" algn="just">
              <a:buFont typeface="Wingdings" pitchFamily="2" charset="2"/>
              <a:buChar char="v"/>
            </a:pPr>
            <a:r>
              <a:rPr lang="en-US" dirty="0" smtClean="0"/>
              <a:t> Scheduler (Lee, </a:t>
            </a:r>
            <a:r>
              <a:rPr lang="en-US" dirty="0" err="1" smtClean="0"/>
              <a:t>Mouamadou</a:t>
            </a:r>
            <a:r>
              <a:rPr lang="en-US" dirty="0" smtClean="0"/>
              <a:t>)</a:t>
            </a:r>
          </a:p>
          <a:p>
            <a:pPr lvl="1" algn="just">
              <a:buFont typeface="Wingdings" pitchFamily="2" charset="2"/>
              <a:buChar char="v"/>
            </a:pPr>
            <a:r>
              <a:rPr lang="en-US" dirty="0" smtClean="0"/>
              <a:t>Collaboration (Ivaylo)</a:t>
            </a:r>
          </a:p>
          <a:p>
            <a:pPr lvl="1" algn="just">
              <a:buFont typeface="Wingdings" pitchFamily="2" charset="2"/>
              <a:buChar char="v"/>
            </a:pPr>
            <a:r>
              <a:rPr lang="en-US" dirty="0" smtClean="0"/>
              <a:t>Design and Layout(Lee, Ivaylo)</a:t>
            </a:r>
          </a:p>
          <a:p>
            <a:pPr lvl="1" algn="just">
              <a:buFont typeface="Wingdings" pitchFamily="2" charset="2"/>
              <a:buChar char="v"/>
            </a:pPr>
            <a:r>
              <a:rPr lang="en-US" dirty="0" smtClean="0"/>
              <a:t>Automatic Testing (Lee, </a:t>
            </a:r>
            <a:r>
              <a:rPr lang="en-US" dirty="0" err="1" smtClean="0"/>
              <a:t>Chcuk</a:t>
            </a:r>
            <a:r>
              <a:rPr lang="en-US" dirty="0" smtClean="0"/>
              <a:t>)</a:t>
            </a:r>
          </a:p>
          <a:p>
            <a:pPr lvl="1" algn="just">
              <a:buFont typeface="Wingdings" pitchFamily="2" charset="2"/>
              <a:buChar char="v"/>
            </a:pPr>
            <a:r>
              <a:rPr lang="en-US" dirty="0" smtClean="0"/>
              <a:t>Mobile View(Lee, Ivaylo)</a:t>
            </a:r>
          </a:p>
          <a:p>
            <a:pPr lvl="1" algn="just">
              <a:buFont typeface="Wingdings" pitchFamily="2" charset="2"/>
              <a:buChar char="v"/>
            </a:pPr>
            <a:endParaRPr lang="en-US" dirty="0" smtClean="0"/>
          </a:p>
          <a:p>
            <a:pPr algn="just">
              <a:buFont typeface="Wingdings" pitchFamily="2" charset="2"/>
              <a:buChar char="v"/>
            </a:pPr>
            <a:r>
              <a:rPr lang="en-US" sz="2800" dirty="0" smtClean="0"/>
              <a:t>We made extensive use of Subversion to share data between team members.</a:t>
            </a:r>
          </a:p>
          <a:p>
            <a:pPr algn="just">
              <a:buFont typeface="Wingdings" pitchFamily="2" charset="2"/>
              <a:buChar char="v"/>
            </a:pPr>
            <a:r>
              <a:rPr lang="en-US" sz="2800" dirty="0" smtClean="0"/>
              <a:t>Regular Group Meetings</a:t>
            </a:r>
          </a:p>
          <a:p>
            <a:pPr algn="l">
              <a:buFont typeface="Wingdings" pitchFamily="2" charset="2"/>
              <a:buChar char="v"/>
            </a:pPr>
            <a:r>
              <a:rPr lang="en-US" sz="2800" dirty="0" smtClean="0"/>
              <a:t>Developing by using Microsoft .NET MVC4</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270</TotalTime>
  <Words>673</Words>
  <Application>Microsoft Office PowerPoint</Application>
  <PresentationFormat>On-screen Show (4:3)</PresentationFormat>
  <Paragraphs>139</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Flow</vt:lpstr>
      <vt:lpstr> </vt:lpstr>
      <vt:lpstr>Blackboard</vt:lpstr>
      <vt:lpstr>Aim</vt:lpstr>
      <vt:lpstr>  Motivation</vt:lpstr>
      <vt:lpstr>  Main Stories</vt:lpstr>
      <vt:lpstr>Use cases - Administrators</vt:lpstr>
      <vt:lpstr>Use cases - Instructors</vt:lpstr>
      <vt:lpstr>Use cases - Students</vt:lpstr>
      <vt:lpstr>Software Process</vt:lpstr>
      <vt:lpstr>Lead to Solution</vt:lpstr>
      <vt:lpstr>Data Model</vt:lpstr>
      <vt:lpstr>State Diagram - Assignments</vt:lpstr>
      <vt:lpstr>Screen Shots Create Assignments</vt:lpstr>
      <vt:lpstr>Screen Shots Create Assignments</vt:lpstr>
      <vt:lpstr>Screen Shots Create Assignments</vt:lpstr>
      <vt:lpstr>Screen Shots Create Assignments</vt:lpstr>
      <vt:lpstr>Screen Shots Create Assignments</vt:lpstr>
      <vt:lpstr>State Diagram – Create course</vt:lpstr>
      <vt:lpstr>Screen Shots – Create course</vt:lpstr>
      <vt:lpstr>Screen Shots – Create course</vt:lpstr>
      <vt:lpstr>Screen Shots – Create course</vt:lpstr>
      <vt:lpstr>Screen Shots – Create course</vt:lpstr>
      <vt:lpstr>Screen Shots – Create course</vt:lpstr>
      <vt:lpstr>Screen Shots – Create course</vt:lpstr>
      <vt:lpstr>Other actions</vt:lpstr>
      <vt:lpstr>External Resources</vt:lpstr>
      <vt:lpstr>Testing  and Mobile Interface</vt:lpstr>
      <vt:lpstr>Working Demo</vt:lpstr>
      <vt:lpstr>Lessons Learned</vt:lpstr>
      <vt:lpstr>Questions?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XPS</dc:creator>
  <cp:lastModifiedBy>csuser</cp:lastModifiedBy>
  <cp:revision>55</cp:revision>
  <dcterms:created xsi:type="dcterms:W3CDTF">2006-08-16T00:00:00Z</dcterms:created>
  <dcterms:modified xsi:type="dcterms:W3CDTF">2012-09-18T19:49:55Z</dcterms:modified>
</cp:coreProperties>
</file>