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7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527" autoAdjust="0"/>
  </p:normalViewPr>
  <p:slideViewPr>
    <p:cSldViewPr snapToGrid="0" snapToObjects="1">
      <p:cViewPr>
        <p:scale>
          <a:sx n="100" d="100"/>
          <a:sy n="100" d="100"/>
        </p:scale>
        <p:origin x="-108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04-Dec-2014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04-Dec-2014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1B69E8-23E9-4C1F-AA2B-3C5BA6EDBEAE}" type="datetimeFigureOut">
              <a:rPr lang="en-US" smtClean="0"/>
              <a:t>04-Dec-2014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891071" y="2330952"/>
            <a:ext cx="8001276" cy="1227031"/>
          </a:xfrm>
        </p:spPr>
        <p:txBody>
          <a:bodyPr/>
          <a:lstStyle/>
          <a:p>
            <a:r>
              <a:rPr lang="en-US" sz="4800" dirty="0"/>
              <a:t>Border Gateway Protocol </a:t>
            </a:r>
            <a:endParaRPr lang="en-US" sz="4800" dirty="0">
              <a:latin typeface="Avenir Next Condensed Medium"/>
              <a:cs typeface="Avenir Next Condensed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02384">
            <a:off x="2945324" y="3550350"/>
            <a:ext cx="5510116" cy="939084"/>
          </a:xfrm>
        </p:spPr>
        <p:txBody>
          <a:bodyPr/>
          <a:lstStyle/>
          <a:p>
            <a:r>
              <a:rPr lang="en-US" sz="3200" dirty="0"/>
              <a:t>COSC 650 </a:t>
            </a:r>
            <a:r>
              <a:rPr lang="en-US" sz="3200" dirty="0" smtClean="0"/>
              <a:t> - </a:t>
            </a:r>
            <a:r>
              <a:rPr lang="en-US" sz="3200" dirty="0"/>
              <a:t>Fall 2014</a:t>
            </a:r>
          </a:p>
          <a:p>
            <a:endParaRPr lang="en-US" dirty="0"/>
          </a:p>
        </p:txBody>
      </p:sp>
      <p:pic>
        <p:nvPicPr>
          <p:cNvPr id="4" name="Picture 3" descr="images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9092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>
          <a:xfrm>
            <a:off x="171450" y="1417638"/>
            <a:ext cx="8724900" cy="517366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2800" dirty="0" smtClean="0"/>
              <a:t>Prefer </a:t>
            </a:r>
            <a:r>
              <a:rPr lang="en-US" sz="2800" dirty="0"/>
              <a:t>the route with highest WEIGHT [</a:t>
            </a:r>
            <a:r>
              <a:rPr lang="en-US" sz="2800" dirty="0" smtClean="0"/>
              <a:t>Cisco-specific, </a:t>
            </a:r>
            <a:r>
              <a:rPr lang="en-US" sz="2800" dirty="0"/>
              <a:t>local to the router].</a:t>
            </a:r>
          </a:p>
          <a:p>
            <a:pPr lvl="0"/>
            <a:r>
              <a:rPr lang="en-US" sz="2800" dirty="0"/>
              <a:t>Prefer the route with highest </a:t>
            </a:r>
            <a:r>
              <a:rPr lang="en-US" sz="2800" dirty="0" err="1" smtClean="0"/>
              <a:t>LOCAL_PERF</a:t>
            </a:r>
            <a:r>
              <a:rPr lang="en-US" sz="2800" dirty="0" smtClean="0"/>
              <a:t> [Local within an AS].</a:t>
            </a:r>
          </a:p>
          <a:p>
            <a:pPr lvl="0"/>
            <a:r>
              <a:rPr lang="en-US" sz="2800" dirty="0" smtClean="0"/>
              <a:t>Prefer locally originated routes.</a:t>
            </a:r>
          </a:p>
          <a:p>
            <a:pPr lvl="0"/>
            <a:r>
              <a:rPr lang="en-US" sz="2800" dirty="0" smtClean="0"/>
              <a:t>Prefer </a:t>
            </a:r>
            <a:r>
              <a:rPr lang="en-US" sz="2800" dirty="0"/>
              <a:t>the route with the shortest </a:t>
            </a:r>
            <a:r>
              <a:rPr lang="en-US" sz="2800" dirty="0" err="1"/>
              <a:t>AS_PATH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Prefer the route with lowest origin code (i.e. </a:t>
            </a:r>
            <a:r>
              <a:rPr lang="en-US" sz="2800" dirty="0" smtClean="0"/>
              <a:t>In order of preference: </a:t>
            </a:r>
            <a:r>
              <a:rPr lang="en-US" sz="2800" dirty="0" err="1" smtClean="0"/>
              <a:t>IGP</a:t>
            </a:r>
            <a:r>
              <a:rPr lang="en-US" sz="2800" dirty="0" smtClean="0"/>
              <a:t>, </a:t>
            </a:r>
            <a:r>
              <a:rPr lang="en-US" sz="2800" dirty="0" err="1" smtClean="0"/>
              <a:t>EGP</a:t>
            </a:r>
            <a:r>
              <a:rPr lang="en-US" sz="2800" dirty="0" smtClean="0"/>
              <a:t>, incomplete routes).</a:t>
            </a:r>
            <a:endParaRPr lang="en-US" sz="2800" dirty="0"/>
          </a:p>
          <a:p>
            <a:pPr lvl="0"/>
            <a:r>
              <a:rPr lang="en-US" sz="2800" dirty="0"/>
              <a:t>Prefer the route with the lowest multi-exit discriminator (MED).</a:t>
            </a:r>
          </a:p>
          <a:p>
            <a:pPr lvl="0"/>
            <a:r>
              <a:rPr lang="en-US" sz="2800" dirty="0"/>
              <a:t>Prefer </a:t>
            </a:r>
            <a:r>
              <a:rPr lang="en-US" sz="2800" dirty="0" err="1"/>
              <a:t>EBGP</a:t>
            </a:r>
            <a:r>
              <a:rPr lang="en-US" sz="2800" dirty="0"/>
              <a:t> learnt routes over </a:t>
            </a:r>
            <a:r>
              <a:rPr lang="en-US" sz="2800" dirty="0" err="1"/>
              <a:t>IBGP</a:t>
            </a:r>
            <a:r>
              <a:rPr lang="en-US" sz="2800" dirty="0"/>
              <a:t> learnt routes. If best route is selected, skip </a:t>
            </a:r>
            <a:r>
              <a:rPr lang="en-US" sz="2800" dirty="0" smtClean="0"/>
              <a:t>next step</a:t>
            </a:r>
            <a:endParaRPr lang="en-US" sz="2800" dirty="0"/>
          </a:p>
          <a:p>
            <a:pPr lvl="0"/>
            <a:r>
              <a:rPr lang="en-US" sz="2800" dirty="0"/>
              <a:t>Prefer the route with the smallest </a:t>
            </a:r>
            <a:r>
              <a:rPr lang="en-US" sz="2800" dirty="0" err="1"/>
              <a:t>IGP</a:t>
            </a:r>
            <a:r>
              <a:rPr lang="en-US" sz="2800" dirty="0"/>
              <a:t> metric to the BGP next-hop.</a:t>
            </a:r>
          </a:p>
          <a:p>
            <a:pPr lvl="0"/>
            <a:r>
              <a:rPr lang="en-US" sz="2800" dirty="0"/>
              <a:t>Determine if multiple routes require installation into the routing table for BGP Multipath. If best route is not selected, continue to </a:t>
            </a:r>
            <a:r>
              <a:rPr lang="en-US" sz="2800" dirty="0" smtClean="0"/>
              <a:t>next step</a:t>
            </a:r>
            <a:endParaRPr lang="en-US" sz="2800" dirty="0"/>
          </a:p>
          <a:p>
            <a:pPr lvl="0"/>
            <a:r>
              <a:rPr lang="en-US" sz="2800" dirty="0"/>
              <a:t>When both routes are external, prefer the oldest route (received first)</a:t>
            </a:r>
          </a:p>
          <a:p>
            <a:pPr lvl="0"/>
            <a:r>
              <a:rPr lang="en-US" sz="2800" dirty="0" smtClean="0"/>
              <a:t>Prefer the route from the BGP router with the lowest router ID.</a:t>
            </a:r>
          </a:p>
          <a:p>
            <a:pPr lvl="0"/>
            <a:r>
              <a:rPr lang="en-US" sz="2800" dirty="0" smtClean="0"/>
              <a:t>When both router IDs are the same for multiple routes, prefer the route with the smallest cluster list.</a:t>
            </a:r>
          </a:p>
          <a:p>
            <a:pPr lvl="0"/>
            <a:r>
              <a:rPr lang="en-US" sz="2800" dirty="0" smtClean="0"/>
              <a:t>Prefer the route with the lowest neighbor address.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Best Path Selection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924103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Message Format</a:t>
            </a:r>
          </a:p>
          <a:p>
            <a:pPr lvl="2"/>
            <a:r>
              <a:rPr lang="en-US" dirty="0" smtClean="0"/>
              <a:t>Max size 4096 bytes; Smallest size 19 bytes (header and no data)</a:t>
            </a:r>
          </a:p>
          <a:p>
            <a:pPr lvl="2"/>
            <a:r>
              <a:rPr lang="en-US" dirty="0" smtClean="0"/>
              <a:t>All fields are multi-byte fields are big-endian</a:t>
            </a:r>
          </a:p>
          <a:p>
            <a:pPr lvl="2"/>
            <a:r>
              <a:rPr lang="en-US" dirty="0" smtClean="0"/>
              <a:t>4 types of BGP messages: Open, Update, Notification, and Keep Alive.</a:t>
            </a:r>
            <a:endParaRPr lang="en-US" dirty="0"/>
          </a:p>
          <a:p>
            <a:pPr lvl="1"/>
            <a:r>
              <a:rPr lang="en-US" dirty="0"/>
              <a:t>Routing </a:t>
            </a:r>
            <a:r>
              <a:rPr lang="en-US" dirty="0" smtClean="0"/>
              <a:t>Updates</a:t>
            </a:r>
          </a:p>
          <a:p>
            <a:pPr lvl="2"/>
            <a:r>
              <a:rPr lang="en-US" dirty="0" smtClean="0"/>
              <a:t>Entire routing table is sent when a peer/speaker boots</a:t>
            </a:r>
          </a:p>
          <a:p>
            <a:pPr lvl="2"/>
            <a:r>
              <a:rPr lang="en-US" dirty="0" smtClean="0"/>
              <a:t>After boot only updates are sent</a:t>
            </a:r>
          </a:p>
          <a:p>
            <a:pPr lvl="2"/>
            <a:r>
              <a:rPr lang="en-US" dirty="0" smtClean="0"/>
              <a:t>Route updates are stored in the Routing Information Base (RIB)</a:t>
            </a:r>
            <a:endParaRPr lang="en-US" dirty="0"/>
          </a:p>
          <a:p>
            <a:pPr lvl="1"/>
            <a:r>
              <a:rPr lang="en-US" dirty="0"/>
              <a:t>Path </a:t>
            </a:r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AS_PATH – path that traverses the least number of AS.</a:t>
            </a:r>
          </a:p>
          <a:p>
            <a:pPr lvl="2"/>
            <a:r>
              <a:rPr lang="en-US" dirty="0" smtClean="0"/>
              <a:t>MED – allows an exit point to be specified to a remote AS for a multi exit point network.</a:t>
            </a:r>
          </a:p>
          <a:p>
            <a:pPr lvl="2"/>
            <a:r>
              <a:rPr lang="en-US" dirty="0" smtClean="0"/>
              <a:t>Origin – specifies the origin of a routing update; can be used in determining the preferred route</a:t>
            </a:r>
          </a:p>
          <a:p>
            <a:pPr lvl="1"/>
            <a:r>
              <a:rPr lang="en-US" dirty="0"/>
              <a:t>Error Handling</a:t>
            </a:r>
          </a:p>
          <a:p>
            <a:pPr lvl="2"/>
            <a:r>
              <a:rPr lang="en-US" dirty="0"/>
              <a:t>When an error occurs, a notification message with the following is sent:</a:t>
            </a:r>
          </a:p>
          <a:p>
            <a:pPr lvl="3"/>
            <a:r>
              <a:rPr lang="en-US" dirty="0"/>
              <a:t>Error Code</a:t>
            </a:r>
          </a:p>
          <a:p>
            <a:pPr lvl="3"/>
            <a:r>
              <a:rPr lang="en-US" dirty="0"/>
              <a:t>Error </a:t>
            </a:r>
            <a:r>
              <a:rPr lang="en-US" dirty="0" err="1"/>
              <a:t>Subcode</a:t>
            </a:r>
            <a:r>
              <a:rPr lang="en-US" dirty="0"/>
              <a:t> (0 if none specified)</a:t>
            </a:r>
          </a:p>
          <a:p>
            <a:pPr lvl="3"/>
            <a:r>
              <a:rPr lang="en-US" dirty="0" smtClean="0"/>
              <a:t>Data fields</a:t>
            </a:r>
          </a:p>
          <a:p>
            <a:pPr lvl="2"/>
            <a:r>
              <a:rPr lang="en-US" dirty="0" smtClean="0"/>
              <a:t>Routing </a:t>
            </a:r>
            <a:r>
              <a:rPr lang="en-US" dirty="0"/>
              <a:t>table entries </a:t>
            </a:r>
            <a:r>
              <a:rPr lang="en-US" dirty="0" smtClean="0"/>
              <a:t>errors associated </a:t>
            </a:r>
            <a:r>
              <a:rPr lang="en-US" dirty="0"/>
              <a:t>with remote BGP speakers are marked as </a:t>
            </a:r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Implementation of Standard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237507" y="1481327"/>
            <a:ext cx="8680862" cy="471944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Version Negotiation</a:t>
            </a:r>
          </a:p>
          <a:p>
            <a:pPr lvl="2"/>
            <a:r>
              <a:rPr lang="en-US" dirty="0" smtClean="0"/>
              <a:t>Negotiated by making multiple attempts at opening a BGP connection, starting with the highest number the BGP speaker supports</a:t>
            </a:r>
          </a:p>
          <a:p>
            <a:pPr lvl="2"/>
            <a:r>
              <a:rPr lang="en-US" dirty="0" smtClean="0"/>
              <a:t>Highest common version between BGP speakers is used</a:t>
            </a:r>
            <a:endParaRPr lang="en-US" dirty="0"/>
          </a:p>
          <a:p>
            <a:pPr lvl="1"/>
            <a:r>
              <a:rPr lang="en-US" dirty="0" smtClean="0"/>
              <a:t>Timers</a:t>
            </a:r>
          </a:p>
          <a:p>
            <a:pPr lvl="2"/>
            <a:r>
              <a:rPr lang="en-US" dirty="0" smtClean="0"/>
              <a:t>BGP employs five main timers and two optional timers:</a:t>
            </a:r>
          </a:p>
          <a:p>
            <a:pPr lvl="3"/>
            <a:r>
              <a:rPr lang="en-US" dirty="0" err="1" smtClean="0"/>
              <a:t>ConnectRetryTimer</a:t>
            </a:r>
            <a:r>
              <a:rPr lang="en-US" dirty="0" smtClean="0"/>
              <a:t> (default 120 seconds)</a:t>
            </a:r>
          </a:p>
          <a:p>
            <a:pPr lvl="3"/>
            <a:r>
              <a:rPr lang="en-US" dirty="0" err="1" smtClean="0"/>
              <a:t>HoldTimer</a:t>
            </a:r>
            <a:r>
              <a:rPr lang="en-US" dirty="0" smtClean="0"/>
              <a:t> (default 90 seconds)</a:t>
            </a:r>
          </a:p>
          <a:p>
            <a:pPr lvl="3"/>
            <a:r>
              <a:rPr lang="en-US" dirty="0" err="1" smtClean="0"/>
              <a:t>KeepaliveTimer</a:t>
            </a:r>
            <a:r>
              <a:rPr lang="en-US" dirty="0" smtClean="0"/>
              <a:t> (default 1/3 </a:t>
            </a:r>
            <a:r>
              <a:rPr lang="en-US" dirty="0" err="1" smtClean="0"/>
              <a:t>HoldTimer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MinASOriginationIntervalTimer</a:t>
            </a:r>
            <a:r>
              <a:rPr lang="en-US" dirty="0" smtClean="0"/>
              <a:t> (default 15 seconds)</a:t>
            </a:r>
          </a:p>
          <a:p>
            <a:pPr lvl="3"/>
            <a:r>
              <a:rPr lang="en-US" dirty="0" err="1" smtClean="0"/>
              <a:t>MinRouteAdvertisementIntervalTimer</a:t>
            </a:r>
            <a:r>
              <a:rPr lang="en-US" dirty="0" smtClean="0"/>
              <a:t> (default 30 seconds for EBGP; 5 seconds for IBGP)</a:t>
            </a:r>
            <a:endParaRPr lang="en-US" dirty="0"/>
          </a:p>
          <a:p>
            <a:pPr lvl="3"/>
            <a:r>
              <a:rPr lang="en-US" dirty="0" smtClean="0"/>
              <a:t>Optional: </a:t>
            </a:r>
            <a:r>
              <a:rPr lang="en-US" dirty="0" err="1" smtClean="0"/>
              <a:t>DelayOpenTimer</a:t>
            </a:r>
            <a:endParaRPr lang="en-US" dirty="0" smtClean="0"/>
          </a:p>
          <a:p>
            <a:pPr lvl="3"/>
            <a:r>
              <a:rPr lang="en-US" dirty="0" smtClean="0"/>
              <a:t>Optional: </a:t>
            </a:r>
            <a:r>
              <a:rPr lang="en-US" dirty="0" err="1" smtClean="0"/>
              <a:t>IdleHoldTimer</a:t>
            </a:r>
            <a:endParaRPr lang="en-US" dirty="0"/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Uses TCP for reliability of traffic transport between BGP speakers with added mechanisms defined in </a:t>
            </a:r>
            <a:r>
              <a:rPr lang="en-US" dirty="0"/>
              <a:t>RFC </a:t>
            </a:r>
            <a:r>
              <a:rPr lang="en-US" dirty="0" smtClean="0"/>
              <a:t>2385 to:</a:t>
            </a:r>
          </a:p>
          <a:p>
            <a:pPr lvl="3"/>
            <a:r>
              <a:rPr lang="en-US" dirty="0" smtClean="0"/>
              <a:t>Detect and reject wiretapping attacks</a:t>
            </a:r>
          </a:p>
          <a:p>
            <a:pPr lvl="3"/>
            <a:r>
              <a:rPr lang="en-US" dirty="0" smtClean="0"/>
              <a:t>Augments the normal TCP checksum with a 16-byte message authentication code (MAC) based on MD5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7" y="274638"/>
            <a:ext cx="8680862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Implementation of Standard (cont.)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BGP is a layer 4 protocol which comes before TCP.</a:t>
            </a:r>
          </a:p>
          <a:p>
            <a:r>
              <a:rPr lang="en-US" dirty="0">
                <a:solidFill>
                  <a:srgbClr val="FF0000"/>
                </a:solidFill>
              </a:rPr>
              <a:t>It supports Classless Inter-Domain Routing and use of route aggregation to decrease the size of routings. Routers which are usually installed for small office are not capable for running BGP. </a:t>
            </a:r>
          </a:p>
          <a:p>
            <a:r>
              <a:rPr lang="en-US" dirty="0">
                <a:solidFill>
                  <a:srgbClr val="FF0000"/>
                </a:solidFill>
              </a:rPr>
              <a:t>In big organizations, which have big commercial routers also need some specific executable image that contained BGP.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Hardware and Software Requirements for BGP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457200" y="1328928"/>
            <a:ext cx="8229600" cy="4881372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US" sz="2800" dirty="0"/>
              <a:t>Confidentiality violations (eavesdropping)</a:t>
            </a:r>
          </a:p>
          <a:p>
            <a:pPr lvl="0" fontAlgn="base"/>
            <a:r>
              <a:rPr lang="en-US" sz="2800" dirty="0"/>
              <a:t>Replay</a:t>
            </a:r>
          </a:p>
          <a:p>
            <a:pPr lvl="0" fontAlgn="base"/>
            <a:r>
              <a:rPr lang="en-US" sz="2800" dirty="0"/>
              <a:t>Message I</a:t>
            </a:r>
            <a:r>
              <a:rPr lang="en-US" sz="2800" dirty="0" smtClean="0"/>
              <a:t>nsertion</a:t>
            </a:r>
          </a:p>
          <a:p>
            <a:pPr lvl="1" fontAlgn="base"/>
            <a:r>
              <a:rPr lang="en-US" sz="2400" dirty="0"/>
              <a:t>S</a:t>
            </a:r>
            <a:r>
              <a:rPr lang="en-US" sz="2400" dirty="0" smtClean="0"/>
              <a:t>ince </a:t>
            </a:r>
            <a:r>
              <a:rPr lang="en-US" sz="2400" dirty="0"/>
              <a:t>BGP uses TCP, this is much more difficult after the TCP connection has been completely established</a:t>
            </a:r>
          </a:p>
          <a:p>
            <a:pPr lvl="0" fontAlgn="base"/>
            <a:r>
              <a:rPr lang="en-US" sz="2800" dirty="0"/>
              <a:t>Message </a:t>
            </a:r>
            <a:r>
              <a:rPr lang="en-US" sz="2800" dirty="0" smtClean="0"/>
              <a:t>Deletion</a:t>
            </a:r>
          </a:p>
          <a:p>
            <a:pPr lvl="1" fontAlgn="base"/>
            <a:r>
              <a:rPr lang="en-US" sz="2400" dirty="0"/>
              <a:t>A</a:t>
            </a:r>
            <a:r>
              <a:rPr lang="en-US" sz="2400" dirty="0" smtClean="0"/>
              <a:t>gain </a:t>
            </a:r>
            <a:r>
              <a:rPr lang="en-US" sz="2400" dirty="0"/>
              <a:t>this is much more difficult, but not impossible, once the TCP connection has been completely established</a:t>
            </a:r>
          </a:p>
          <a:p>
            <a:pPr lvl="0" fontAlgn="base"/>
            <a:r>
              <a:rPr lang="en-US" sz="2800" dirty="0"/>
              <a:t>Message M</a:t>
            </a:r>
            <a:r>
              <a:rPr lang="en-US" sz="2800" dirty="0" smtClean="0"/>
              <a:t>odification</a:t>
            </a:r>
          </a:p>
          <a:p>
            <a:pPr lvl="1" fontAlgn="base"/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modification that maintains the syntax and length of the TCP payload may not be detected</a:t>
            </a:r>
          </a:p>
          <a:p>
            <a:pPr lvl="0" fontAlgn="base"/>
            <a:r>
              <a:rPr lang="en-US" sz="2800" dirty="0" smtClean="0"/>
              <a:t>Man-in-the-Middle</a:t>
            </a:r>
          </a:p>
          <a:p>
            <a:pPr lvl="1" fontAlgn="base"/>
            <a:r>
              <a:rPr lang="en-US" sz="2400" dirty="0" smtClean="0"/>
              <a:t>BGP </a:t>
            </a:r>
            <a:r>
              <a:rPr lang="en-US" sz="2400" dirty="0"/>
              <a:t>does not perform any authentication for BGP speakers/peers.</a:t>
            </a:r>
          </a:p>
          <a:p>
            <a:pPr lvl="0" fontAlgn="base"/>
            <a:r>
              <a:rPr lang="en-US" sz="2800" dirty="0"/>
              <a:t>Denial of </a:t>
            </a:r>
            <a:r>
              <a:rPr lang="en-US" sz="2800" dirty="0" smtClean="0"/>
              <a:t>Service </a:t>
            </a:r>
            <a:r>
              <a:rPr lang="en-US" sz="2800" dirty="0"/>
              <a:t>(</a:t>
            </a:r>
            <a:r>
              <a:rPr lang="en-US" sz="2800" dirty="0" err="1" smtClean="0"/>
              <a:t>DoS</a:t>
            </a:r>
            <a:r>
              <a:rPr lang="en-US" sz="2800" dirty="0" smtClean="0"/>
              <a:t>)</a:t>
            </a:r>
          </a:p>
          <a:p>
            <a:pPr lvl="1" fontAlgn="base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most critical </a:t>
            </a:r>
            <a:r>
              <a:rPr lang="en-US" sz="2400" dirty="0" err="1"/>
              <a:t>DoS</a:t>
            </a:r>
            <a:r>
              <a:rPr lang="en-US" sz="2400" dirty="0"/>
              <a:t> attack would be one on the BGP routing protocol itself.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90"/>
                </a:solidFill>
              </a:rPr>
              <a:t>Vulnerabilities of BGP </a:t>
            </a:r>
          </a:p>
        </p:txBody>
      </p:sp>
    </p:spTree>
    <p:extLst>
      <p:ext uri="{BB962C8B-B14F-4D97-AF65-F5344CB8AC3E}">
        <p14:creationId xmlns:p14="http://schemas.microsoft.com/office/powerpoint/2010/main" val="25345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42578"/>
            <a:ext cx="4191000" cy="440883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Ibtihaj</a:t>
            </a:r>
            <a:r>
              <a:rPr lang="en-US" sz="2400" dirty="0" smtClean="0"/>
              <a:t> Alanazi</a:t>
            </a:r>
          </a:p>
          <a:p>
            <a:r>
              <a:rPr lang="en-US" sz="2400" dirty="0"/>
              <a:t>Logan Bair</a:t>
            </a:r>
          </a:p>
          <a:p>
            <a:r>
              <a:rPr lang="en-US" sz="2400" dirty="0" err="1" smtClean="0"/>
              <a:t>Amirshahram</a:t>
            </a:r>
            <a:r>
              <a:rPr lang="en-US" sz="2400" dirty="0" smtClean="0"/>
              <a:t> </a:t>
            </a:r>
            <a:r>
              <a:rPr lang="en-US" sz="2400" dirty="0" err="1"/>
              <a:t>Hematian</a:t>
            </a:r>
            <a:endParaRPr lang="en-US" sz="2400" dirty="0"/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Kuo</a:t>
            </a:r>
            <a:endParaRPr lang="en-US" sz="2400" dirty="0"/>
          </a:p>
          <a:p>
            <a:r>
              <a:rPr lang="en-US" sz="2400" dirty="0" smtClean="0"/>
              <a:t>Mary Snyder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60156"/>
            <a:ext cx="4038600" cy="396792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/>
              <a:t>Dr. </a:t>
            </a:r>
            <a:r>
              <a:rPr lang="en-US" sz="4000" dirty="0"/>
              <a:t>Alexander L. </a:t>
            </a:r>
            <a:r>
              <a:rPr lang="en-US" sz="4000" dirty="0" err="1" smtClean="0"/>
              <a:t>Wijesinha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5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1538288"/>
            <a:ext cx="7730378" cy="47672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Overview/Introduction</a:t>
            </a:r>
          </a:p>
          <a:p>
            <a:pPr lvl="1"/>
            <a:r>
              <a:rPr lang="en-US" dirty="0" smtClean="0"/>
              <a:t>Popularity and Use of BGP in Information Technology Applications</a:t>
            </a:r>
          </a:p>
          <a:p>
            <a:pPr lvl="1"/>
            <a:r>
              <a:rPr lang="en-US" dirty="0" smtClean="0"/>
              <a:t>Advantages and Disadvantages of BGP</a:t>
            </a:r>
          </a:p>
          <a:p>
            <a:r>
              <a:rPr lang="en-US" dirty="0" smtClean="0"/>
              <a:t>Reasons for Implementation</a:t>
            </a:r>
          </a:p>
          <a:p>
            <a:pPr lvl="1"/>
            <a:r>
              <a:rPr lang="en-US" dirty="0" smtClean="0"/>
              <a:t>Best Bath Selection Algorithm</a:t>
            </a:r>
          </a:p>
          <a:p>
            <a:r>
              <a:rPr lang="en-US" dirty="0" smtClean="0"/>
              <a:t>Implementation of Standard</a:t>
            </a:r>
          </a:p>
          <a:p>
            <a:pPr lvl="1"/>
            <a:r>
              <a:rPr lang="en-US" dirty="0" smtClean="0"/>
              <a:t>Message Format</a:t>
            </a:r>
          </a:p>
          <a:p>
            <a:pPr lvl="1"/>
            <a:r>
              <a:rPr lang="en-US" dirty="0" smtClean="0"/>
              <a:t>Routing Updates</a:t>
            </a:r>
          </a:p>
          <a:p>
            <a:pPr lvl="1"/>
            <a:r>
              <a:rPr lang="en-US" dirty="0" smtClean="0"/>
              <a:t>Path Attributes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Version Negotiation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Hardware and Software Requirements</a:t>
            </a:r>
          </a:p>
          <a:p>
            <a:r>
              <a:rPr lang="en-US" dirty="0" smtClean="0"/>
              <a:t>Vulnerabilities of BGP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BGP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is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widely used </a:t>
            </a:r>
            <a:r>
              <a:rPr lang="en-US" dirty="0">
                <a:solidFill>
                  <a:srgbClr val="FF0000"/>
                </a:solidFill>
                <a:effectLst/>
              </a:rPr>
              <a:t>routing protocol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used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to route traffic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among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gateway </a:t>
            </a:r>
            <a:r>
              <a:rPr lang="en-US" dirty="0">
                <a:solidFill>
                  <a:srgbClr val="FF0000"/>
                </a:solidFill>
                <a:effectLst/>
              </a:rPr>
              <a:t>hosts in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a </a:t>
            </a:r>
            <a:r>
              <a:rPr lang="en-US" dirty="0">
                <a:solidFill>
                  <a:srgbClr val="FF0000"/>
                </a:solidFill>
                <a:effectLst/>
              </a:rPr>
              <a:t>network of autonomous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systems (ASs).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r>
              <a:rPr lang="en-US" dirty="0">
                <a:solidFill>
                  <a:srgbClr val="FF0000"/>
                </a:solidFill>
              </a:rPr>
              <a:t>BGP uses Transmission Control Protocol (TCP) to create a communication between hosts. </a:t>
            </a: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BGP </a:t>
            </a:r>
            <a:r>
              <a:rPr lang="en-US" dirty="0" smtClean="0">
                <a:solidFill>
                  <a:srgbClr val="FF0000"/>
                </a:solidFill>
              </a:rPr>
              <a:t>routing decision are </a:t>
            </a:r>
            <a:r>
              <a:rPr lang="en-US" dirty="0" smtClean="0">
                <a:solidFill>
                  <a:srgbClr val="FF0000"/>
                </a:solidFill>
              </a:rPr>
              <a:t>made using the Best Path Selection, which utilizes known routes/paths </a:t>
            </a:r>
            <a:r>
              <a:rPr lang="en-US" dirty="0" smtClean="0">
                <a:solidFill>
                  <a:srgbClr val="FF0000"/>
                </a:solidFill>
              </a:rPr>
              <a:t>and network </a:t>
            </a:r>
            <a:r>
              <a:rPr lang="en-US" dirty="0" smtClean="0">
                <a:solidFill>
                  <a:srgbClr val="FF0000"/>
                </a:solidFill>
              </a:rPr>
              <a:t>policies to determine ...</a:t>
            </a:r>
            <a:endParaRPr lang="en-US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Border Gateway Protocol (BGP) </a:t>
            </a:r>
          </a:p>
        </p:txBody>
      </p:sp>
    </p:spTree>
    <p:extLst>
      <p:ext uri="{BB962C8B-B14F-4D97-AF65-F5344CB8AC3E}">
        <p14:creationId xmlns:p14="http://schemas.microsoft.com/office/powerpoint/2010/main" val="15496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BGP </a:t>
            </a:r>
            <a:r>
              <a:rPr lang="en-US" dirty="0" smtClean="0">
                <a:effectLst/>
              </a:rPr>
              <a:t>only sends updated routin</a:t>
            </a:r>
            <a:r>
              <a:rPr lang="en-US" dirty="0" smtClean="0"/>
              <a:t>g information when changes occur and only transmit the updated information</a:t>
            </a:r>
            <a:r>
              <a:rPr lang="en-US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BGP-4 is the latest version which facilitates the administrators to configure the cost matric according to organization policy statement.</a:t>
            </a: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The Anti-loop </a:t>
            </a:r>
            <a:r>
              <a:rPr lang="en-US" dirty="0">
                <a:solidFill>
                  <a:srgbClr val="FF0000"/>
                </a:solidFill>
                <a:effectLst/>
              </a:rPr>
              <a:t>mechanism is the critical aspect of BGP. Any routes that exist in the AS path will not be import by any router. 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Vertical 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249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Border Gateway Protocol (BGP</a:t>
            </a:r>
            <a:r>
              <a:rPr lang="en-US" dirty="0" smtClean="0">
                <a:solidFill>
                  <a:srgbClr val="000090"/>
                </a:solidFill>
              </a:rPr>
              <a:t>) (cont.)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BGP </a:t>
            </a:r>
            <a:r>
              <a:rPr lang="en-US" dirty="0">
                <a:effectLst/>
              </a:rPr>
              <a:t>is </a:t>
            </a:r>
            <a:r>
              <a:rPr lang="en-US" dirty="0" smtClean="0">
                <a:effectLst/>
              </a:rPr>
              <a:t>popular </a:t>
            </a:r>
            <a:r>
              <a:rPr lang="en-US" dirty="0">
                <a:effectLst/>
              </a:rPr>
              <a:t>among </a:t>
            </a:r>
            <a:r>
              <a:rPr lang="en-US" dirty="0" smtClean="0"/>
              <a:t>network administrators of multiple ISPs or single ISPs with a need to connect with other network providers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BGP can be used to join a number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Open </a:t>
            </a:r>
            <a:r>
              <a:rPr lang="en-US" dirty="0"/>
              <a:t>S</a:t>
            </a:r>
            <a:r>
              <a:rPr lang="en-US" dirty="0" smtClean="0">
                <a:effectLst/>
              </a:rPr>
              <a:t>hortest Path First (OSPF) </a:t>
            </a:r>
            <a:r>
              <a:rPr lang="en-US" dirty="0">
                <a:effectLst/>
              </a:rPr>
              <a:t>networks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.</a:t>
            </a:r>
          </a:p>
          <a:p>
            <a:r>
              <a:rPr lang="en-US" dirty="0"/>
              <a:t>BGP is also used by may large private IP networks internally where OSPF by itself would not scale</a:t>
            </a:r>
          </a:p>
          <a:p>
            <a:r>
              <a:rPr lang="en-US" dirty="0" smtClean="0">
                <a:effectLst/>
              </a:rPr>
              <a:t>BGP </a:t>
            </a:r>
            <a:r>
              <a:rPr lang="en-US" dirty="0">
                <a:effectLst/>
              </a:rPr>
              <a:t>is </a:t>
            </a:r>
            <a:r>
              <a:rPr lang="en-US" dirty="0" smtClean="0">
                <a:effectLst/>
              </a:rPr>
              <a:t>important </a:t>
            </a:r>
            <a:r>
              <a:rPr lang="en-US" dirty="0">
                <a:effectLst/>
              </a:rPr>
              <a:t>in multi homing </a:t>
            </a:r>
            <a:r>
              <a:rPr lang="en-US" dirty="0" smtClean="0">
                <a:effectLst/>
              </a:rPr>
              <a:t>networks, creating a reliable connections that give better redundancy instead of multiple access points.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50" y="274638"/>
            <a:ext cx="88011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Popularity and Use of BGP in Information Technology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effectLst/>
              </a:rPr>
              <a:t>Only one </a:t>
            </a:r>
            <a:r>
              <a:rPr lang="en-SG" dirty="0">
                <a:effectLst/>
              </a:rPr>
              <a:t>active route for a prefix at a </a:t>
            </a:r>
            <a:r>
              <a:rPr lang="en-SG" dirty="0" smtClean="0">
                <a:effectLst/>
              </a:rPr>
              <a:t>time</a:t>
            </a:r>
            <a:endParaRPr lang="en-US" dirty="0" smtClean="0">
              <a:effectLst/>
            </a:endParaRPr>
          </a:p>
          <a:p>
            <a:pPr lvl="0"/>
            <a:r>
              <a:rPr lang="en-SG" dirty="0" smtClean="0">
                <a:effectLst/>
              </a:rPr>
              <a:t>Ensures the </a:t>
            </a:r>
            <a:r>
              <a:rPr lang="en-SG" dirty="0">
                <a:effectLst/>
              </a:rPr>
              <a:t>decision process between multiple routes does not cause </a:t>
            </a:r>
            <a:r>
              <a:rPr lang="en-SG" dirty="0" smtClean="0">
                <a:effectLst/>
              </a:rPr>
              <a:t>loops.</a:t>
            </a:r>
          </a:p>
          <a:p>
            <a:r>
              <a:rPr lang="en-SG" dirty="0" smtClean="0">
                <a:effectLst/>
              </a:rPr>
              <a:t>Blocks source of bad traffic</a:t>
            </a:r>
          </a:p>
          <a:p>
            <a:r>
              <a:rPr lang="en-SG" dirty="0" smtClean="0"/>
              <a:t>Provides IP stability</a:t>
            </a:r>
          </a:p>
          <a:p>
            <a:endParaRPr lang="en-US" dirty="0">
              <a:solidFill>
                <a:srgbClr val="FF0000"/>
              </a:solidFill>
              <a:effectLst/>
            </a:endParaRPr>
          </a:p>
          <a:p>
            <a:pPr lvl="0"/>
            <a:endParaRPr lang="en-SG" dirty="0" smtClean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Advantages </a:t>
            </a:r>
            <a:r>
              <a:rPr lang="en-US" dirty="0" smtClean="0">
                <a:solidFill>
                  <a:srgbClr val="000090"/>
                </a:solidFill>
              </a:rPr>
              <a:t>of </a:t>
            </a:r>
            <a:r>
              <a:rPr lang="en-US" dirty="0">
                <a:solidFill>
                  <a:srgbClr val="000090"/>
                </a:solidFill>
              </a:rPr>
              <a:t>BGP </a:t>
            </a:r>
          </a:p>
        </p:txBody>
      </p:sp>
    </p:spTree>
    <p:extLst>
      <p:ext uri="{BB962C8B-B14F-4D97-AF65-F5344CB8AC3E}">
        <p14:creationId xmlns:p14="http://schemas.microsoft.com/office/powerpoint/2010/main" val="4528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effectLst/>
              </a:rPr>
              <a:t>Found to </a:t>
            </a:r>
            <a:r>
              <a:rPr lang="en-SG" dirty="0">
                <a:effectLst/>
              </a:rPr>
              <a:t>be vulnerable to attacks and </a:t>
            </a:r>
            <a:r>
              <a:rPr lang="en-SG" dirty="0" smtClean="0">
                <a:effectLst/>
              </a:rPr>
              <a:t>misconfigurations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Congestion control/monitoring is not performed</a:t>
            </a:r>
          </a:p>
          <a:p>
            <a:pPr lvl="0"/>
            <a:r>
              <a:rPr lang="en-US" dirty="0"/>
              <a:t>Inability to load balance traffic across multiple connections during high load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0090"/>
                </a:solidFill>
              </a:rPr>
              <a:t>D</a:t>
            </a:r>
            <a:r>
              <a:rPr lang="en-SG" dirty="0" smtClean="0">
                <a:solidFill>
                  <a:srgbClr val="000090"/>
                </a:solidFill>
              </a:rPr>
              <a:t>isadvantages </a:t>
            </a:r>
            <a:r>
              <a:rPr lang="en-SG" dirty="0">
                <a:solidFill>
                  <a:srgbClr val="000090"/>
                </a:solidFill>
              </a:rPr>
              <a:t>of BGP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Aft>
                <a:spcPts val="2000"/>
              </a:spcAft>
            </a:pPr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primary function of a BGP </a:t>
            </a:r>
            <a:r>
              <a:rPr lang="en-US" sz="2400" dirty="0" smtClean="0">
                <a:effectLst/>
              </a:rPr>
              <a:t>speaker is </a:t>
            </a:r>
            <a:r>
              <a:rPr lang="en-US" sz="2400" dirty="0">
                <a:effectLst/>
              </a:rPr>
              <a:t>to exchange network reachability information with other BGP systems</a:t>
            </a:r>
            <a:r>
              <a:rPr lang="en-US" sz="2400" dirty="0" smtClean="0">
                <a:effectLst/>
              </a:rPr>
              <a:t>.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sz="2400" dirty="0" smtClean="0"/>
              <a:t>This is accomplished through use of the Best Path Selection Algorithm</a:t>
            </a:r>
          </a:p>
          <a:p>
            <a:pPr marL="580644" lvl="2" indent="-342900">
              <a:spcAft>
                <a:spcPts val="2000"/>
              </a:spcAft>
            </a:pPr>
            <a:r>
              <a:rPr lang="en-US" sz="2200" dirty="0" smtClean="0"/>
              <a:t>Reducing </a:t>
            </a:r>
            <a:r>
              <a:rPr lang="en-US" sz="2200" dirty="0"/>
              <a:t>routing and forwarding changes in a network, creating a more stable network</a:t>
            </a:r>
          </a:p>
          <a:p>
            <a:pPr marL="580644" lvl="2" indent="-342900">
              <a:spcAft>
                <a:spcPts val="2000"/>
              </a:spcAft>
            </a:pPr>
            <a:r>
              <a:rPr lang="en-US" sz="2200" dirty="0"/>
              <a:t>Quickly </a:t>
            </a:r>
            <a:r>
              <a:rPr lang="en-US" sz="2200" dirty="0" smtClean="0"/>
              <a:t>identifying </a:t>
            </a:r>
            <a:r>
              <a:rPr lang="en-US" sz="2200" dirty="0"/>
              <a:t>and </a:t>
            </a:r>
            <a:r>
              <a:rPr lang="en-US" sz="2200" dirty="0" smtClean="0"/>
              <a:t>removing </a:t>
            </a:r>
            <a:r>
              <a:rPr lang="en-US" sz="2200" dirty="0"/>
              <a:t>any routing loops</a:t>
            </a:r>
          </a:p>
          <a:p>
            <a:pPr marL="580644" lvl="2" indent="-342900">
              <a:spcAft>
                <a:spcPts val="2000"/>
              </a:spcAft>
            </a:pPr>
            <a:r>
              <a:rPr lang="en-US" sz="2200" dirty="0" smtClean="0"/>
              <a:t>Enforcing </a:t>
            </a:r>
            <a:r>
              <a:rPr lang="en-US" sz="2200" dirty="0"/>
              <a:t>policy decisions</a:t>
            </a:r>
          </a:p>
          <a:p>
            <a:pPr marL="342900" lvl="1" indent="-342900">
              <a:spcAft>
                <a:spcPts val="2000"/>
              </a:spcAft>
            </a:pP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0090"/>
                </a:solidFill>
              </a:rPr>
              <a:t>Reasons for Implementation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521</TotalTime>
  <Words>1063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Border Gateway Protocol </vt:lpstr>
      <vt:lpstr> Dr. Alexander L. Wijesinha</vt:lpstr>
      <vt:lpstr>Topics</vt:lpstr>
      <vt:lpstr>Border Gateway Protocol (BGP) </vt:lpstr>
      <vt:lpstr>Border Gateway Protocol (BGP) (cont.) </vt:lpstr>
      <vt:lpstr>Popularity and Use of BGP in Information Technology Applications</vt:lpstr>
      <vt:lpstr>Advantages of BGP </vt:lpstr>
      <vt:lpstr>Disadvantages of BGP </vt:lpstr>
      <vt:lpstr>Reasons for Implementation</vt:lpstr>
      <vt:lpstr>Best Path Selection Algorithm</vt:lpstr>
      <vt:lpstr>Implementation of Standard</vt:lpstr>
      <vt:lpstr>Implementation of Standard (cont.)</vt:lpstr>
      <vt:lpstr>Hardware and Software Requirements for BGP</vt:lpstr>
      <vt:lpstr>Vulnerabilities of BGP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Gateway Protocol </dc:title>
  <dc:creator>Ibtihaj Alanazi</dc:creator>
  <cp:lastModifiedBy>Snyder, Mary J.</cp:lastModifiedBy>
  <cp:revision>33</cp:revision>
  <dcterms:created xsi:type="dcterms:W3CDTF">2014-11-30T14:17:29Z</dcterms:created>
  <dcterms:modified xsi:type="dcterms:W3CDTF">2014-12-04T19:24:30Z</dcterms:modified>
</cp:coreProperties>
</file>