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72" r:id="rId3"/>
    <p:sldId id="273" r:id="rId4"/>
    <p:sldId id="257" r:id="rId5"/>
    <p:sldId id="259" r:id="rId6"/>
    <p:sldId id="260" r:id="rId7"/>
    <p:sldId id="264" r:id="rId8"/>
    <p:sldId id="265" r:id="rId9"/>
    <p:sldId id="266" r:id="rId10"/>
    <p:sldId id="27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527" autoAdjust="0"/>
  </p:normalViewPr>
  <p:slideViewPr>
    <p:cSldViewPr snapToGrid="0" snapToObjects="1">
      <p:cViewPr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12/4/2014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B69E8-23E9-4C1F-AA2B-3C5BA6EDBEAE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B69E8-23E9-4C1F-AA2B-3C5BA6EDBEAE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B69E8-23E9-4C1F-AA2B-3C5BA6EDBEAE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B69E8-23E9-4C1F-AA2B-3C5BA6EDBEAE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B69E8-23E9-4C1F-AA2B-3C5BA6EDBEAE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B69E8-23E9-4C1F-AA2B-3C5BA6EDBEAE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B69E8-23E9-4C1F-AA2B-3C5BA6EDBEAE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F1B69E8-23E9-4C1F-AA2B-3C5BA6EDBEAE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1B69E8-23E9-4C1F-AA2B-3C5BA6EDBEAE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F1B69E8-23E9-4C1F-AA2B-3C5BA6EDBEAE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891071" y="2330952"/>
            <a:ext cx="8001276" cy="1227031"/>
          </a:xfrm>
        </p:spPr>
        <p:txBody>
          <a:bodyPr/>
          <a:lstStyle/>
          <a:p>
            <a:r>
              <a:rPr lang="en-US" sz="4800" dirty="0"/>
              <a:t>Border Gateway Protocol </a:t>
            </a:r>
            <a:endParaRPr lang="en-US" sz="4800" dirty="0">
              <a:latin typeface="Avenir Next Condensed Medium"/>
              <a:cs typeface="Avenir Next Condensed 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02384">
            <a:off x="2945324" y="3550350"/>
            <a:ext cx="5510116" cy="939084"/>
          </a:xfrm>
        </p:spPr>
        <p:txBody>
          <a:bodyPr/>
          <a:lstStyle/>
          <a:p>
            <a:r>
              <a:rPr lang="en-US" sz="3200" dirty="0"/>
              <a:t>COSC 650 </a:t>
            </a:r>
            <a:r>
              <a:rPr lang="en-US" sz="3200" dirty="0" smtClean="0"/>
              <a:t> - </a:t>
            </a:r>
            <a:r>
              <a:rPr lang="en-US" sz="3200" dirty="0"/>
              <a:t>Fall 2014</a:t>
            </a:r>
          </a:p>
          <a:p>
            <a:endParaRPr lang="en-US" dirty="0"/>
          </a:p>
        </p:txBody>
      </p:sp>
      <p:pic>
        <p:nvPicPr>
          <p:cNvPr id="4" name="Picture 3" descr="images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9092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237507" y="1481327"/>
            <a:ext cx="8680862" cy="4719447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Version Negotiation</a:t>
            </a:r>
          </a:p>
          <a:p>
            <a:pPr lvl="2"/>
            <a:r>
              <a:rPr lang="en-US" dirty="0" smtClean="0"/>
              <a:t>Negotiated by making multiple attempts at opening a BGP connection, starting with the highest number the BGP speaker supports</a:t>
            </a:r>
          </a:p>
          <a:p>
            <a:pPr lvl="2"/>
            <a:r>
              <a:rPr lang="en-US" dirty="0" smtClean="0"/>
              <a:t>Highest common version between BGP speakers is used</a:t>
            </a:r>
            <a:endParaRPr lang="en-US" dirty="0"/>
          </a:p>
          <a:p>
            <a:pPr lvl="1"/>
            <a:r>
              <a:rPr lang="en-US" dirty="0" smtClean="0"/>
              <a:t>Timers</a:t>
            </a:r>
          </a:p>
          <a:p>
            <a:pPr lvl="2"/>
            <a:r>
              <a:rPr lang="en-US" dirty="0" smtClean="0"/>
              <a:t>BGP employs five main timers and two optional timers:</a:t>
            </a:r>
          </a:p>
          <a:p>
            <a:pPr lvl="3"/>
            <a:r>
              <a:rPr lang="en-US" dirty="0" smtClean="0"/>
              <a:t>ConnectRetryTimer (default 120 seconds)</a:t>
            </a:r>
          </a:p>
          <a:p>
            <a:pPr lvl="3"/>
            <a:r>
              <a:rPr lang="en-US" dirty="0" smtClean="0"/>
              <a:t>HoldTimer (default 90 seconds)</a:t>
            </a:r>
          </a:p>
          <a:p>
            <a:pPr lvl="3"/>
            <a:r>
              <a:rPr lang="en-US" dirty="0" smtClean="0"/>
              <a:t>KeepaliveTimer (default 1/3 HoldTimer)</a:t>
            </a:r>
          </a:p>
          <a:p>
            <a:pPr lvl="3"/>
            <a:r>
              <a:rPr lang="en-US" dirty="0" smtClean="0"/>
              <a:t>MinASOriginationIntervalTimer (default 15 seconds)</a:t>
            </a:r>
          </a:p>
          <a:p>
            <a:pPr lvl="3"/>
            <a:r>
              <a:rPr lang="en-US" dirty="0" smtClean="0"/>
              <a:t>MinRouteAdvertisementIntervalTimer (default 30 seconds for EBGP; 5 seconds for IBGP)</a:t>
            </a:r>
            <a:endParaRPr lang="en-US" dirty="0"/>
          </a:p>
          <a:p>
            <a:pPr lvl="3"/>
            <a:r>
              <a:rPr lang="en-US" dirty="0" smtClean="0"/>
              <a:t>Optional: DelayOpenTimer</a:t>
            </a:r>
          </a:p>
          <a:p>
            <a:pPr lvl="3"/>
            <a:r>
              <a:rPr lang="en-US" dirty="0" smtClean="0"/>
              <a:t>Optional: IdleHoldTimer</a:t>
            </a:r>
            <a:endParaRPr lang="en-US" dirty="0"/>
          </a:p>
          <a:p>
            <a:pPr lvl="1"/>
            <a:r>
              <a:rPr lang="en-US" dirty="0" smtClean="0"/>
              <a:t>Security</a:t>
            </a:r>
          </a:p>
          <a:p>
            <a:pPr lvl="2"/>
            <a:r>
              <a:rPr lang="en-US" dirty="0" smtClean="0"/>
              <a:t>Uses TCP for reliability of traffic transport between BGP speakers with added mechanisms defined in </a:t>
            </a:r>
            <a:r>
              <a:rPr lang="en-US" dirty="0"/>
              <a:t>RFC </a:t>
            </a:r>
            <a:r>
              <a:rPr lang="en-US" dirty="0" smtClean="0"/>
              <a:t>2385 to:</a:t>
            </a:r>
          </a:p>
          <a:p>
            <a:pPr lvl="3"/>
            <a:r>
              <a:rPr lang="en-US" dirty="0" smtClean="0"/>
              <a:t>Detect and reject wiretapping attacks</a:t>
            </a:r>
          </a:p>
          <a:p>
            <a:pPr lvl="3"/>
            <a:r>
              <a:rPr lang="en-US" dirty="0" smtClean="0"/>
              <a:t>Augments the normal TCP checksum with a 16-byte message authentication code (MAC) based on MD5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7" y="274638"/>
            <a:ext cx="8680862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000090"/>
                </a:solidFill>
              </a:rPr>
              <a:t>Implementation of Standard (cont.)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370932" y="1481328"/>
            <a:ext cx="8531524" cy="48159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Routers usually used in small offices and/or home networks may not be capable of running BGP.</a:t>
            </a:r>
          </a:p>
          <a:p>
            <a:r>
              <a:rPr lang="en-US" dirty="0" smtClean="0"/>
              <a:t>Commercial grade routers found in large enterprise networks and Internet Service Providers (ISPs) typicall</a:t>
            </a:r>
            <a:r>
              <a:rPr lang="en-US" dirty="0" smtClean="0"/>
              <a:t>y have operating systems that are capable of supporting BGP.</a:t>
            </a:r>
          </a:p>
          <a:p>
            <a:pPr lvl="1"/>
            <a:r>
              <a:rPr lang="en-US" dirty="0" smtClean="0"/>
              <a:t>Common manufacturers include Cisco, Alcatel Lucent, and Juniper Networks.</a:t>
            </a:r>
            <a:endParaRPr lang="en-US" dirty="0"/>
          </a:p>
          <a:p>
            <a:r>
              <a:rPr lang="en-US" dirty="0"/>
              <a:t>The actual amount of memory required </a:t>
            </a:r>
            <a:r>
              <a:rPr lang="en-US" dirty="0" smtClean="0"/>
              <a:t>for </a:t>
            </a:r>
            <a:r>
              <a:rPr lang="en-US" dirty="0"/>
              <a:t>a BGP </a:t>
            </a:r>
            <a:r>
              <a:rPr lang="en-US" dirty="0" smtClean="0"/>
              <a:t>speaker </a:t>
            </a:r>
            <a:r>
              <a:rPr lang="en-US" dirty="0"/>
              <a:t>depends on the </a:t>
            </a:r>
            <a:r>
              <a:rPr lang="en-US" dirty="0" smtClean="0"/>
              <a:t>volume </a:t>
            </a:r>
            <a:r>
              <a:rPr lang="en-US" dirty="0"/>
              <a:t>of BGP information </a:t>
            </a:r>
            <a:r>
              <a:rPr lang="en-US" dirty="0" smtClean="0"/>
              <a:t>exchanged </a:t>
            </a:r>
            <a:r>
              <a:rPr lang="en-US" dirty="0"/>
              <a:t>with </a:t>
            </a:r>
            <a:r>
              <a:rPr lang="en-US" dirty="0" smtClean="0"/>
              <a:t>the other </a:t>
            </a:r>
            <a:r>
              <a:rPr lang="en-US" dirty="0"/>
              <a:t>BGP </a:t>
            </a:r>
            <a:r>
              <a:rPr lang="en-US" dirty="0" smtClean="0"/>
              <a:t>speakers as well as the way the </a:t>
            </a:r>
            <a:r>
              <a:rPr lang="en-US" dirty="0"/>
              <a:t>particular </a:t>
            </a:r>
            <a:r>
              <a:rPr lang="en-US" dirty="0" smtClean="0"/>
              <a:t>BGP speaker </a:t>
            </a:r>
            <a:r>
              <a:rPr lang="en-US" dirty="0"/>
              <a:t>stores BGP </a:t>
            </a:r>
            <a:r>
              <a:rPr lang="en-US" dirty="0" smtClean="0"/>
              <a:t>information.</a:t>
            </a:r>
          </a:p>
          <a:p>
            <a:r>
              <a:rPr lang="en-US" dirty="0" smtClean="0"/>
              <a:t>Open source </a:t>
            </a:r>
            <a:r>
              <a:rPr lang="en-US" dirty="0"/>
              <a:t>packages </a:t>
            </a:r>
            <a:r>
              <a:rPr lang="en-US" dirty="0" smtClean="0"/>
              <a:t>capable of running BGP </a:t>
            </a:r>
            <a:r>
              <a:rPr lang="en-US" dirty="0"/>
              <a:t>include GNU Zebra, </a:t>
            </a:r>
            <a:r>
              <a:rPr lang="en-US" dirty="0"/>
              <a:t>Ouagga</a:t>
            </a:r>
            <a:r>
              <a:rPr lang="en-US" dirty="0"/>
              <a:t>, Open BGPD, BIRD, XORP, and </a:t>
            </a:r>
            <a:r>
              <a:rPr lang="en-US" dirty="0"/>
              <a:t>Vyatta</a:t>
            </a:r>
            <a:r>
              <a:rPr lang="en-US" dirty="0"/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000090"/>
                </a:solidFill>
              </a:rPr>
              <a:t>Hardware and Software Requirements for BGP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457200" y="1328928"/>
            <a:ext cx="8229600" cy="4881372"/>
          </a:xfrm>
        </p:spPr>
        <p:txBody>
          <a:bodyPr>
            <a:normAutofit fontScale="77500" lnSpcReduction="20000"/>
          </a:bodyPr>
          <a:lstStyle/>
          <a:p>
            <a:pPr lvl="0" fontAlgn="base"/>
            <a:r>
              <a:rPr lang="en-US" sz="2800" dirty="0"/>
              <a:t>Confidentiality violations (eavesdropping)</a:t>
            </a:r>
          </a:p>
          <a:p>
            <a:pPr lvl="0" fontAlgn="base"/>
            <a:r>
              <a:rPr lang="en-US" sz="2800" dirty="0"/>
              <a:t>Replay</a:t>
            </a:r>
          </a:p>
          <a:p>
            <a:pPr lvl="0" fontAlgn="base"/>
            <a:r>
              <a:rPr lang="en-US" sz="2800" dirty="0"/>
              <a:t>Message I</a:t>
            </a:r>
            <a:r>
              <a:rPr lang="en-US" sz="2800" dirty="0" smtClean="0"/>
              <a:t>nsertion</a:t>
            </a:r>
          </a:p>
          <a:p>
            <a:pPr lvl="1" fontAlgn="base"/>
            <a:r>
              <a:rPr lang="en-US" sz="2400" dirty="0"/>
              <a:t>S</a:t>
            </a:r>
            <a:r>
              <a:rPr lang="en-US" sz="2400" dirty="0" smtClean="0"/>
              <a:t>ince </a:t>
            </a:r>
            <a:r>
              <a:rPr lang="en-US" sz="2400" dirty="0"/>
              <a:t>BGP uses TCP, this is much more difficult after the TCP connection has been completely established</a:t>
            </a:r>
          </a:p>
          <a:p>
            <a:pPr lvl="0" fontAlgn="base"/>
            <a:r>
              <a:rPr lang="en-US" sz="2800" dirty="0"/>
              <a:t>Message </a:t>
            </a:r>
            <a:r>
              <a:rPr lang="en-US" sz="2800" dirty="0" smtClean="0"/>
              <a:t>Deletion</a:t>
            </a:r>
          </a:p>
          <a:p>
            <a:pPr lvl="1" fontAlgn="base"/>
            <a:r>
              <a:rPr lang="en-US" sz="2400" dirty="0"/>
              <a:t>A</a:t>
            </a:r>
            <a:r>
              <a:rPr lang="en-US" sz="2400" dirty="0" smtClean="0"/>
              <a:t>gain </a:t>
            </a:r>
            <a:r>
              <a:rPr lang="en-US" sz="2400" dirty="0"/>
              <a:t>this is much more difficult, but not impossible, once the TCP connection has been completely established</a:t>
            </a:r>
          </a:p>
          <a:p>
            <a:pPr lvl="0" fontAlgn="base"/>
            <a:r>
              <a:rPr lang="en-US" sz="2800" dirty="0"/>
              <a:t>Message M</a:t>
            </a:r>
            <a:r>
              <a:rPr lang="en-US" sz="2800" dirty="0" smtClean="0"/>
              <a:t>odification</a:t>
            </a:r>
          </a:p>
          <a:p>
            <a:pPr lvl="1" fontAlgn="base"/>
            <a:r>
              <a:rPr lang="en-US" sz="2400" dirty="0"/>
              <a:t>A</a:t>
            </a:r>
            <a:r>
              <a:rPr lang="en-US" sz="2400" dirty="0" smtClean="0"/>
              <a:t>ny </a:t>
            </a:r>
            <a:r>
              <a:rPr lang="en-US" sz="2400" dirty="0"/>
              <a:t>modification that maintains the syntax and length of the TCP payload may not be detected</a:t>
            </a:r>
          </a:p>
          <a:p>
            <a:pPr lvl="0" fontAlgn="base"/>
            <a:r>
              <a:rPr lang="en-US" sz="2800" dirty="0" smtClean="0"/>
              <a:t>Man-in-the-Middle</a:t>
            </a:r>
          </a:p>
          <a:p>
            <a:pPr lvl="1" fontAlgn="base"/>
            <a:r>
              <a:rPr lang="en-US" sz="2400" dirty="0" smtClean="0"/>
              <a:t>BGP </a:t>
            </a:r>
            <a:r>
              <a:rPr lang="en-US" sz="2400" dirty="0"/>
              <a:t>does not perform any authentication for BGP speakers/peers.</a:t>
            </a:r>
          </a:p>
          <a:p>
            <a:pPr lvl="0" fontAlgn="base"/>
            <a:r>
              <a:rPr lang="en-US" sz="2800" dirty="0"/>
              <a:t>Denial of </a:t>
            </a:r>
            <a:r>
              <a:rPr lang="en-US" sz="2800" dirty="0" smtClean="0"/>
              <a:t>Service </a:t>
            </a:r>
            <a:r>
              <a:rPr lang="en-US" sz="2800" dirty="0"/>
              <a:t>(</a:t>
            </a:r>
            <a:r>
              <a:rPr lang="en-US" sz="2800" dirty="0" smtClean="0"/>
              <a:t>DoS)</a:t>
            </a:r>
          </a:p>
          <a:p>
            <a:pPr lvl="1" fontAlgn="base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most critical DoS attack would be one on the BGP routing protocol itself.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90"/>
                </a:solidFill>
              </a:rPr>
              <a:t>Vulnerabilities of BGP </a:t>
            </a:r>
          </a:p>
        </p:txBody>
      </p:sp>
    </p:spTree>
    <p:extLst>
      <p:ext uri="{BB962C8B-B14F-4D97-AF65-F5344CB8AC3E}">
        <p14:creationId xmlns:p14="http://schemas.microsoft.com/office/powerpoint/2010/main" val="25345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42578"/>
            <a:ext cx="4191000" cy="4408833"/>
          </a:xfrm>
        </p:spPr>
        <p:txBody>
          <a:bodyPr>
            <a:noAutofit/>
          </a:bodyPr>
          <a:lstStyle/>
          <a:p>
            <a:r>
              <a:rPr lang="en-US" sz="2400" dirty="0" smtClean="0"/>
              <a:t>Ibtihaj Alanazi</a:t>
            </a:r>
          </a:p>
          <a:p>
            <a:r>
              <a:rPr lang="en-US" sz="2400" dirty="0"/>
              <a:t>Logan Bair</a:t>
            </a:r>
          </a:p>
          <a:p>
            <a:r>
              <a:rPr lang="en-US" sz="2400" dirty="0" smtClean="0"/>
              <a:t>Amirshahram </a:t>
            </a:r>
            <a:r>
              <a:rPr lang="en-US" sz="2400" dirty="0"/>
              <a:t>Hematian</a:t>
            </a:r>
          </a:p>
          <a:p>
            <a:r>
              <a:rPr lang="en-US" sz="2400" dirty="0" smtClean="0"/>
              <a:t>Kevin Kuo</a:t>
            </a:r>
            <a:endParaRPr lang="en-US" sz="2400" dirty="0"/>
          </a:p>
          <a:p>
            <a:r>
              <a:rPr lang="en-US" sz="2400" dirty="0" smtClean="0"/>
              <a:t>Mary Snyder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60156"/>
            <a:ext cx="4038600" cy="396792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4000" dirty="0" smtClean="0"/>
              <a:t>Dr. </a:t>
            </a:r>
            <a:r>
              <a:rPr lang="en-US" sz="4000" dirty="0"/>
              <a:t>Alexander L. </a:t>
            </a:r>
            <a:r>
              <a:rPr lang="en-US" sz="4000" dirty="0" smtClean="0"/>
              <a:t>Wijesinha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65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1538288"/>
            <a:ext cx="7730378" cy="47672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Overview/Introduction</a:t>
            </a:r>
          </a:p>
          <a:p>
            <a:pPr lvl="1"/>
            <a:r>
              <a:rPr lang="en-US" dirty="0" smtClean="0"/>
              <a:t>Popularity and Use of BGP in Information Technology Applications</a:t>
            </a:r>
          </a:p>
          <a:p>
            <a:pPr lvl="1"/>
            <a:r>
              <a:rPr lang="en-US" dirty="0" smtClean="0"/>
              <a:t>Advantages and Disadvantages of BGP</a:t>
            </a:r>
          </a:p>
          <a:p>
            <a:r>
              <a:rPr lang="en-US" dirty="0" smtClean="0"/>
              <a:t>Reasons for Implementation</a:t>
            </a:r>
          </a:p>
          <a:p>
            <a:pPr lvl="1"/>
            <a:r>
              <a:rPr lang="en-US" dirty="0" smtClean="0"/>
              <a:t>Best Bath Selection Algorithm</a:t>
            </a:r>
          </a:p>
          <a:p>
            <a:r>
              <a:rPr lang="en-US" dirty="0" smtClean="0"/>
              <a:t>Implementation of Standard</a:t>
            </a:r>
          </a:p>
          <a:p>
            <a:pPr lvl="1"/>
            <a:r>
              <a:rPr lang="en-US" dirty="0" smtClean="0"/>
              <a:t>Message Format</a:t>
            </a:r>
          </a:p>
          <a:p>
            <a:pPr lvl="1"/>
            <a:r>
              <a:rPr lang="en-US" dirty="0" smtClean="0"/>
              <a:t>Routing Updates</a:t>
            </a:r>
          </a:p>
          <a:p>
            <a:pPr lvl="1"/>
            <a:r>
              <a:rPr lang="en-US" dirty="0" smtClean="0"/>
              <a:t>Path Attributes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Version Negotiation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Security</a:t>
            </a:r>
          </a:p>
          <a:p>
            <a:r>
              <a:rPr lang="en-US" dirty="0" smtClean="0"/>
              <a:t>Hardware and Software Requirements</a:t>
            </a:r>
          </a:p>
          <a:p>
            <a:r>
              <a:rPr lang="en-US" dirty="0" smtClean="0"/>
              <a:t>Vulnerabilities of BGP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83" y="1481328"/>
            <a:ext cx="8633361" cy="462258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BGP </a:t>
            </a:r>
            <a:r>
              <a:rPr lang="en-US" dirty="0" smtClean="0">
                <a:effectLst/>
              </a:rPr>
              <a:t>is </a:t>
            </a:r>
            <a:r>
              <a:rPr lang="en-US" dirty="0" smtClean="0"/>
              <a:t>a </a:t>
            </a:r>
            <a:r>
              <a:rPr lang="en-US" dirty="0" smtClean="0">
                <a:effectLst/>
              </a:rPr>
              <a:t>widely </a:t>
            </a:r>
            <a:r>
              <a:rPr lang="en-US" dirty="0" smtClean="0">
                <a:effectLst/>
              </a:rPr>
              <a:t>used </a:t>
            </a:r>
            <a:r>
              <a:rPr lang="en-US" dirty="0">
                <a:effectLst/>
              </a:rPr>
              <a:t>routing </a:t>
            </a:r>
            <a:r>
              <a:rPr lang="en-US" dirty="0" smtClean="0">
                <a:effectLst/>
              </a:rPr>
              <a:t>protocol to </a:t>
            </a:r>
            <a:r>
              <a:rPr lang="en-US" dirty="0" smtClean="0">
                <a:effectLst/>
              </a:rPr>
              <a:t>route traffic among gateway </a:t>
            </a:r>
            <a:r>
              <a:rPr lang="en-US" dirty="0">
                <a:effectLst/>
              </a:rPr>
              <a:t>hosts in </a:t>
            </a:r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network of autonomous </a:t>
            </a:r>
            <a:r>
              <a:rPr lang="en-US" dirty="0" smtClean="0">
                <a:effectLst/>
              </a:rPr>
              <a:t>systems (ASs).</a:t>
            </a:r>
            <a:endParaRPr lang="en-US" dirty="0">
              <a:effectLst/>
            </a:endParaRPr>
          </a:p>
          <a:p>
            <a:r>
              <a:rPr lang="en-US" dirty="0"/>
              <a:t>BGP uses Transmission Control Protocol (TCP) to </a:t>
            </a:r>
            <a:r>
              <a:rPr lang="en-US" dirty="0" smtClean="0"/>
              <a:t>communicate between </a:t>
            </a:r>
            <a:r>
              <a:rPr lang="en-US" dirty="0"/>
              <a:t>hosts</a:t>
            </a:r>
            <a:r>
              <a:rPr lang="en-US" dirty="0" smtClean="0"/>
              <a:t>.</a:t>
            </a:r>
          </a:p>
          <a:p>
            <a:r>
              <a:rPr lang="en-US" dirty="0" smtClean="0">
                <a:effectLst/>
              </a:rPr>
              <a:t>BGP </a:t>
            </a:r>
            <a:r>
              <a:rPr lang="en-US" dirty="0" smtClean="0"/>
              <a:t>routing decision are made using the Best Path Selection, which utilizes known routes/paths and </a:t>
            </a:r>
            <a:r>
              <a:rPr lang="en-US" dirty="0" smtClean="0"/>
              <a:t>network policies to determine routes free of loops.</a:t>
            </a:r>
          </a:p>
          <a:p>
            <a:r>
              <a:rPr lang="en-US" dirty="0"/>
              <a:t>BGP only sends updated routing information when changes occur and </a:t>
            </a:r>
            <a:r>
              <a:rPr lang="en-US" dirty="0" smtClean="0"/>
              <a:t>transmits only the </a:t>
            </a:r>
            <a:r>
              <a:rPr lang="en-US" dirty="0"/>
              <a:t>updated information</a:t>
            </a:r>
            <a:r>
              <a:rPr lang="en-US" dirty="0" smtClean="0"/>
              <a:t>.</a:t>
            </a:r>
          </a:p>
          <a:p>
            <a:r>
              <a:rPr lang="en-US" dirty="0"/>
              <a:t>BGP-4 is the latest version which allows network administrators to configure the routes according to organizational policy statements</a:t>
            </a:r>
            <a:r>
              <a:rPr lang="en-US" dirty="0" smtClean="0"/>
              <a:t>.</a:t>
            </a:r>
            <a:endParaRPr lang="en-US" dirty="0" smtClean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Border Gateway Protocol (BGP) </a:t>
            </a:r>
          </a:p>
        </p:txBody>
      </p:sp>
    </p:spTree>
    <p:extLst>
      <p:ext uri="{BB962C8B-B14F-4D97-AF65-F5344CB8AC3E}">
        <p14:creationId xmlns:p14="http://schemas.microsoft.com/office/powerpoint/2010/main" val="15496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effectLst/>
              </a:rPr>
              <a:t>BGP </a:t>
            </a:r>
            <a:r>
              <a:rPr lang="en-US" dirty="0">
                <a:effectLst/>
              </a:rPr>
              <a:t>is </a:t>
            </a:r>
            <a:r>
              <a:rPr lang="en-US" dirty="0" smtClean="0">
                <a:effectLst/>
              </a:rPr>
              <a:t>popular </a:t>
            </a:r>
            <a:r>
              <a:rPr lang="en-US" dirty="0">
                <a:effectLst/>
              </a:rPr>
              <a:t>among </a:t>
            </a:r>
            <a:r>
              <a:rPr lang="en-US" dirty="0" smtClean="0"/>
              <a:t>network administrators of multiple ISPs or single ISPs with a need to connect with other network providers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BGP can be used to join a number </a:t>
            </a:r>
            <a:r>
              <a:rPr lang="en-US" dirty="0">
                <a:effectLst/>
              </a:rPr>
              <a:t>of </a:t>
            </a:r>
            <a:r>
              <a:rPr lang="en-US" dirty="0" smtClean="0">
                <a:effectLst/>
              </a:rPr>
              <a:t>Open </a:t>
            </a:r>
            <a:r>
              <a:rPr lang="en-US" dirty="0"/>
              <a:t>S</a:t>
            </a:r>
            <a:r>
              <a:rPr lang="en-US" dirty="0" smtClean="0">
                <a:effectLst/>
              </a:rPr>
              <a:t>hortest Path First (OSPF) </a:t>
            </a:r>
            <a:r>
              <a:rPr lang="en-US" dirty="0">
                <a:effectLst/>
              </a:rPr>
              <a:t>networks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.</a:t>
            </a:r>
          </a:p>
          <a:p>
            <a:r>
              <a:rPr lang="en-US" dirty="0"/>
              <a:t>BGP is also used by may large private IP networks internally where OSPF by itself would not scale</a:t>
            </a:r>
          </a:p>
          <a:p>
            <a:r>
              <a:rPr lang="en-US" dirty="0" smtClean="0">
                <a:effectLst/>
              </a:rPr>
              <a:t>BGP </a:t>
            </a:r>
            <a:r>
              <a:rPr lang="en-US" dirty="0">
                <a:effectLst/>
              </a:rPr>
              <a:t>is </a:t>
            </a:r>
            <a:r>
              <a:rPr lang="en-US" dirty="0" smtClean="0">
                <a:effectLst/>
              </a:rPr>
              <a:t>important </a:t>
            </a:r>
            <a:r>
              <a:rPr lang="en-US" dirty="0">
                <a:effectLst/>
              </a:rPr>
              <a:t>in </a:t>
            </a:r>
            <a:r>
              <a:rPr lang="en-US" dirty="0" smtClean="0">
                <a:effectLst/>
              </a:rPr>
              <a:t>multi-homing </a:t>
            </a:r>
            <a:r>
              <a:rPr lang="en-US" dirty="0" smtClean="0">
                <a:effectLst/>
              </a:rPr>
              <a:t>networks, creating a reliable connections that give better redundancy instead of multiple access points.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350" y="274638"/>
            <a:ext cx="88011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000090"/>
                </a:solidFill>
              </a:rPr>
              <a:t>Popularity and Use of BGP in Information Technology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>
                <a:effectLst/>
              </a:rPr>
              <a:t>Advantages</a:t>
            </a:r>
          </a:p>
          <a:p>
            <a:pPr lvl="1"/>
            <a:r>
              <a:rPr lang="en-SG" dirty="0" smtClean="0">
                <a:effectLst/>
              </a:rPr>
              <a:t>Only </a:t>
            </a:r>
            <a:r>
              <a:rPr lang="en-SG" dirty="0" smtClean="0">
                <a:effectLst/>
              </a:rPr>
              <a:t>one </a:t>
            </a:r>
            <a:r>
              <a:rPr lang="en-SG" dirty="0">
                <a:effectLst/>
              </a:rPr>
              <a:t>active route for a prefix at a </a:t>
            </a:r>
            <a:r>
              <a:rPr lang="en-SG" dirty="0" smtClean="0">
                <a:effectLst/>
              </a:rPr>
              <a:t>time</a:t>
            </a:r>
            <a:endParaRPr lang="en-US" dirty="0" smtClean="0">
              <a:effectLst/>
            </a:endParaRPr>
          </a:p>
          <a:p>
            <a:pPr lvl="1"/>
            <a:r>
              <a:rPr lang="en-SG" dirty="0" smtClean="0">
                <a:effectLst/>
              </a:rPr>
              <a:t>Ensures the </a:t>
            </a:r>
            <a:r>
              <a:rPr lang="en-SG" dirty="0">
                <a:effectLst/>
              </a:rPr>
              <a:t>decision process between multiple routes does not cause </a:t>
            </a:r>
            <a:r>
              <a:rPr lang="en-SG" dirty="0" smtClean="0">
                <a:effectLst/>
              </a:rPr>
              <a:t>loops.</a:t>
            </a:r>
          </a:p>
          <a:p>
            <a:pPr lvl="1"/>
            <a:r>
              <a:rPr lang="en-SG" dirty="0" smtClean="0">
                <a:effectLst/>
              </a:rPr>
              <a:t>Blocks source of bad traffic</a:t>
            </a:r>
          </a:p>
          <a:p>
            <a:pPr lvl="1"/>
            <a:r>
              <a:rPr lang="en-SG" dirty="0" smtClean="0"/>
              <a:t>Provides IP </a:t>
            </a:r>
            <a:r>
              <a:rPr lang="en-SG" dirty="0" smtClean="0"/>
              <a:t>stability</a:t>
            </a:r>
            <a:endParaRPr lang="en-US" dirty="0">
              <a:solidFill>
                <a:srgbClr val="FF0000"/>
              </a:solidFill>
              <a:effectLst/>
            </a:endParaRPr>
          </a:p>
          <a:p>
            <a:pPr lvl="0"/>
            <a:r>
              <a:rPr lang="en-SG" dirty="0" smtClean="0">
                <a:effectLst/>
              </a:rPr>
              <a:t>Disadvantages</a:t>
            </a:r>
          </a:p>
          <a:p>
            <a:pPr lvl="1"/>
            <a:r>
              <a:rPr lang="en-SG" dirty="0"/>
              <a:t>Found to be vulnerable to attacks and misconfigurations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Congestion control/monitoring is not performed</a:t>
            </a:r>
          </a:p>
          <a:p>
            <a:pPr lvl="1"/>
            <a:r>
              <a:rPr lang="en-US" dirty="0"/>
              <a:t>Inability to load balance traffic across multiple connections during high </a:t>
            </a:r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355" y="274638"/>
            <a:ext cx="7729268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Advantages </a:t>
            </a:r>
            <a:r>
              <a:rPr lang="en-US" dirty="0" smtClean="0">
                <a:solidFill>
                  <a:srgbClr val="000090"/>
                </a:solidFill>
              </a:rPr>
              <a:t>and Disadvantages of </a:t>
            </a:r>
            <a:r>
              <a:rPr lang="en-US" dirty="0">
                <a:solidFill>
                  <a:srgbClr val="000090"/>
                </a:solidFill>
              </a:rPr>
              <a:t>BGP </a:t>
            </a:r>
          </a:p>
        </p:txBody>
      </p:sp>
    </p:spTree>
    <p:extLst>
      <p:ext uri="{BB962C8B-B14F-4D97-AF65-F5344CB8AC3E}">
        <p14:creationId xmlns:p14="http://schemas.microsoft.com/office/powerpoint/2010/main" val="4528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Aft>
                <a:spcPts val="2000"/>
              </a:spcAft>
            </a:pPr>
            <a:r>
              <a:rPr lang="en-US" sz="2400" dirty="0" smtClean="0">
                <a:effectLst/>
              </a:rPr>
              <a:t>The </a:t>
            </a:r>
            <a:r>
              <a:rPr lang="en-US" sz="2400" dirty="0">
                <a:effectLst/>
              </a:rPr>
              <a:t>primary function of a BGP </a:t>
            </a:r>
            <a:r>
              <a:rPr lang="en-US" sz="2400" dirty="0" smtClean="0">
                <a:effectLst/>
              </a:rPr>
              <a:t>speaker </a:t>
            </a:r>
            <a:r>
              <a:rPr lang="en-US" sz="2400" dirty="0" smtClean="0">
                <a:effectLst/>
              </a:rPr>
              <a:t>is </a:t>
            </a:r>
            <a:r>
              <a:rPr lang="en-US" sz="2400" dirty="0">
                <a:effectLst/>
              </a:rPr>
              <a:t>to exchange network reachability information with other BGP systems</a:t>
            </a:r>
            <a:r>
              <a:rPr lang="en-US" sz="2400" dirty="0" smtClean="0">
                <a:effectLst/>
              </a:rPr>
              <a:t>.</a:t>
            </a:r>
          </a:p>
          <a:p>
            <a:pPr marL="342900" lvl="1" indent="-342900">
              <a:spcAft>
                <a:spcPts val="2000"/>
              </a:spcAft>
            </a:pPr>
            <a:r>
              <a:rPr lang="en-US" sz="2400" dirty="0" smtClean="0"/>
              <a:t>This is accomplished through use of the Best Path Selection </a:t>
            </a:r>
            <a:r>
              <a:rPr lang="en-US" sz="2400" dirty="0" smtClean="0"/>
              <a:t>Algorithm</a:t>
            </a:r>
          </a:p>
          <a:p>
            <a:pPr marL="580644" lvl="2" indent="-342900">
              <a:spcAft>
                <a:spcPts val="2000"/>
              </a:spcAft>
            </a:pPr>
            <a:r>
              <a:rPr lang="en-US" sz="2000" dirty="0" smtClean="0"/>
              <a:t>Reducing </a:t>
            </a:r>
            <a:r>
              <a:rPr lang="en-US" sz="2000" dirty="0"/>
              <a:t>routing and forwarding changes in a network, creating a more stable network</a:t>
            </a:r>
          </a:p>
          <a:p>
            <a:pPr marL="580644" lvl="2" indent="-342900">
              <a:spcAft>
                <a:spcPts val="2000"/>
              </a:spcAft>
            </a:pPr>
            <a:r>
              <a:rPr lang="en-US" sz="2200" dirty="0"/>
              <a:t>Quickly </a:t>
            </a:r>
            <a:r>
              <a:rPr lang="en-US" sz="2200" dirty="0" smtClean="0"/>
              <a:t>identifying </a:t>
            </a:r>
            <a:r>
              <a:rPr lang="en-US" sz="2200" dirty="0"/>
              <a:t>and </a:t>
            </a:r>
            <a:r>
              <a:rPr lang="en-US" sz="2200" dirty="0" smtClean="0"/>
              <a:t>removing </a:t>
            </a:r>
            <a:r>
              <a:rPr lang="en-US" sz="2200" dirty="0"/>
              <a:t>any routing loops</a:t>
            </a:r>
          </a:p>
          <a:p>
            <a:pPr marL="580644" lvl="2" indent="-342900">
              <a:spcAft>
                <a:spcPts val="2000"/>
              </a:spcAft>
            </a:pPr>
            <a:r>
              <a:rPr lang="en-US" sz="2200" dirty="0" smtClean="0"/>
              <a:t>Enforcing </a:t>
            </a:r>
            <a:r>
              <a:rPr lang="en-US" sz="2200" dirty="0"/>
              <a:t>policy </a:t>
            </a:r>
            <a:r>
              <a:rPr lang="en-US" sz="2200" dirty="0" smtClean="0"/>
              <a:t>decisions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000090"/>
                </a:solidFill>
              </a:rPr>
              <a:t>Reasons for Implementation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/>
          <p:cNvSpPr>
            <a:spLocks noGrp="1"/>
          </p:cNvSpPr>
          <p:nvPr>
            <p:ph idx="1"/>
          </p:nvPr>
        </p:nvSpPr>
        <p:spPr>
          <a:xfrm>
            <a:off x="171450" y="1417638"/>
            <a:ext cx="8724900" cy="517366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sz="2800" dirty="0" smtClean="0"/>
              <a:t>Prefer </a:t>
            </a:r>
            <a:r>
              <a:rPr lang="en-US" sz="2800" dirty="0"/>
              <a:t>the route with highest WEIGHT [</a:t>
            </a:r>
            <a:r>
              <a:rPr lang="en-US" sz="2800" dirty="0" smtClean="0"/>
              <a:t>Cisco-specific, </a:t>
            </a:r>
            <a:r>
              <a:rPr lang="en-US" sz="2800" dirty="0"/>
              <a:t>local to the router].</a:t>
            </a:r>
          </a:p>
          <a:p>
            <a:pPr lvl="0"/>
            <a:r>
              <a:rPr lang="en-US" sz="2800" dirty="0"/>
              <a:t>Prefer the route with highest </a:t>
            </a:r>
            <a:r>
              <a:rPr lang="en-US" sz="2800" dirty="0" smtClean="0"/>
              <a:t>LOCAL_PERF [Local within an AS].</a:t>
            </a:r>
          </a:p>
          <a:p>
            <a:pPr lvl="0"/>
            <a:r>
              <a:rPr lang="en-US" sz="2800" dirty="0" smtClean="0"/>
              <a:t>Prefer locally originated routes.</a:t>
            </a:r>
          </a:p>
          <a:p>
            <a:pPr lvl="0"/>
            <a:r>
              <a:rPr lang="en-US" sz="2800" dirty="0" smtClean="0"/>
              <a:t>Prefer </a:t>
            </a:r>
            <a:r>
              <a:rPr lang="en-US" sz="2800" dirty="0"/>
              <a:t>the route with the shortest AS_PATH.</a:t>
            </a:r>
          </a:p>
          <a:p>
            <a:pPr lvl="0"/>
            <a:r>
              <a:rPr lang="en-US" sz="2800" dirty="0"/>
              <a:t>Prefer the route with lowest origin code (i.e. </a:t>
            </a:r>
            <a:r>
              <a:rPr lang="en-US" sz="2800" dirty="0" smtClean="0"/>
              <a:t>In order of preference: IGP, EGP, incomplete routes).</a:t>
            </a:r>
            <a:endParaRPr lang="en-US" sz="2800" dirty="0"/>
          </a:p>
          <a:p>
            <a:pPr lvl="0"/>
            <a:r>
              <a:rPr lang="en-US" sz="2800" dirty="0"/>
              <a:t>Prefer the route with the lowest multi-exit discriminator (MED).</a:t>
            </a:r>
          </a:p>
          <a:p>
            <a:pPr lvl="0"/>
            <a:r>
              <a:rPr lang="en-US" sz="2800" dirty="0"/>
              <a:t>Prefer EBGP learnt routes over IBGP learnt routes. If best route is selected, skip </a:t>
            </a:r>
            <a:r>
              <a:rPr lang="en-US" sz="2800" dirty="0" smtClean="0"/>
              <a:t>next step</a:t>
            </a:r>
            <a:endParaRPr lang="en-US" sz="2800" dirty="0"/>
          </a:p>
          <a:p>
            <a:pPr lvl="0"/>
            <a:r>
              <a:rPr lang="en-US" sz="2800" dirty="0"/>
              <a:t>Prefer the route with the smallest IGP metric to the BGP next-hop.</a:t>
            </a:r>
          </a:p>
          <a:p>
            <a:pPr lvl="0"/>
            <a:r>
              <a:rPr lang="en-US" sz="2800" dirty="0"/>
              <a:t>Determine if multiple routes require installation into the routing table for BGP Multipath. If best route is not selected, continue to </a:t>
            </a:r>
            <a:r>
              <a:rPr lang="en-US" sz="2800" dirty="0" smtClean="0"/>
              <a:t>next step</a:t>
            </a:r>
            <a:endParaRPr lang="en-US" sz="2800" dirty="0"/>
          </a:p>
          <a:p>
            <a:pPr lvl="0"/>
            <a:r>
              <a:rPr lang="en-US" sz="2800" dirty="0"/>
              <a:t>When both routes are external, prefer the oldest route (received first)</a:t>
            </a:r>
          </a:p>
          <a:p>
            <a:pPr lvl="0"/>
            <a:r>
              <a:rPr lang="en-US" sz="2800" dirty="0" smtClean="0"/>
              <a:t>Prefer the route from the BGP router with the lowest router ID.</a:t>
            </a:r>
          </a:p>
          <a:p>
            <a:pPr lvl="0"/>
            <a:r>
              <a:rPr lang="en-US" sz="2800" dirty="0" smtClean="0"/>
              <a:t>When both router IDs are the same for multiple routes, prefer the route with the smallest cluster list.</a:t>
            </a:r>
          </a:p>
          <a:p>
            <a:pPr lvl="0"/>
            <a:r>
              <a:rPr lang="en-US" sz="2800" dirty="0" smtClean="0"/>
              <a:t>Prefer the route with the lowest neighbor address.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Best Path Selection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924103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dirty="0" smtClean="0"/>
              <a:t>Message Format</a:t>
            </a:r>
          </a:p>
          <a:p>
            <a:pPr lvl="2"/>
            <a:r>
              <a:rPr lang="en-US" dirty="0" smtClean="0"/>
              <a:t>Max size 4096 bytes; Smallest size 19 bytes (header and no data)</a:t>
            </a:r>
          </a:p>
          <a:p>
            <a:pPr lvl="2"/>
            <a:r>
              <a:rPr lang="en-US" dirty="0" smtClean="0"/>
              <a:t>All fields are multi-byte fields are big-endian</a:t>
            </a:r>
          </a:p>
          <a:p>
            <a:pPr lvl="2"/>
            <a:r>
              <a:rPr lang="en-US" dirty="0" smtClean="0"/>
              <a:t>4 types of BGP messages: Open, Update, Notification, and Keep Alive.</a:t>
            </a:r>
            <a:endParaRPr lang="en-US" dirty="0"/>
          </a:p>
          <a:p>
            <a:pPr lvl="1"/>
            <a:r>
              <a:rPr lang="en-US" dirty="0"/>
              <a:t>Routing </a:t>
            </a:r>
            <a:r>
              <a:rPr lang="en-US" dirty="0" smtClean="0"/>
              <a:t>Updates</a:t>
            </a:r>
          </a:p>
          <a:p>
            <a:pPr lvl="2"/>
            <a:r>
              <a:rPr lang="en-US" dirty="0" smtClean="0"/>
              <a:t>Entire routing table is sent when a peer/speaker boots</a:t>
            </a:r>
          </a:p>
          <a:p>
            <a:pPr lvl="2"/>
            <a:r>
              <a:rPr lang="en-US" dirty="0" smtClean="0"/>
              <a:t>After boot only updates are sent</a:t>
            </a:r>
          </a:p>
          <a:p>
            <a:pPr lvl="2"/>
            <a:r>
              <a:rPr lang="en-US" dirty="0" smtClean="0"/>
              <a:t>Route updates are stored in the Routing Information Base (RIB)</a:t>
            </a:r>
            <a:endParaRPr lang="en-US" dirty="0"/>
          </a:p>
          <a:p>
            <a:pPr lvl="1"/>
            <a:r>
              <a:rPr lang="en-US" dirty="0"/>
              <a:t>Path </a:t>
            </a:r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AS_PATH – path that traverses the least number of AS.</a:t>
            </a:r>
          </a:p>
          <a:p>
            <a:pPr lvl="2"/>
            <a:r>
              <a:rPr lang="en-US" dirty="0" smtClean="0"/>
              <a:t>MED – allows an exit point to be specified to a remote AS for a multi exit point network.</a:t>
            </a:r>
          </a:p>
          <a:p>
            <a:pPr lvl="2"/>
            <a:r>
              <a:rPr lang="en-US" dirty="0" smtClean="0"/>
              <a:t>Origin – specifies the origin of a routing update; can be used in determining the preferred route</a:t>
            </a:r>
          </a:p>
          <a:p>
            <a:pPr lvl="1"/>
            <a:r>
              <a:rPr lang="en-US" dirty="0"/>
              <a:t>Error Handling</a:t>
            </a:r>
          </a:p>
          <a:p>
            <a:pPr lvl="2"/>
            <a:r>
              <a:rPr lang="en-US" dirty="0"/>
              <a:t>When an error occurs, a notification message with the following is sent:</a:t>
            </a:r>
          </a:p>
          <a:p>
            <a:pPr lvl="3"/>
            <a:r>
              <a:rPr lang="en-US" dirty="0"/>
              <a:t>Error Code</a:t>
            </a:r>
          </a:p>
          <a:p>
            <a:pPr lvl="3"/>
            <a:r>
              <a:rPr lang="en-US" dirty="0"/>
              <a:t>Error </a:t>
            </a:r>
            <a:r>
              <a:rPr lang="en-US" dirty="0"/>
              <a:t>Subcode</a:t>
            </a:r>
            <a:r>
              <a:rPr lang="en-US" dirty="0"/>
              <a:t> (0 if none specified)</a:t>
            </a:r>
          </a:p>
          <a:p>
            <a:pPr lvl="3"/>
            <a:r>
              <a:rPr lang="en-US" dirty="0" smtClean="0"/>
              <a:t>Data fields</a:t>
            </a:r>
          </a:p>
          <a:p>
            <a:pPr lvl="2"/>
            <a:r>
              <a:rPr lang="en-US" dirty="0" smtClean="0"/>
              <a:t>Routing </a:t>
            </a:r>
            <a:r>
              <a:rPr lang="en-US" dirty="0"/>
              <a:t>table entries </a:t>
            </a:r>
            <a:r>
              <a:rPr lang="en-US" dirty="0" smtClean="0"/>
              <a:t>errors associated </a:t>
            </a:r>
            <a:r>
              <a:rPr lang="en-US" dirty="0"/>
              <a:t>with remote BGP speakers are marked as </a:t>
            </a:r>
            <a:r>
              <a:rPr lang="en-US" dirty="0" smtClean="0"/>
              <a:t>invalid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000090"/>
                </a:solidFill>
              </a:rPr>
              <a:t>Implementation of Standard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563</TotalTime>
  <Words>1081</Words>
  <Application>Microsoft Office PowerPoint</Application>
  <PresentationFormat>On-screen Show (4:3)</PresentationFormat>
  <Paragraphs>120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Border Gateway Protocol </vt:lpstr>
      <vt:lpstr> Dr. Alexander L. Wijesinha</vt:lpstr>
      <vt:lpstr>Topics</vt:lpstr>
      <vt:lpstr>Border Gateway Protocol (BGP) </vt:lpstr>
      <vt:lpstr>Popularity and Use of BGP in Information Technology Applications</vt:lpstr>
      <vt:lpstr>Advantages and Disadvantages of BGP </vt:lpstr>
      <vt:lpstr>Reasons for Implementation</vt:lpstr>
      <vt:lpstr>Best Path Selection Algorithm</vt:lpstr>
      <vt:lpstr>Implementation of Standard</vt:lpstr>
      <vt:lpstr>Implementation of Standard (cont.)</vt:lpstr>
      <vt:lpstr>Hardware and Software Requirements for BGP</vt:lpstr>
      <vt:lpstr>Vulnerabilities of BGP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Border Gateway Protocol </dc:title>
  <dc:creator>Ibtihaj Alanazi</dc:creator>
  <cp:lastModifiedBy>Kevin Kuo</cp:lastModifiedBy>
  <cp:revision>42</cp:revision>
  <dcterms:created xsi:type="dcterms:W3CDTF">2014-11-30T14:17:29Z</dcterms:created>
  <dcterms:modified xsi:type="dcterms:W3CDTF">2014-12-04T23:03:18Z</dcterms:modified>
</cp:coreProperties>
</file>