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ti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8"/>
  </p:notesMasterIdLst>
  <p:handoutMasterIdLst>
    <p:handoutMasterId r:id="rId39"/>
  </p:handoutMasterIdLst>
  <p:sldIdLst>
    <p:sldId id="257" r:id="rId2"/>
    <p:sldId id="388" r:id="rId3"/>
    <p:sldId id="313" r:id="rId4"/>
    <p:sldId id="337" r:id="rId5"/>
    <p:sldId id="390" r:id="rId6"/>
    <p:sldId id="342" r:id="rId7"/>
    <p:sldId id="391" r:id="rId8"/>
    <p:sldId id="389" r:id="rId9"/>
    <p:sldId id="343" r:id="rId10"/>
    <p:sldId id="392" r:id="rId11"/>
    <p:sldId id="357" r:id="rId12"/>
    <p:sldId id="393" r:id="rId13"/>
    <p:sldId id="395" r:id="rId14"/>
    <p:sldId id="394" r:id="rId15"/>
    <p:sldId id="412" r:id="rId16"/>
    <p:sldId id="358" r:id="rId17"/>
    <p:sldId id="359" r:id="rId18"/>
    <p:sldId id="360" r:id="rId19"/>
    <p:sldId id="364" r:id="rId20"/>
    <p:sldId id="397" r:id="rId21"/>
    <p:sldId id="398" r:id="rId22"/>
    <p:sldId id="396" r:id="rId23"/>
    <p:sldId id="414" r:id="rId24"/>
    <p:sldId id="366" r:id="rId25"/>
    <p:sldId id="367" r:id="rId26"/>
    <p:sldId id="368" r:id="rId27"/>
    <p:sldId id="370" r:id="rId28"/>
    <p:sldId id="371" r:id="rId29"/>
    <p:sldId id="374" r:id="rId30"/>
    <p:sldId id="431" r:id="rId31"/>
    <p:sldId id="432" r:id="rId32"/>
    <p:sldId id="433" r:id="rId33"/>
    <p:sldId id="417" r:id="rId34"/>
    <p:sldId id="416" r:id="rId35"/>
    <p:sldId id="434" r:id="rId36"/>
    <p:sldId id="41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02" autoAdjust="0"/>
    <p:restoredTop sz="95577" autoAdjust="0"/>
  </p:normalViewPr>
  <p:slideViewPr>
    <p:cSldViewPr snapToGrid="0" snapToObjects="1">
      <p:cViewPr>
        <p:scale>
          <a:sx n="89" d="100"/>
          <a:sy n="89" d="100"/>
        </p:scale>
        <p:origin x="462" y="-738"/>
      </p:cViewPr>
      <p:guideLst>
        <p:guide orient="horz" pos="2160"/>
        <p:guide pos="2880"/>
      </p:guideLst>
    </p:cSldViewPr>
  </p:slideViewPr>
  <p:outlineViewPr>
    <p:cViewPr>
      <p:scale>
        <a:sx n="33" d="100"/>
        <a:sy n="33" d="100"/>
      </p:scale>
      <p:origin x="0" y="371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8E9467-17E6-2A42-94CE-8491E26FC1B1}" type="datetimeFigureOut">
              <a:rPr lang="en-US" smtClean="0"/>
              <a:t>8/28/2017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E9A163-267E-364E-B092-F193C423781F}" type="slidenum">
              <a:rPr lang="en-US" smtClean="0"/>
              <a:t>‹#›</a:t>
            </a:fld>
            <a:endParaRPr lang="en-US"/>
          </a:p>
        </p:txBody>
      </p:sp>
    </p:spTree>
    <p:extLst>
      <p:ext uri="{BB962C8B-B14F-4D97-AF65-F5344CB8AC3E}">
        <p14:creationId xmlns:p14="http://schemas.microsoft.com/office/powerpoint/2010/main" val="461006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BE311-8D6E-9642-B576-67DC0B8F79D3}" type="datetimeFigureOut">
              <a:rPr lang="en-US" smtClean="0"/>
              <a:t>8/28/2017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02FCD-52E2-834C-8B77-4B536AC17C68}" type="slidenum">
              <a:rPr lang="en-US" smtClean="0"/>
              <a:t>‹#›</a:t>
            </a:fld>
            <a:endParaRPr lang="en-US"/>
          </a:p>
        </p:txBody>
      </p:sp>
    </p:spTree>
    <p:extLst>
      <p:ext uri="{BB962C8B-B14F-4D97-AF65-F5344CB8AC3E}">
        <p14:creationId xmlns:p14="http://schemas.microsoft.com/office/powerpoint/2010/main" val="36250689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602FCD-52E2-834C-8B77-4B536AC17C68}" type="slidenum">
              <a:rPr lang="en-US" smtClean="0"/>
              <a:t>1</a:t>
            </a:fld>
            <a:endParaRPr lang="en-US"/>
          </a:p>
        </p:txBody>
      </p:sp>
    </p:spTree>
    <p:extLst>
      <p:ext uri="{BB962C8B-B14F-4D97-AF65-F5344CB8AC3E}">
        <p14:creationId xmlns:p14="http://schemas.microsoft.com/office/powerpoint/2010/main" val="191004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602FCD-52E2-834C-8B77-4B536AC17C68}" type="slidenum">
              <a:rPr lang="en-US" smtClean="0"/>
              <a:t>18</a:t>
            </a:fld>
            <a:endParaRPr lang="en-US"/>
          </a:p>
        </p:txBody>
      </p:sp>
    </p:spTree>
    <p:extLst>
      <p:ext uri="{BB962C8B-B14F-4D97-AF65-F5344CB8AC3E}">
        <p14:creationId xmlns:p14="http://schemas.microsoft.com/office/powerpoint/2010/main" val="271339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CB3A1628-5E88-9D42-8D13-1A692EC0FCF0}" type="slidenum">
              <a:rPr lang="en-US" smtClean="0"/>
              <a:t>‹#›</a:t>
            </a:fld>
            <a:endParaRPr lang="en-US"/>
          </a:p>
        </p:txBody>
      </p:sp>
    </p:spTree>
    <p:extLst>
      <p:ext uri="{BB962C8B-B14F-4D97-AF65-F5344CB8AC3E}">
        <p14:creationId xmlns:p14="http://schemas.microsoft.com/office/powerpoint/2010/main" val="29960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CB3A1628-5E88-9D42-8D13-1A692EC0FCF0}" type="slidenum">
              <a:rPr lang="en-US" smtClean="0"/>
              <a:t>‹#›</a:t>
            </a:fld>
            <a:endParaRPr lang="en-US"/>
          </a:p>
        </p:txBody>
      </p:sp>
    </p:spTree>
    <p:extLst>
      <p:ext uri="{BB962C8B-B14F-4D97-AF65-F5344CB8AC3E}">
        <p14:creationId xmlns:p14="http://schemas.microsoft.com/office/powerpoint/2010/main" val="72447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5"/>
          <p:cNvSpPr>
            <a:spLocks noGrp="1"/>
          </p:cNvSpPr>
          <p:nvPr>
            <p:ph type="sldNum" sz="quarter" idx="4"/>
          </p:nvPr>
        </p:nvSpPr>
        <p:spPr>
          <a:xfrm>
            <a:off x="5449455" y="6356350"/>
            <a:ext cx="3237345" cy="365125"/>
          </a:xfrm>
          <a:prstGeom prst="rect">
            <a:avLst/>
          </a:prstGeom>
        </p:spPr>
        <p:txBody>
          <a:bodyPr vert="horz" lIns="91440" tIns="45720" rIns="91440" bIns="45720" rtlCol="0" anchor="ctr"/>
          <a:lstStyle>
            <a:lvl1pPr algn="r">
              <a:defRPr sz="1200">
                <a:solidFill>
                  <a:schemeClr val="tx1"/>
                </a:solidFill>
                <a:latin typeface="Times New Roman"/>
                <a:cs typeface="Times New Roman"/>
              </a:defRPr>
            </a:lvl1pPr>
          </a:lstStyle>
          <a:p>
            <a:fld id="{CB3A1628-5E88-9D42-8D13-1A692EC0FCF0}" type="slidenum">
              <a:rPr lang="en-US" smtClean="0"/>
              <a:t>‹#›</a:t>
            </a:fld>
            <a:endParaRPr lang="en-US"/>
          </a:p>
        </p:txBody>
      </p:sp>
    </p:spTree>
    <p:extLst>
      <p:ext uri="{BB962C8B-B14F-4D97-AF65-F5344CB8AC3E}">
        <p14:creationId xmlns:p14="http://schemas.microsoft.com/office/powerpoint/2010/main" val="369608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449455" y="6356350"/>
            <a:ext cx="3237345" cy="365125"/>
          </a:xfrm>
          <a:prstGeom prst="rect">
            <a:avLst/>
          </a:prstGeom>
        </p:spPr>
        <p:txBody>
          <a:bodyPr vert="horz" lIns="91440" tIns="45720" rIns="91440" bIns="45720" rtlCol="0" anchor="ctr"/>
          <a:lstStyle>
            <a:lvl1pPr algn="r">
              <a:defRPr sz="1200">
                <a:solidFill>
                  <a:schemeClr val="tx1"/>
                </a:solidFill>
                <a:latin typeface="Times New Roman"/>
                <a:cs typeface="Times New Roman"/>
              </a:defRPr>
            </a:lvl1pPr>
          </a:lstStyle>
          <a:p>
            <a:fld id="{CB3A1628-5E88-9D42-8D13-1A692EC0FCF0}" type="slidenum">
              <a:rPr lang="en-US" smtClean="0"/>
              <a:t>‹#›</a:t>
            </a:fld>
            <a:endParaRPr lang="en-US"/>
          </a:p>
        </p:txBody>
      </p:sp>
    </p:spTree>
    <p:extLst>
      <p:ext uri="{BB962C8B-B14F-4D97-AF65-F5344CB8AC3E}">
        <p14:creationId xmlns:p14="http://schemas.microsoft.com/office/powerpoint/2010/main" val="162608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1818" y="5957455"/>
            <a:ext cx="8224982" cy="397596"/>
          </a:xfrm>
        </p:spPr>
        <p:txBody>
          <a:bodyPr anchor="b"/>
          <a:lstStyle>
            <a:lvl1pPr algn="ctr">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9364" y="138544"/>
            <a:ext cx="8705272" cy="57265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61818" y="6356349"/>
            <a:ext cx="5225473" cy="365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4"/>
          </p:nvPr>
        </p:nvSpPr>
        <p:spPr>
          <a:xfrm>
            <a:off x="5687291" y="6355051"/>
            <a:ext cx="3237345" cy="365125"/>
          </a:xfrm>
          <a:prstGeom prst="rect">
            <a:avLst/>
          </a:prstGeom>
        </p:spPr>
        <p:txBody>
          <a:bodyPr vert="horz" lIns="91440" tIns="45720" rIns="91440" bIns="45720" rtlCol="0" anchor="ctr"/>
          <a:lstStyle>
            <a:lvl1pPr algn="r">
              <a:defRPr sz="1200">
                <a:solidFill>
                  <a:schemeClr val="tx1"/>
                </a:solidFill>
                <a:latin typeface="Times New Roman"/>
                <a:cs typeface="Times New Roman"/>
              </a:defRPr>
            </a:lvl1pPr>
          </a:lstStyle>
          <a:p>
            <a:fld id="{CB3A1628-5E88-9D42-8D13-1A692EC0FCF0}" type="slidenum">
              <a:rPr lang="en-US" smtClean="0"/>
              <a:t>‹#›</a:t>
            </a:fld>
            <a:endParaRPr lang="en-US"/>
          </a:p>
        </p:txBody>
      </p:sp>
    </p:spTree>
    <p:extLst>
      <p:ext uri="{BB962C8B-B14F-4D97-AF65-F5344CB8AC3E}">
        <p14:creationId xmlns:p14="http://schemas.microsoft.com/office/powerpoint/2010/main" val="191517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6718" y="893216"/>
            <a:ext cx="4946505" cy="2378364"/>
          </a:xfrm>
        </p:spPr>
        <p:txBody>
          <a:bodyPr anchor="ctr"/>
          <a:lstStyle>
            <a:lvl1pPr algn="ctr">
              <a:defRPr sz="4000" b="1" cap="all">
                <a:solidFill>
                  <a:srgbClr val="1E57B6"/>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fld id="{CB3A1628-5E88-9D42-8D13-1A692EC0FCF0}" type="slidenum">
              <a:rPr lang="en-US" smtClean="0"/>
              <a:t>‹#›</a:t>
            </a:fld>
            <a:endParaRPr lang="en-US"/>
          </a:p>
        </p:txBody>
      </p:sp>
      <p:pic>
        <p:nvPicPr>
          <p:cNvPr id="7" name="Picture 6" descr="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296" y="369455"/>
            <a:ext cx="2889504" cy="3775000"/>
          </a:xfrm>
          <a:prstGeom prst="rect">
            <a:avLst/>
          </a:prstGeom>
        </p:spPr>
      </p:pic>
      <p:sp>
        <p:nvSpPr>
          <p:cNvPr id="8" name="TextBox 7"/>
          <p:cNvSpPr txBox="1"/>
          <p:nvPr/>
        </p:nvSpPr>
        <p:spPr>
          <a:xfrm>
            <a:off x="5714982" y="4301224"/>
            <a:ext cx="3021865" cy="1754326"/>
          </a:xfrm>
          <a:prstGeom prst="rect">
            <a:avLst/>
          </a:prstGeom>
          <a:noFill/>
        </p:spPr>
        <p:txBody>
          <a:bodyPr wrap="square" rtlCol="0">
            <a:spAutoFit/>
          </a:bodyPr>
          <a:lstStyle/>
          <a:p>
            <a:pPr algn="ctr"/>
            <a:r>
              <a:rPr lang="en-US" sz="2000" b="1" dirty="0" smtClean="0">
                <a:solidFill>
                  <a:schemeClr val="tx1"/>
                </a:solidFill>
                <a:latin typeface="Times New Roman"/>
                <a:cs typeface="Times New Roman"/>
              </a:rPr>
              <a:t>Wireless Communication Networks and Systems</a:t>
            </a:r>
          </a:p>
          <a:p>
            <a:pPr algn="ctr"/>
            <a:r>
              <a:rPr lang="en-US" sz="1600" dirty="0" smtClean="0">
                <a:solidFill>
                  <a:schemeClr val="tx1"/>
                </a:solidFill>
                <a:latin typeface="Times New Roman"/>
                <a:cs typeface="Times New Roman"/>
              </a:rPr>
              <a:t>1</a:t>
            </a:r>
            <a:r>
              <a:rPr lang="en-US" sz="1600" baseline="30000" dirty="0" smtClean="0">
                <a:solidFill>
                  <a:schemeClr val="tx1"/>
                </a:solidFill>
                <a:latin typeface="Times New Roman"/>
                <a:cs typeface="Times New Roman"/>
              </a:rPr>
              <a:t>st</a:t>
            </a:r>
            <a:r>
              <a:rPr lang="en-US" sz="1600" dirty="0" smtClean="0">
                <a:solidFill>
                  <a:schemeClr val="tx1"/>
                </a:solidFill>
                <a:latin typeface="Times New Roman"/>
                <a:cs typeface="Times New Roman"/>
              </a:rPr>
              <a:t> edition</a:t>
            </a:r>
            <a:endParaRPr lang="en-US" dirty="0" smtClean="0">
              <a:solidFill>
                <a:schemeClr val="tx1"/>
              </a:solidFill>
              <a:latin typeface="Times New Roman"/>
              <a:cs typeface="Times New Roman"/>
            </a:endParaRPr>
          </a:p>
          <a:p>
            <a:pPr algn="ctr"/>
            <a:r>
              <a:rPr lang="en-US" sz="1600" b="1" dirty="0" smtClean="0">
                <a:solidFill>
                  <a:schemeClr val="tx1"/>
                </a:solidFill>
                <a:latin typeface="Times New Roman"/>
                <a:cs typeface="Times New Roman"/>
              </a:rPr>
              <a:t>Cory Beard, William Stallings</a:t>
            </a:r>
          </a:p>
          <a:p>
            <a:pPr algn="ctr"/>
            <a:r>
              <a:rPr lang="en-US" dirty="0" smtClean="0">
                <a:solidFill>
                  <a:schemeClr val="tx1"/>
                </a:solidFill>
                <a:latin typeface="Times New Roman"/>
                <a:cs typeface="Times New Roman"/>
              </a:rPr>
              <a:t>© 2016 Pearson Higher Education, Inc.</a:t>
            </a:r>
            <a:endParaRPr lang="en-US" dirty="0">
              <a:solidFill>
                <a:schemeClr val="tx1"/>
              </a:solidFill>
              <a:latin typeface="Times New Roman"/>
              <a:cs typeface="Times New Roman"/>
            </a:endParaRPr>
          </a:p>
        </p:txBody>
      </p:sp>
      <p:sp>
        <p:nvSpPr>
          <p:cNvPr id="10" name="TextBox 9"/>
          <p:cNvSpPr txBox="1"/>
          <p:nvPr userDrawn="1"/>
        </p:nvSpPr>
        <p:spPr>
          <a:xfrm>
            <a:off x="596718" y="3918420"/>
            <a:ext cx="4946505" cy="2339102"/>
          </a:xfrm>
          <a:prstGeom prst="rect">
            <a:avLst/>
          </a:prstGeom>
          <a:noFill/>
        </p:spPr>
        <p:txBody>
          <a:bodyPr wrap="square" rtlCol="0">
            <a:spAutoFit/>
          </a:bodyPr>
          <a:lstStyle/>
          <a:p>
            <a:pPr algn="just"/>
            <a:r>
              <a:rPr lang="en-US" sz="1400" dirty="0" smtClean="0">
                <a:latin typeface="Times New Roman"/>
                <a:cs typeface="Times New Roman"/>
              </a:rPr>
              <a:t>These slides are made available to faculty in PowerPoint form. Slides can be freely added, modified, and deleted to suit student needs. They represent substantial work on the part of the authors; therefore, we request the following.</a:t>
            </a:r>
          </a:p>
          <a:p>
            <a:pPr algn="just"/>
            <a:endParaRPr lang="en-US" sz="400" dirty="0" smtClean="0">
              <a:latin typeface="Times New Roman"/>
              <a:cs typeface="Times New Roman"/>
            </a:endParaRPr>
          </a:p>
          <a:p>
            <a:pPr algn="just"/>
            <a:r>
              <a:rPr lang="en-US" sz="1400" dirty="0" smtClean="0">
                <a:latin typeface="Times New Roman"/>
                <a:cs typeface="Times New Roman"/>
              </a:rPr>
              <a:t>If these slides are used in a class setting or posted on an internal or external www site, please mention the source textbook and note our copyright of this material.</a:t>
            </a:r>
          </a:p>
          <a:p>
            <a:pPr algn="just"/>
            <a:endParaRPr lang="en-US" sz="400" dirty="0" smtClean="0">
              <a:latin typeface="Times New Roman"/>
              <a:cs typeface="Times New Roman"/>
            </a:endParaRPr>
          </a:p>
          <a:p>
            <a:pPr algn="just"/>
            <a:r>
              <a:rPr lang="en-US" sz="1400" dirty="0" smtClean="0">
                <a:latin typeface="Times New Roman"/>
                <a:cs typeface="Times New Roman"/>
              </a:rPr>
              <a:t>All material copyright 2016</a:t>
            </a:r>
          </a:p>
          <a:p>
            <a:pPr algn="just"/>
            <a:r>
              <a:rPr lang="en-US" sz="1400" dirty="0" smtClean="0">
                <a:latin typeface="Times New Roman"/>
                <a:cs typeface="Times New Roman"/>
              </a:rPr>
              <a:t>Cory Beard and William Stallings, All Rights Reserved</a:t>
            </a:r>
          </a:p>
          <a:p>
            <a:pPr algn="just"/>
            <a:endParaRPr lang="en-US" sz="1200" dirty="0">
              <a:solidFill>
                <a:schemeClr val="tx1"/>
              </a:solidFill>
              <a:latin typeface="Times New Roman"/>
              <a:cs typeface="Times New Roman"/>
            </a:endParaRPr>
          </a:p>
        </p:txBody>
      </p:sp>
    </p:spTree>
    <p:extLst>
      <p:ext uri="{BB962C8B-B14F-4D97-AF65-F5344CB8AC3E}">
        <p14:creationId xmlns:p14="http://schemas.microsoft.com/office/powerpoint/2010/main" val="39402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5449455" y="6356350"/>
            <a:ext cx="3237345" cy="365125"/>
          </a:xfrm>
          <a:prstGeom prst="rect">
            <a:avLst/>
          </a:prstGeom>
        </p:spPr>
        <p:txBody>
          <a:bodyPr vert="horz" lIns="91440" tIns="45720" rIns="91440" bIns="45720" rtlCol="0" anchor="ctr"/>
          <a:lstStyle>
            <a:lvl1pPr algn="r">
              <a:defRPr sz="1200">
                <a:solidFill>
                  <a:schemeClr val="tx1"/>
                </a:solidFill>
                <a:latin typeface="Times New Roman"/>
                <a:cs typeface="Times New Roman"/>
              </a:defRPr>
            </a:lvl1pPr>
          </a:lstStyle>
          <a:p>
            <a:fld id="{CB3A1628-5E88-9D42-8D13-1A692EC0FCF0}" type="slidenum">
              <a:rPr lang="en-US" smtClean="0"/>
              <a:t>‹#›</a:t>
            </a:fld>
            <a:endParaRPr lang="en-US"/>
          </a:p>
        </p:txBody>
      </p:sp>
    </p:spTree>
    <p:extLst>
      <p:ext uri="{BB962C8B-B14F-4D97-AF65-F5344CB8AC3E}">
        <p14:creationId xmlns:p14="http://schemas.microsoft.com/office/powerpoint/2010/main" val="911298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4" r:id="rId3"/>
    <p:sldLayoutId id="2147483725" r:id="rId4"/>
    <p:sldLayoutId id="2147483726" r:id="rId5"/>
    <p:sldLayoutId id="2147483727" r:id="rId6"/>
  </p:sldLayoutIdLst>
  <p:txStyles>
    <p:titleStyle>
      <a:lvl1pPr algn="ctr" defTabSz="457200" rtl="0" eaLnBrk="1" latinLnBrk="0" hangingPunct="1">
        <a:spcBef>
          <a:spcPct val="0"/>
        </a:spcBef>
        <a:buNone/>
        <a:defRPr lang="en-US" sz="4000" b="1" kern="1200" cap="all" smtClean="0">
          <a:solidFill>
            <a:srgbClr val="1E57B6"/>
          </a:solidFill>
          <a:latin typeface="Times New Roman"/>
          <a:ea typeface="+mj-ea"/>
          <a:cs typeface="Times New Roman"/>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goo.gl/feS4j5" TargetMode="External"/><Relationship Id="rId1" Type="http://schemas.openxmlformats.org/officeDocument/2006/relationships/slideLayout" Target="../slideLayouts/slideLayout5.xml"/><Relationship Id="rId4" Type="http://schemas.openxmlformats.org/officeDocument/2006/relationships/image" Target="../media/image8.t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goo.gl/KJSNIx" TargetMode="External"/><Relationship Id="rId1" Type="http://schemas.openxmlformats.org/officeDocument/2006/relationships/slideLayout" Target="../slideLayouts/slideLayout5.xml"/><Relationship Id="rId4" Type="http://schemas.openxmlformats.org/officeDocument/2006/relationships/image" Target="../media/image10.t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http://goo.gl/SW0Mpa" TargetMode="External"/><Relationship Id="rId1" Type="http://schemas.openxmlformats.org/officeDocument/2006/relationships/slideLayout" Target="../slideLayouts/slideLayout5.xml"/><Relationship Id="rId4" Type="http://schemas.openxmlformats.org/officeDocument/2006/relationships/image" Target="../media/image12.t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goo.gl/79gyvL" TargetMode="External"/><Relationship Id="rId1" Type="http://schemas.openxmlformats.org/officeDocument/2006/relationships/slideLayout" Target="../slideLayouts/slideLayout5.xml"/><Relationship Id="rId4" Type="http://schemas.openxmlformats.org/officeDocument/2006/relationships/image" Target="../media/image4.t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hyperlink" Target="http://goo.gl/A7MyMO" TargetMode="External"/><Relationship Id="rId1" Type="http://schemas.openxmlformats.org/officeDocument/2006/relationships/slideLayout" Target="../slideLayouts/slideLayout5.xml"/><Relationship Id="rId4" Type="http://schemas.openxmlformats.org/officeDocument/2006/relationships/image" Target="../media/image18.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Chapter 11</a:t>
            </a:r>
            <a:br>
              <a:rPr lang="en-US" dirty="0" smtClean="0"/>
            </a:br>
            <a:r>
              <a:rPr lang="en-US" dirty="0"/>
              <a:t>Wireless LAN Technology and the IEEE 802.11 Wireless LAN Standard</a:t>
            </a:r>
          </a:p>
        </p:txBody>
      </p:sp>
      <p:sp>
        <p:nvSpPr>
          <p:cNvPr id="7"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1</a:t>
            </a:fld>
            <a:endParaRPr lang="en-US" sz="1200" dirty="0">
              <a:latin typeface="Times New Roman"/>
              <a:cs typeface="Times New Roman"/>
            </a:endParaRPr>
          </a:p>
        </p:txBody>
      </p:sp>
    </p:spTree>
    <p:extLst>
      <p:ext uri="{BB962C8B-B14F-4D97-AF65-F5344CB8AC3E}">
        <p14:creationId xmlns:p14="http://schemas.microsoft.com/office/powerpoint/2010/main" val="2172005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11.4 </a:t>
            </a:r>
            <a:r>
              <a:rPr lang="en-US" dirty="0" err="1"/>
              <a:t>Kiviat</a:t>
            </a:r>
            <a:r>
              <a:rPr lang="en-US" dirty="0"/>
              <a:t> Graphs for Data Networks </a:t>
            </a:r>
          </a:p>
        </p:txBody>
      </p:sp>
      <p:pic>
        <p:nvPicPr>
          <p:cNvPr id="2" name="Picture Placeholder 1" descr="Ch11fig04.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t="-41313" b="-41313"/>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346737" y="6342694"/>
            <a:ext cx="5577899" cy="365125"/>
          </a:xfrm>
          <a:prstGeom prst="rect">
            <a:avLst/>
          </a:prstGeom>
        </p:spPr>
        <p:txBody>
          <a:bodyPr/>
          <a:lstStyle/>
          <a:p>
            <a:r>
              <a:rPr lang="en-US" dirty="0"/>
              <a:t>Wireless LAN Technology and the IEEE 802.11 Wireless LAN Standard 11-</a:t>
            </a:r>
            <a:fld id="{46E48147-4DBD-E646-92C0-0C9D8AFD71A7}" type="slidenum">
              <a:rPr lang="en-US"/>
              <a:pPr/>
              <a:t>10</a:t>
            </a:fld>
            <a:endParaRPr lang="en-US" dirty="0"/>
          </a:p>
        </p:txBody>
      </p:sp>
      <p:pic>
        <p:nvPicPr>
          <p:cNvPr id="5" name="Picture 4" descr="11_4_kiviat_graphs_for_data_networks.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18" y="6262976"/>
            <a:ext cx="457200" cy="457200"/>
          </a:xfrm>
          <a:prstGeom prst="rect">
            <a:avLst/>
          </a:prstGeom>
        </p:spPr>
      </p:pic>
    </p:spTree>
    <p:extLst>
      <p:ext uri="{BB962C8B-B14F-4D97-AF65-F5344CB8AC3E}">
        <p14:creationId xmlns:p14="http://schemas.microsoft.com/office/powerpoint/2010/main" val="2188766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fontScale="90000"/>
          </a:bodyPr>
          <a:lstStyle/>
          <a:p>
            <a:r>
              <a:rPr lang="en-US" dirty="0" smtClean="0"/>
              <a:t>Wireless LAN physical</a:t>
            </a:r>
            <a:r>
              <a:rPr lang="en-US" baseline="0" dirty="0" smtClean="0"/>
              <a:t> layer</a:t>
            </a:r>
            <a:endParaRPr lang="en-US" dirty="0"/>
          </a:p>
        </p:txBody>
      </p:sp>
      <p:sp>
        <p:nvSpPr>
          <p:cNvPr id="294915" name="Rectangle 3"/>
          <p:cNvSpPr>
            <a:spLocks noGrp="1" noChangeArrowheads="1"/>
          </p:cNvSpPr>
          <p:nvPr>
            <p:ph type="body" idx="1"/>
          </p:nvPr>
        </p:nvSpPr>
        <p:spPr/>
        <p:txBody>
          <a:bodyPr>
            <a:normAutofit fontScale="85000" lnSpcReduction="20000"/>
          </a:bodyPr>
          <a:lstStyle/>
          <a:p>
            <a:r>
              <a:rPr lang="en-US" baseline="0" dirty="0" smtClean="0"/>
              <a:t>Multi-cell arrangement</a:t>
            </a:r>
          </a:p>
          <a:p>
            <a:r>
              <a:rPr lang="en-US" baseline="0" dirty="0" smtClean="0"/>
              <a:t>Transmission Issues</a:t>
            </a:r>
          </a:p>
          <a:p>
            <a:pPr lvl="1"/>
            <a:r>
              <a:rPr lang="en-US" dirty="0" smtClean="0"/>
              <a:t>No licensing needed – Four microwave</a:t>
            </a:r>
            <a:r>
              <a:rPr lang="en-US" baseline="0" dirty="0" smtClean="0"/>
              <a:t> bands</a:t>
            </a:r>
          </a:p>
          <a:p>
            <a:pPr lvl="2"/>
            <a:r>
              <a:rPr lang="en-US" baseline="0" dirty="0" smtClean="0"/>
              <a:t>902-928 MHz</a:t>
            </a:r>
          </a:p>
          <a:p>
            <a:pPr lvl="2"/>
            <a:r>
              <a:rPr lang="en-US" baseline="0" dirty="0" smtClean="0"/>
              <a:t>2.4-2.5 GHz</a:t>
            </a:r>
          </a:p>
          <a:p>
            <a:pPr lvl="2"/>
            <a:r>
              <a:rPr lang="en-US" baseline="0" dirty="0" smtClean="0"/>
              <a:t>5.725-5.875 GHz</a:t>
            </a:r>
          </a:p>
          <a:p>
            <a:pPr lvl="2"/>
            <a:r>
              <a:rPr lang="en-US" baseline="0" dirty="0" smtClean="0"/>
              <a:t>58-64 GHz (60-GHz </a:t>
            </a:r>
            <a:r>
              <a:rPr lang="en-US" baseline="0" dirty="0" err="1" smtClean="0"/>
              <a:t>mmWave</a:t>
            </a:r>
            <a:r>
              <a:rPr lang="en-US" baseline="0" dirty="0" smtClean="0"/>
              <a:t> bands)</a:t>
            </a:r>
          </a:p>
          <a:p>
            <a:pPr lvl="3"/>
            <a:r>
              <a:rPr lang="en-US" dirty="0" smtClean="0"/>
              <a:t>Higher capacity</a:t>
            </a:r>
          </a:p>
          <a:p>
            <a:pPr lvl="3"/>
            <a:r>
              <a:rPr lang="en-US" baseline="0" dirty="0" smtClean="0"/>
              <a:t>Less</a:t>
            </a:r>
            <a:r>
              <a:rPr lang="en-US" dirty="0" smtClean="0"/>
              <a:t> competition</a:t>
            </a:r>
          </a:p>
          <a:p>
            <a:pPr lvl="3"/>
            <a:r>
              <a:rPr lang="en-US" baseline="0" dirty="0" smtClean="0"/>
              <a:t>More</a:t>
            </a:r>
            <a:r>
              <a:rPr lang="en-US" dirty="0" smtClean="0"/>
              <a:t> expensive equipment</a:t>
            </a:r>
          </a:p>
          <a:p>
            <a:pPr lvl="1"/>
            <a:r>
              <a:rPr lang="en-US" baseline="0" dirty="0" smtClean="0"/>
              <a:t>Spread</a:t>
            </a:r>
            <a:r>
              <a:rPr lang="en-US" dirty="0" smtClean="0"/>
              <a:t> spectrum</a:t>
            </a:r>
          </a:p>
          <a:p>
            <a:pPr lvl="2"/>
            <a:r>
              <a:rPr lang="en-US" dirty="0" smtClean="0"/>
              <a:t>DSSS CDMA or OFDM</a:t>
            </a:r>
          </a:p>
          <a:p>
            <a:pPr lvl="2"/>
            <a:r>
              <a:rPr lang="en-US" dirty="0" smtClean="0"/>
              <a:t>Over 1 Gbps possible with OFDM, channel bonding, and MIMO</a:t>
            </a:r>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11</a:t>
            </a:fld>
            <a:endParaRPr lang="en-US" dirty="0"/>
          </a:p>
        </p:txBody>
      </p:sp>
    </p:spTree>
    <p:extLst>
      <p:ext uri="{BB962C8B-B14F-4D97-AF65-F5344CB8AC3E}">
        <p14:creationId xmlns:p14="http://schemas.microsoft.com/office/powerpoint/2010/main" val="334913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 architecture</a:t>
            </a:r>
            <a:endParaRPr lang="en-US" dirty="0"/>
          </a:p>
        </p:txBody>
      </p:sp>
      <p:sp>
        <p:nvSpPr>
          <p:cNvPr id="3" name="Content Placeholder 2"/>
          <p:cNvSpPr>
            <a:spLocks noGrp="1"/>
          </p:cNvSpPr>
          <p:nvPr>
            <p:ph idx="1"/>
          </p:nvPr>
        </p:nvSpPr>
        <p:spPr/>
        <p:txBody>
          <a:bodyPr/>
          <a:lstStyle/>
          <a:p>
            <a:r>
              <a:rPr lang="en-US" dirty="0" smtClean="0"/>
              <a:t>Developed</a:t>
            </a:r>
            <a:r>
              <a:rPr lang="en-US" baseline="0" dirty="0" smtClean="0"/>
              <a:t> by the IEEE 802.11 working group</a:t>
            </a:r>
          </a:p>
          <a:p>
            <a:pPr lvl="0"/>
            <a:r>
              <a:rPr lang="en-US" dirty="0" smtClean="0"/>
              <a:t>Uses layering of protocols</a:t>
            </a:r>
          </a:p>
          <a:p>
            <a:pPr lvl="0"/>
            <a:r>
              <a:rPr lang="en-US" dirty="0" smtClean="0"/>
              <a:t>LAN protocols focus on the lower layers of the OSI</a:t>
            </a:r>
            <a:r>
              <a:rPr lang="en-US" baseline="0" dirty="0" smtClean="0"/>
              <a:t> model</a:t>
            </a:r>
          </a:p>
          <a:p>
            <a:pPr lvl="1"/>
            <a:r>
              <a:rPr lang="en-US" dirty="0" smtClean="0"/>
              <a:t>Figure 11.5 relates OSI</a:t>
            </a:r>
            <a:r>
              <a:rPr lang="en-US" baseline="0" dirty="0" smtClean="0"/>
              <a:t> with 802.11</a:t>
            </a:r>
          </a:p>
          <a:p>
            <a:pPr lvl="1"/>
            <a:r>
              <a:rPr lang="en-US" dirty="0" smtClean="0"/>
              <a:t>Called the IEEE 802 reference model</a:t>
            </a:r>
          </a:p>
        </p:txBody>
      </p:sp>
      <p:sp>
        <p:nvSpPr>
          <p:cNvPr id="4"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12</a:t>
            </a:fld>
            <a:endParaRPr lang="en-US" sz="1200" dirty="0">
              <a:latin typeface="Times New Roman"/>
              <a:cs typeface="Times New Roman"/>
            </a:endParaRPr>
          </a:p>
        </p:txBody>
      </p:sp>
    </p:spTree>
    <p:extLst>
      <p:ext uri="{BB962C8B-B14F-4D97-AF65-F5344CB8AC3E}">
        <p14:creationId xmlns:p14="http://schemas.microsoft.com/office/powerpoint/2010/main" val="62956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11.5 IEEE 802 Protocol Layers Compared to OSI Model </a:t>
            </a:r>
          </a:p>
        </p:txBody>
      </p:sp>
      <p:pic>
        <p:nvPicPr>
          <p:cNvPr id="2" name="Picture Placeholder 1" descr="Ch11fig05.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l="-23759" r="-23759"/>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201227" y="6342694"/>
            <a:ext cx="5723409" cy="365125"/>
          </a:xfrm>
          <a:prstGeom prst="rect">
            <a:avLst/>
          </a:prstGeom>
        </p:spPr>
        <p:txBody>
          <a:bodyPr/>
          <a:lstStyle/>
          <a:p>
            <a:r>
              <a:rPr lang="en-US" dirty="0"/>
              <a:t>Wireless LAN Technology and the IEEE 802.11 Wireless LAN Standard 11-</a:t>
            </a:r>
            <a:fld id="{46E48147-4DBD-E646-92C0-0C9D8AFD71A7}" type="slidenum">
              <a:rPr lang="en-US"/>
              <a:pPr/>
              <a:t>13</a:t>
            </a:fld>
            <a:endParaRPr lang="en-US" dirty="0"/>
          </a:p>
        </p:txBody>
      </p:sp>
      <p:pic>
        <p:nvPicPr>
          <p:cNvPr id="5" name="Picture 4" descr="11_5_ieee_802_protocol_layers_compared_to_osi.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18" y="6264274"/>
            <a:ext cx="457200" cy="457200"/>
          </a:xfrm>
          <a:prstGeom prst="rect">
            <a:avLst/>
          </a:prstGeom>
        </p:spPr>
      </p:pic>
    </p:spTree>
    <p:extLst>
      <p:ext uri="{BB962C8B-B14F-4D97-AF65-F5344CB8AC3E}">
        <p14:creationId xmlns:p14="http://schemas.microsoft.com/office/powerpoint/2010/main" val="320056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Architecture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Functions of physical layer:</a:t>
            </a:r>
          </a:p>
          <a:p>
            <a:pPr lvl="1"/>
            <a:r>
              <a:rPr lang="en-US" dirty="0" smtClean="0"/>
              <a:t>Encoding/decoding of signals</a:t>
            </a:r>
          </a:p>
          <a:p>
            <a:pPr lvl="1"/>
            <a:r>
              <a:rPr lang="en-US" dirty="0" smtClean="0"/>
              <a:t>Preamble generation/removal (for synchronization)</a:t>
            </a:r>
          </a:p>
          <a:p>
            <a:pPr lvl="1"/>
            <a:r>
              <a:rPr lang="en-US" dirty="0" smtClean="0"/>
              <a:t>Bit transmission/reception</a:t>
            </a:r>
          </a:p>
          <a:p>
            <a:pPr lvl="1"/>
            <a:r>
              <a:rPr lang="en-US" dirty="0" smtClean="0"/>
              <a:t>Includes specification of the transmission medium</a:t>
            </a:r>
          </a:p>
          <a:p>
            <a:r>
              <a:rPr lang="en-US" dirty="0" err="1" smtClean="0"/>
              <a:t>Sublayers</a:t>
            </a:r>
            <a:endParaRPr lang="en-US" dirty="0" smtClean="0"/>
          </a:p>
          <a:p>
            <a:pPr lvl="1"/>
            <a:r>
              <a:rPr lang="en-US" dirty="0"/>
              <a:t>Physical medium dependent </a:t>
            </a:r>
            <a:r>
              <a:rPr lang="en-US" dirty="0" err="1"/>
              <a:t>sublayer</a:t>
            </a:r>
            <a:r>
              <a:rPr lang="en-US" dirty="0"/>
              <a:t> (PMD)</a:t>
            </a:r>
          </a:p>
          <a:p>
            <a:pPr lvl="2"/>
            <a:r>
              <a:rPr lang="en-US" dirty="0"/>
              <a:t>Transmitting and receiving user data through a wireless medium</a:t>
            </a:r>
          </a:p>
          <a:p>
            <a:pPr lvl="1"/>
            <a:r>
              <a:rPr lang="en-US" dirty="0" smtClean="0"/>
              <a:t>Physical </a:t>
            </a:r>
            <a:r>
              <a:rPr lang="en-US" dirty="0"/>
              <a:t>layer convergence procedure (PLCP</a:t>
            </a:r>
            <a:r>
              <a:rPr lang="en-US" dirty="0" smtClean="0"/>
              <a:t>)</a:t>
            </a:r>
            <a:endParaRPr lang="en-US" dirty="0"/>
          </a:p>
          <a:p>
            <a:pPr lvl="2"/>
            <a:r>
              <a:rPr lang="en-US" dirty="0" smtClean="0"/>
              <a:t>Mapping 802.11 MAC layer frame into a physical layer frame</a:t>
            </a:r>
          </a:p>
          <a:p>
            <a:pPr lvl="2"/>
            <a:r>
              <a:rPr lang="en-US" dirty="0" smtClean="0"/>
              <a:t>Sending and receiving between stations using same PMD </a:t>
            </a:r>
            <a:r>
              <a:rPr lang="en-US" dirty="0" err="1" smtClean="0"/>
              <a:t>sublayer</a:t>
            </a:r>
            <a:endParaRPr lang="en-US" dirty="0" smtClean="0"/>
          </a:p>
          <a:p>
            <a:pPr lvl="1"/>
            <a:endParaRPr lang="en-US" dirty="0"/>
          </a:p>
        </p:txBody>
      </p:sp>
      <p:sp>
        <p:nvSpPr>
          <p:cNvPr id="4"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14</a:t>
            </a:fld>
            <a:endParaRPr lang="en-US" sz="1200" dirty="0">
              <a:latin typeface="Times New Roman"/>
              <a:cs typeface="Times New Roman"/>
            </a:endParaRPr>
          </a:p>
        </p:txBody>
      </p:sp>
    </p:spTree>
    <p:extLst>
      <p:ext uri="{BB962C8B-B14F-4D97-AF65-F5344CB8AC3E}">
        <p14:creationId xmlns:p14="http://schemas.microsoft.com/office/powerpoint/2010/main" val="255133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11.6  IEEE 802 Protocols in Context </a:t>
            </a:r>
          </a:p>
        </p:txBody>
      </p:sp>
      <p:pic>
        <p:nvPicPr>
          <p:cNvPr id="2" name="Picture Placeholder 1" descr="Ch11fig06.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l="-1310" r="-1310"/>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650987" y="6342694"/>
            <a:ext cx="5273650" cy="365125"/>
          </a:xfrm>
          <a:prstGeom prst="rect">
            <a:avLst/>
          </a:prstGeom>
        </p:spPr>
        <p:txBody>
          <a:bodyPr/>
          <a:lstStyle/>
          <a:p>
            <a:r>
              <a:rPr lang="en-US" dirty="0"/>
              <a:t>Wireless LAN Technology and the IEEE 802.11 Wireless LAN Standard 11-</a:t>
            </a:r>
            <a:fld id="{46E48147-4DBD-E646-92C0-0C9D8AFD71A7}" type="slidenum">
              <a:rPr lang="en-US"/>
              <a:pPr/>
              <a:t>15</a:t>
            </a:fld>
            <a:endParaRPr lang="en-US" dirty="0"/>
          </a:p>
        </p:txBody>
      </p:sp>
      <p:pic>
        <p:nvPicPr>
          <p:cNvPr id="5" name="Picture 4" descr="11_6_ieee_802_protocols_in_context.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18" y="6264274"/>
            <a:ext cx="457200" cy="457200"/>
          </a:xfrm>
          <a:prstGeom prst="rect">
            <a:avLst/>
          </a:prstGeom>
        </p:spPr>
      </p:pic>
      <p:sp>
        <p:nvSpPr>
          <p:cNvPr id="9" name="TextBox 8"/>
          <p:cNvSpPr txBox="1"/>
          <p:nvPr/>
        </p:nvSpPr>
        <p:spPr>
          <a:xfrm>
            <a:off x="6972300" y="5279821"/>
            <a:ext cx="1447800" cy="276999"/>
          </a:xfrm>
          <a:prstGeom prst="rect">
            <a:avLst/>
          </a:prstGeom>
          <a:noFill/>
        </p:spPr>
        <p:txBody>
          <a:bodyPr wrap="square" rtlCol="0">
            <a:spAutoFit/>
          </a:bodyPr>
          <a:lstStyle/>
          <a:p>
            <a:r>
              <a:rPr lang="en-US" sz="1200" dirty="0" smtClean="0"/>
              <a:t>  MSDU</a:t>
            </a:r>
            <a:endParaRPr lang="en-US" sz="1200" dirty="0"/>
          </a:p>
        </p:txBody>
      </p:sp>
      <p:sp>
        <p:nvSpPr>
          <p:cNvPr id="10" name="TextBox 9"/>
          <p:cNvSpPr txBox="1"/>
          <p:nvPr/>
        </p:nvSpPr>
        <p:spPr>
          <a:xfrm>
            <a:off x="7696200" y="5649184"/>
            <a:ext cx="1371600" cy="276999"/>
          </a:xfrm>
          <a:prstGeom prst="rect">
            <a:avLst/>
          </a:prstGeom>
          <a:noFill/>
        </p:spPr>
        <p:txBody>
          <a:bodyPr wrap="square" rtlCol="0">
            <a:spAutoFit/>
          </a:bodyPr>
          <a:lstStyle/>
          <a:p>
            <a:r>
              <a:rPr lang="en-US" sz="1200" dirty="0" smtClean="0"/>
              <a:t>MPDU</a:t>
            </a:r>
            <a:endParaRPr lang="en-US" sz="1200" dirty="0"/>
          </a:p>
        </p:txBody>
      </p:sp>
    </p:spTree>
    <p:extLst>
      <p:ext uri="{BB962C8B-B14F-4D97-AF65-F5344CB8AC3E}">
        <p14:creationId xmlns:p14="http://schemas.microsoft.com/office/powerpoint/2010/main" val="2506087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dirty="0"/>
              <a:t>Protocol Architecture</a:t>
            </a:r>
          </a:p>
        </p:txBody>
      </p:sp>
      <p:sp>
        <p:nvSpPr>
          <p:cNvPr id="295939" name="Rectangle 3"/>
          <p:cNvSpPr>
            <a:spLocks noGrp="1" noChangeArrowheads="1"/>
          </p:cNvSpPr>
          <p:nvPr>
            <p:ph type="body" idx="1"/>
          </p:nvPr>
        </p:nvSpPr>
        <p:spPr/>
        <p:txBody>
          <a:bodyPr>
            <a:normAutofit fontScale="92500"/>
          </a:bodyPr>
          <a:lstStyle/>
          <a:p>
            <a:pPr>
              <a:lnSpc>
                <a:spcPct val="90000"/>
              </a:lnSpc>
            </a:pPr>
            <a:r>
              <a:rPr lang="en-US" sz="2800" dirty="0"/>
              <a:t>Functions of medium access control (MAC) layer:</a:t>
            </a:r>
          </a:p>
          <a:p>
            <a:pPr lvl="1">
              <a:lnSpc>
                <a:spcPct val="90000"/>
              </a:lnSpc>
            </a:pPr>
            <a:r>
              <a:rPr lang="en-US" sz="2400" dirty="0"/>
              <a:t>On transmission, assemble data into a frame with address and error detection fields</a:t>
            </a:r>
          </a:p>
          <a:p>
            <a:pPr lvl="1">
              <a:lnSpc>
                <a:spcPct val="90000"/>
              </a:lnSpc>
            </a:pPr>
            <a:r>
              <a:rPr lang="en-US" sz="2400" dirty="0"/>
              <a:t>On reception, disassemble frame and perform address recognition and error detection</a:t>
            </a:r>
          </a:p>
          <a:p>
            <a:pPr lvl="1">
              <a:lnSpc>
                <a:spcPct val="90000"/>
              </a:lnSpc>
            </a:pPr>
            <a:r>
              <a:rPr lang="en-US" sz="2400" dirty="0"/>
              <a:t>Govern access to the LAN transmission </a:t>
            </a:r>
            <a:r>
              <a:rPr lang="en-US" sz="2400" dirty="0" smtClean="0"/>
              <a:t>medium</a:t>
            </a:r>
          </a:p>
          <a:p>
            <a:pPr marL="342900" lvl="1" indent="-342900">
              <a:lnSpc>
                <a:spcPct val="90000"/>
              </a:lnSpc>
              <a:buFont typeface="Arial"/>
              <a:buChar char="•"/>
            </a:pPr>
            <a:r>
              <a:rPr lang="en-US" dirty="0"/>
              <a:t>MPDU is a MAC layer frame: MAC </a:t>
            </a:r>
            <a:r>
              <a:rPr lang="en-US" dirty="0" err="1" smtClean="0"/>
              <a:t>header+data</a:t>
            </a:r>
            <a:endParaRPr lang="en-US" dirty="0" smtClean="0"/>
          </a:p>
          <a:p>
            <a:pPr marL="342900" lvl="1" indent="-342900">
              <a:lnSpc>
                <a:spcPct val="90000"/>
              </a:lnSpc>
              <a:buFont typeface="Arial"/>
              <a:buChar char="•"/>
            </a:pPr>
            <a:r>
              <a:rPr lang="en-US" dirty="0"/>
              <a:t>MSDU is payload carried in MAC frame: can be management, control or higher layer data </a:t>
            </a:r>
            <a:r>
              <a:rPr lang="en-US" dirty="0" smtClean="0"/>
              <a:t>from IP or ARP </a:t>
            </a:r>
            <a:endParaRPr lang="en-US" dirty="0"/>
          </a:p>
          <a:p>
            <a:pPr>
              <a:lnSpc>
                <a:spcPct val="90000"/>
              </a:lnSpc>
            </a:pPr>
            <a:r>
              <a:rPr lang="en-US" sz="2800" dirty="0"/>
              <a:t>Functions of logical link control (LLC) Layer:</a:t>
            </a:r>
          </a:p>
          <a:p>
            <a:pPr lvl="1">
              <a:lnSpc>
                <a:spcPct val="90000"/>
              </a:lnSpc>
            </a:pPr>
            <a:r>
              <a:rPr lang="en-US" sz="2400" dirty="0"/>
              <a:t>Provide an interface to higher layers and perform flow and error </a:t>
            </a:r>
            <a:r>
              <a:rPr lang="en-US" sz="2400" dirty="0" smtClean="0"/>
              <a:t>control (LLC/SNAP header)</a:t>
            </a:r>
            <a:endParaRPr lang="en-US" sz="2400"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16</a:t>
            </a:fld>
            <a:endParaRPr lang="en-US" dirty="0"/>
          </a:p>
        </p:txBody>
      </p:sp>
    </p:spTree>
    <p:extLst>
      <p:ext uri="{BB962C8B-B14F-4D97-AF65-F5344CB8AC3E}">
        <p14:creationId xmlns:p14="http://schemas.microsoft.com/office/powerpoint/2010/main" val="295778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dirty="0"/>
              <a:t>Separation of LLC and MAC</a:t>
            </a:r>
          </a:p>
        </p:txBody>
      </p:sp>
      <p:sp>
        <p:nvSpPr>
          <p:cNvPr id="296963" name="Rectangle 3"/>
          <p:cNvSpPr>
            <a:spLocks noGrp="1" noChangeArrowheads="1"/>
          </p:cNvSpPr>
          <p:nvPr>
            <p:ph type="body" idx="1"/>
          </p:nvPr>
        </p:nvSpPr>
        <p:spPr/>
        <p:txBody>
          <a:bodyPr/>
          <a:lstStyle/>
          <a:p>
            <a:r>
              <a:rPr lang="en-US" dirty="0"/>
              <a:t>The logic required to manage access to a shared-access medium not found in traditional layer 2 data link control</a:t>
            </a:r>
          </a:p>
          <a:p>
            <a:r>
              <a:rPr lang="en-US" dirty="0"/>
              <a:t>For the same LLC, several MAC options may be provided (in 802.11 essentially the same MAC layer-with minor modifications in some cases-is used with different physical layer standards)</a:t>
            </a:r>
          </a:p>
          <a:p>
            <a:endParaRPr lang="en-US"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17</a:t>
            </a:fld>
            <a:endParaRPr lang="en-US" dirty="0"/>
          </a:p>
        </p:txBody>
      </p:sp>
    </p:spTree>
    <p:extLst>
      <p:ext uri="{BB962C8B-B14F-4D97-AF65-F5344CB8AC3E}">
        <p14:creationId xmlns:p14="http://schemas.microsoft.com/office/powerpoint/2010/main" val="270905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dirty="0"/>
              <a:t>MAC Frame Format</a:t>
            </a:r>
          </a:p>
        </p:txBody>
      </p:sp>
      <p:sp>
        <p:nvSpPr>
          <p:cNvPr id="293891" name="Rectangle 3"/>
          <p:cNvSpPr>
            <a:spLocks noGrp="1" noChangeArrowheads="1"/>
          </p:cNvSpPr>
          <p:nvPr>
            <p:ph type="body" idx="1"/>
          </p:nvPr>
        </p:nvSpPr>
        <p:spPr/>
        <p:txBody>
          <a:bodyPr>
            <a:normAutofit fontScale="85000" lnSpcReduction="10000"/>
          </a:bodyPr>
          <a:lstStyle/>
          <a:p>
            <a:pPr>
              <a:lnSpc>
                <a:spcPct val="90000"/>
              </a:lnSpc>
            </a:pPr>
            <a:r>
              <a:rPr lang="en-US" dirty="0"/>
              <a:t>MAC control</a:t>
            </a:r>
          </a:p>
          <a:p>
            <a:pPr lvl="1">
              <a:lnSpc>
                <a:spcPct val="90000"/>
              </a:lnSpc>
            </a:pPr>
            <a:r>
              <a:rPr lang="en-US" dirty="0"/>
              <a:t>Contains </a:t>
            </a:r>
            <a:r>
              <a:rPr lang="en-US" dirty="0" smtClean="0"/>
              <a:t>MAC </a:t>
            </a:r>
            <a:r>
              <a:rPr lang="en-US" dirty="0"/>
              <a:t>protocol </a:t>
            </a:r>
            <a:r>
              <a:rPr lang="en-US" dirty="0" smtClean="0"/>
              <a:t>information</a:t>
            </a:r>
          </a:p>
          <a:p>
            <a:pPr lvl="1">
              <a:lnSpc>
                <a:spcPct val="90000"/>
              </a:lnSpc>
            </a:pPr>
            <a:r>
              <a:rPr lang="en-US" dirty="0"/>
              <a:t>Several subfields (type/subtype/control bits</a:t>
            </a:r>
            <a:r>
              <a:rPr lang="en-US" dirty="0" smtClean="0"/>
              <a:t>)</a:t>
            </a:r>
            <a:endParaRPr lang="en-US" dirty="0"/>
          </a:p>
          <a:p>
            <a:pPr>
              <a:lnSpc>
                <a:spcPct val="90000"/>
              </a:lnSpc>
            </a:pPr>
            <a:r>
              <a:rPr lang="en-US" dirty="0"/>
              <a:t>Destination MAC address</a:t>
            </a:r>
          </a:p>
          <a:p>
            <a:pPr lvl="1">
              <a:lnSpc>
                <a:spcPct val="90000"/>
              </a:lnSpc>
            </a:pPr>
            <a:r>
              <a:rPr lang="en-US" dirty="0"/>
              <a:t>Destination physical attachment point</a:t>
            </a:r>
          </a:p>
          <a:p>
            <a:pPr>
              <a:lnSpc>
                <a:spcPct val="90000"/>
              </a:lnSpc>
            </a:pPr>
            <a:r>
              <a:rPr lang="en-US" dirty="0"/>
              <a:t>Source MAC address</a:t>
            </a:r>
          </a:p>
          <a:p>
            <a:pPr lvl="1">
              <a:lnSpc>
                <a:spcPct val="90000"/>
              </a:lnSpc>
            </a:pPr>
            <a:r>
              <a:rPr lang="en-US" dirty="0"/>
              <a:t>Source physical attachment </a:t>
            </a:r>
            <a:r>
              <a:rPr lang="en-US" dirty="0" smtClean="0"/>
              <a:t>point</a:t>
            </a:r>
          </a:p>
          <a:p>
            <a:pPr>
              <a:lnSpc>
                <a:spcPct val="90000"/>
              </a:lnSpc>
            </a:pPr>
            <a:r>
              <a:rPr lang="en-US" dirty="0"/>
              <a:t>Up to two other addresses, duration, </a:t>
            </a:r>
            <a:r>
              <a:rPr lang="en-US" dirty="0" smtClean="0"/>
              <a:t>sequence number</a:t>
            </a:r>
            <a:endParaRPr lang="en-US" dirty="0"/>
          </a:p>
          <a:p>
            <a:pPr>
              <a:lnSpc>
                <a:spcPct val="90000"/>
              </a:lnSpc>
            </a:pPr>
            <a:r>
              <a:rPr lang="en-US" dirty="0" smtClean="0"/>
              <a:t>CRC</a:t>
            </a:r>
            <a:endParaRPr lang="en-US" dirty="0"/>
          </a:p>
          <a:p>
            <a:pPr lvl="1">
              <a:lnSpc>
                <a:spcPct val="90000"/>
              </a:lnSpc>
            </a:pPr>
            <a:r>
              <a:rPr lang="en-US" dirty="0"/>
              <a:t>Cyclic redundancy </a:t>
            </a:r>
            <a:r>
              <a:rPr lang="en-US" dirty="0" smtClean="0"/>
              <a:t>check</a:t>
            </a:r>
          </a:p>
          <a:p>
            <a:pPr>
              <a:lnSpc>
                <a:spcPct val="90000"/>
              </a:lnSpc>
            </a:pPr>
            <a:r>
              <a:rPr lang="en-US" dirty="0"/>
              <a:t>Frame format varies according to frame type</a:t>
            </a:r>
          </a:p>
          <a:p>
            <a:pPr marL="0" indent="0">
              <a:lnSpc>
                <a:spcPct val="90000"/>
              </a:lnSpc>
              <a:buNone/>
            </a:pPr>
            <a:endParaRPr lang="en-US"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18</a:t>
            </a:fld>
            <a:endParaRPr lang="en-US" dirty="0"/>
          </a:p>
        </p:txBody>
      </p:sp>
    </p:spTree>
    <p:extLst>
      <p:ext uri="{BB962C8B-B14F-4D97-AF65-F5344CB8AC3E}">
        <p14:creationId xmlns:p14="http://schemas.microsoft.com/office/powerpoint/2010/main" val="378516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normAutofit/>
          </a:bodyPr>
          <a:lstStyle/>
          <a:p>
            <a:r>
              <a:rPr lang="en-US" dirty="0" smtClean="0"/>
              <a:t>IEEE 802.11</a:t>
            </a:r>
            <a:endParaRPr lang="en-US" dirty="0"/>
          </a:p>
        </p:txBody>
      </p:sp>
      <p:sp>
        <p:nvSpPr>
          <p:cNvPr id="263171" name="Rectangle 3"/>
          <p:cNvSpPr>
            <a:spLocks noGrp="1" noChangeArrowheads="1"/>
          </p:cNvSpPr>
          <p:nvPr>
            <p:ph type="body" idx="1"/>
          </p:nvPr>
        </p:nvSpPr>
        <p:spPr/>
        <p:txBody>
          <a:bodyPr>
            <a:normAutofit fontScale="92500" lnSpcReduction="10000"/>
          </a:bodyPr>
          <a:lstStyle/>
          <a:p>
            <a:pPr lvl="0"/>
            <a:r>
              <a:rPr lang="en-US" dirty="0" smtClean="0"/>
              <a:t>Started in 1990</a:t>
            </a:r>
          </a:p>
          <a:p>
            <a:pPr lvl="1"/>
            <a:r>
              <a:rPr lang="en-US" dirty="0"/>
              <a:t>MAC and physical medium </a:t>
            </a:r>
            <a:r>
              <a:rPr lang="en-US" dirty="0" smtClean="0"/>
              <a:t>specifications</a:t>
            </a:r>
          </a:p>
          <a:p>
            <a:r>
              <a:rPr lang="en-US" dirty="0" smtClean="0"/>
              <a:t>Wi-Fi Alliance</a:t>
            </a:r>
          </a:p>
          <a:p>
            <a:pPr lvl="1"/>
            <a:r>
              <a:rPr lang="en-US" dirty="0" smtClean="0"/>
              <a:t>Industry consortium</a:t>
            </a:r>
          </a:p>
          <a:p>
            <a:pPr lvl="1"/>
            <a:r>
              <a:rPr lang="en-US" dirty="0" smtClean="0"/>
              <a:t>Creates test suites to certify interoperability of products</a:t>
            </a:r>
          </a:p>
          <a:p>
            <a:pPr lvl="2"/>
            <a:r>
              <a:rPr lang="en-US" dirty="0" smtClean="0"/>
              <a:t>May identify a subset of the standard for certification</a:t>
            </a:r>
          </a:p>
          <a:p>
            <a:pPr lvl="1"/>
            <a:r>
              <a:rPr lang="en-US" dirty="0" smtClean="0"/>
              <a:t>Concerned with a range of market areas for WLANs</a:t>
            </a:r>
            <a:endParaRPr lang="en-US" dirty="0"/>
          </a:p>
          <a:p>
            <a:pPr lvl="0"/>
            <a:r>
              <a:rPr lang="en-US" dirty="0" smtClean="0"/>
              <a:t>IEEE 802.11 has an ever </a:t>
            </a:r>
            <a:r>
              <a:rPr lang="en-US" dirty="0"/>
              <a:t>expanding list of standards</a:t>
            </a:r>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19</a:t>
            </a:fld>
            <a:endParaRPr lang="en-US" dirty="0"/>
          </a:p>
        </p:txBody>
      </p:sp>
    </p:spTree>
    <p:extLst>
      <p:ext uri="{BB962C8B-B14F-4D97-AF65-F5344CB8AC3E}">
        <p14:creationId xmlns:p14="http://schemas.microsoft.com/office/powerpoint/2010/main" val="18808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Wireless LANs (WLANs)</a:t>
            </a:r>
          </a:p>
          <a:p>
            <a:pPr lvl="1"/>
            <a:r>
              <a:rPr lang="en-US" dirty="0" smtClean="0"/>
              <a:t>Indispensible</a:t>
            </a:r>
            <a:r>
              <a:rPr lang="en-US" baseline="0" dirty="0" smtClean="0"/>
              <a:t> adjunct to wired LANs</a:t>
            </a:r>
          </a:p>
          <a:p>
            <a:pPr lvl="1"/>
            <a:r>
              <a:rPr lang="en-US" dirty="0" smtClean="0"/>
              <a:t>Wireless devices</a:t>
            </a:r>
            <a:r>
              <a:rPr lang="en-US" baseline="0" dirty="0" smtClean="0"/>
              <a:t> use WLANs</a:t>
            </a:r>
          </a:p>
          <a:p>
            <a:pPr lvl="2"/>
            <a:r>
              <a:rPr lang="en-US" dirty="0" smtClean="0"/>
              <a:t>As their</a:t>
            </a:r>
            <a:r>
              <a:rPr lang="en-US" baseline="0" dirty="0" smtClean="0"/>
              <a:t> only</a:t>
            </a:r>
            <a:r>
              <a:rPr lang="en-US" dirty="0" smtClean="0"/>
              <a:t> source of connectivity</a:t>
            </a:r>
          </a:p>
          <a:p>
            <a:pPr lvl="2"/>
            <a:r>
              <a:rPr lang="en-US" dirty="0" smtClean="0"/>
              <a:t>Or to</a:t>
            </a:r>
            <a:r>
              <a:rPr lang="en-US" baseline="0" dirty="0" smtClean="0"/>
              <a:t> replace cellular coverage</a:t>
            </a:r>
          </a:p>
          <a:p>
            <a:pPr lvl="0"/>
            <a:r>
              <a:rPr lang="en-US" dirty="0" smtClean="0"/>
              <a:t>Simple WLAN configuration</a:t>
            </a:r>
          </a:p>
          <a:p>
            <a:pPr lvl="1"/>
            <a:r>
              <a:rPr lang="en-US" dirty="0" smtClean="0"/>
              <a:t>There is a backbone wired</a:t>
            </a:r>
            <a:r>
              <a:rPr lang="en-US" baseline="0" dirty="0" smtClean="0"/>
              <a:t> LAN</a:t>
            </a:r>
          </a:p>
          <a:p>
            <a:pPr lvl="1"/>
            <a:r>
              <a:rPr lang="en-US" dirty="0" smtClean="0"/>
              <a:t>User modules include workstations, servers, devices</a:t>
            </a:r>
            <a:endParaRPr lang="en-US" baseline="0" dirty="0" smtClean="0"/>
          </a:p>
          <a:p>
            <a:pPr lvl="1"/>
            <a:r>
              <a:rPr lang="en-US" baseline="0" dirty="0" smtClean="0"/>
              <a:t>Control module (CM) interfaces to WLAN</a:t>
            </a:r>
          </a:p>
          <a:p>
            <a:pPr lvl="2"/>
            <a:r>
              <a:rPr lang="en-US" dirty="0"/>
              <a:t>Providing bridge or router functionality</a:t>
            </a:r>
          </a:p>
          <a:p>
            <a:pPr lvl="2"/>
            <a:r>
              <a:rPr lang="en-US" dirty="0"/>
              <a:t>May have control logic to regulate access</a:t>
            </a:r>
          </a:p>
          <a:p>
            <a:pPr lvl="2"/>
            <a:r>
              <a:rPr lang="en-US" dirty="0"/>
              <a:t>May provide </a:t>
            </a:r>
            <a:r>
              <a:rPr lang="en-US" dirty="0" smtClean="0"/>
              <a:t>wireless </a:t>
            </a:r>
            <a:r>
              <a:rPr lang="en-US" dirty="0"/>
              <a:t>connectivity to other wired </a:t>
            </a:r>
            <a:r>
              <a:rPr lang="en-US" dirty="0" smtClean="0"/>
              <a:t>networks</a:t>
            </a:r>
            <a:endParaRPr lang="en-US" baseline="0" dirty="0" smtClean="0"/>
          </a:p>
        </p:txBody>
      </p:sp>
      <p:sp>
        <p:nvSpPr>
          <p:cNvPr id="4"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2</a:t>
            </a:fld>
            <a:endParaRPr lang="en-US" sz="1200" dirty="0">
              <a:latin typeface="Times New Roman"/>
              <a:cs typeface="Times New Roman"/>
            </a:endParaRPr>
          </a:p>
        </p:txBody>
      </p:sp>
    </p:spTree>
    <p:extLst>
      <p:ext uri="{BB962C8B-B14F-4D97-AF65-F5344CB8AC3E}">
        <p14:creationId xmlns:p14="http://schemas.microsoft.com/office/powerpoint/2010/main" val="879538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342"/>
            <a:ext cx="8229600" cy="1143000"/>
          </a:xfrm>
        </p:spPr>
        <p:txBody>
          <a:bodyPr/>
          <a:lstStyle/>
          <a:p>
            <a:r>
              <a:rPr lang="en-US" dirty="0" smtClean="0"/>
              <a:t>IEEE 802.11 Standards</a:t>
            </a:r>
            <a:endParaRPr lang="en-US" dirty="0"/>
          </a:p>
        </p:txBody>
      </p:sp>
      <p:sp>
        <p:nvSpPr>
          <p:cNvPr id="5" name="Slide Number Placeholder 5"/>
          <p:cNvSpPr>
            <a:spLocks noGrp="1"/>
          </p:cNvSpPr>
          <p:nvPr/>
        </p:nvSpPr>
        <p:spPr>
          <a:xfrm>
            <a:off x="3801112" y="6338310"/>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20</a:t>
            </a:fld>
            <a:endParaRPr lang="en-US" dirty="0"/>
          </a:p>
        </p:txBody>
      </p:sp>
      <p:sp>
        <p:nvSpPr>
          <p:cNvPr id="6" name="Title 3"/>
          <p:cNvSpPr txBox="1">
            <a:spLocks/>
          </p:cNvSpPr>
          <p:nvPr/>
        </p:nvSpPr>
        <p:spPr>
          <a:xfrm>
            <a:off x="461818" y="6053148"/>
            <a:ext cx="8224982" cy="397596"/>
          </a:xfrm>
          <a:prstGeom prst="rect">
            <a:avLst/>
          </a:prstGeom>
        </p:spPr>
        <p:txBody>
          <a:bodyPr vert="horz" lIns="91440" tIns="45720" rIns="91440" bIns="45720" rtlCol="0" anchor="t">
            <a:noAutofit/>
          </a:bodyPr>
          <a:lstStyle>
            <a:lvl1pPr algn="ctr" defTabSz="457200" rtl="0" eaLnBrk="1" latinLnBrk="0" hangingPunct="1">
              <a:spcBef>
                <a:spcPct val="0"/>
              </a:spcBef>
              <a:buNone/>
              <a:defRPr lang="en-US" sz="4000" b="1" kern="1200" cap="all" smtClean="0">
                <a:solidFill>
                  <a:srgbClr val="1E57B6"/>
                </a:solidFill>
                <a:latin typeface="Times New Roman"/>
                <a:ea typeface="+mj-ea"/>
                <a:cs typeface="Times New Roman"/>
              </a:defRPr>
            </a:lvl1pPr>
          </a:lstStyle>
          <a:p>
            <a:r>
              <a:rPr lang="en-US" sz="2400" dirty="0"/>
              <a:t>Table  11.1  IEEE 802.11 Standards</a:t>
            </a:r>
          </a:p>
        </p:txBody>
      </p:sp>
      <p:graphicFrame>
        <p:nvGraphicFramePr>
          <p:cNvPr id="14" name="Object 13"/>
          <p:cNvGraphicFramePr>
            <a:graphicFrameLocks noChangeAspect="1"/>
          </p:cNvGraphicFramePr>
          <p:nvPr>
            <p:extLst>
              <p:ext uri="{D42A27DB-BD31-4B8C-83A1-F6EECF244321}">
                <p14:modId xmlns:p14="http://schemas.microsoft.com/office/powerpoint/2010/main" val="4104996077"/>
              </p:ext>
            </p:extLst>
          </p:nvPr>
        </p:nvGraphicFramePr>
        <p:xfrm>
          <a:off x="1549389" y="903891"/>
          <a:ext cx="5632704" cy="5149257"/>
        </p:xfrm>
        <a:graphic>
          <a:graphicData uri="http://schemas.openxmlformats.org/presentationml/2006/ole">
            <mc:AlternateContent xmlns:mc="http://schemas.openxmlformats.org/markup-compatibility/2006">
              <mc:Choice xmlns:v="urn:schemas-microsoft-com:vml" Requires="v">
                <p:oleObj spid="_x0000_s1096" name="Document" r:id="rId3" imgW="6362700" imgH="5816600" progId="Word.Document.12">
                  <p:embed/>
                </p:oleObj>
              </mc:Choice>
              <mc:Fallback>
                <p:oleObj name="Document" r:id="rId3" imgW="6362700" imgH="5816600" progId="Word.Document.12">
                  <p:embed/>
                  <p:pic>
                    <p:nvPicPr>
                      <p:cNvPr id="0" name=""/>
                      <p:cNvPicPr/>
                      <p:nvPr/>
                    </p:nvPicPr>
                    <p:blipFill>
                      <a:blip r:embed="rId4"/>
                      <a:stretch>
                        <a:fillRect/>
                      </a:stretch>
                    </p:blipFill>
                    <p:spPr>
                      <a:xfrm>
                        <a:off x="1549389" y="903891"/>
                        <a:ext cx="5632704" cy="5149257"/>
                      </a:xfrm>
                      <a:prstGeom prst="rect">
                        <a:avLst/>
                      </a:prstGeom>
                    </p:spPr>
                  </p:pic>
                </p:oleObj>
              </mc:Fallback>
            </mc:AlternateContent>
          </a:graphicData>
        </a:graphic>
      </p:graphicFrame>
    </p:spTree>
    <p:extLst>
      <p:ext uri="{BB962C8B-B14F-4D97-AF65-F5344CB8AC3E}">
        <p14:creationId xmlns:p14="http://schemas.microsoft.com/office/powerpoint/2010/main" val="4030142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1376710097"/>
              </p:ext>
            </p:extLst>
          </p:nvPr>
        </p:nvGraphicFramePr>
        <p:xfrm>
          <a:off x="1801368" y="654039"/>
          <a:ext cx="5541264" cy="5873079"/>
        </p:xfrm>
        <a:graphic>
          <a:graphicData uri="http://schemas.openxmlformats.org/presentationml/2006/ole">
            <mc:AlternateContent xmlns:mc="http://schemas.openxmlformats.org/markup-compatibility/2006">
              <mc:Choice xmlns:v="urn:schemas-microsoft-com:vml" Requires="v">
                <p:oleObj spid="_x0000_s2119" name="Document" r:id="rId3" imgW="6362700" imgH="6743700" progId="Word.Document.12">
                  <p:embed/>
                </p:oleObj>
              </mc:Choice>
              <mc:Fallback>
                <p:oleObj name="Document" r:id="rId3" imgW="6362700" imgH="6743700" progId="Word.Document.12">
                  <p:embed/>
                  <p:pic>
                    <p:nvPicPr>
                      <p:cNvPr id="0" name=""/>
                      <p:cNvPicPr/>
                      <p:nvPr/>
                    </p:nvPicPr>
                    <p:blipFill>
                      <a:blip r:embed="rId4"/>
                      <a:stretch>
                        <a:fillRect/>
                      </a:stretch>
                    </p:blipFill>
                    <p:spPr>
                      <a:xfrm>
                        <a:off x="1801368" y="654039"/>
                        <a:ext cx="5541264" cy="5873079"/>
                      </a:xfrm>
                      <a:prstGeom prst="rect">
                        <a:avLst/>
                      </a:prstGeom>
                    </p:spPr>
                  </p:pic>
                </p:oleObj>
              </mc:Fallback>
            </mc:AlternateContent>
          </a:graphicData>
        </a:graphic>
      </p:graphicFrame>
      <p:sp>
        <p:nvSpPr>
          <p:cNvPr id="2" name="Title 1"/>
          <p:cNvSpPr>
            <a:spLocks noGrp="1"/>
          </p:cNvSpPr>
          <p:nvPr>
            <p:ph type="title"/>
          </p:nvPr>
        </p:nvSpPr>
        <p:spPr>
          <a:xfrm>
            <a:off x="457200" y="-188412"/>
            <a:ext cx="8229600" cy="1143000"/>
          </a:xfrm>
        </p:spPr>
        <p:txBody>
          <a:bodyPr/>
          <a:lstStyle/>
          <a:p>
            <a:r>
              <a:rPr lang="en-US" dirty="0" smtClean="0"/>
              <a:t>IEEE 802.11 Standards</a:t>
            </a:r>
            <a:endParaRPr lang="en-US" dirty="0"/>
          </a:p>
        </p:txBody>
      </p:sp>
      <p:sp>
        <p:nvSpPr>
          <p:cNvPr id="5"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21</a:t>
            </a:fld>
            <a:endParaRPr lang="en-US" dirty="0"/>
          </a:p>
        </p:txBody>
      </p:sp>
    </p:spTree>
    <p:extLst>
      <p:ext uri="{BB962C8B-B14F-4D97-AF65-F5344CB8AC3E}">
        <p14:creationId xmlns:p14="http://schemas.microsoft.com/office/powerpoint/2010/main" val="186409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 Architecture</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Distribution </a:t>
            </a:r>
            <a:r>
              <a:rPr lang="en-US" sz="2800" dirty="0"/>
              <a:t>system (DS): connects BSSs and integrated LANs </a:t>
            </a:r>
            <a:r>
              <a:rPr lang="en-US" sz="2800" dirty="0" smtClean="0"/>
              <a:t>(DS can be an Ethernet switch or wired/wireless network)</a:t>
            </a:r>
            <a:endParaRPr lang="en-US" sz="2800" dirty="0"/>
          </a:p>
          <a:p>
            <a:r>
              <a:rPr lang="en-US" sz="2800" dirty="0"/>
              <a:t>Access point (AP</a:t>
            </a:r>
            <a:r>
              <a:rPr lang="en-US" sz="2800" dirty="0" smtClean="0"/>
              <a:t>): enables </a:t>
            </a:r>
            <a:r>
              <a:rPr lang="en-US" sz="2800" dirty="0"/>
              <a:t>stations to connect to distribution system; </a:t>
            </a:r>
            <a:r>
              <a:rPr lang="en-US" sz="2800" dirty="0" smtClean="0"/>
              <a:t>acts as a bridge </a:t>
            </a:r>
            <a:r>
              <a:rPr lang="en-US" sz="2800" dirty="0"/>
              <a:t>between 802.11 and </a:t>
            </a:r>
            <a:r>
              <a:rPr lang="en-US" sz="2800" dirty="0" smtClean="0"/>
              <a:t>Ethernet (relays </a:t>
            </a:r>
            <a:r>
              <a:rPr lang="en-US" sz="2800" dirty="0"/>
              <a:t>frames between </a:t>
            </a:r>
            <a:r>
              <a:rPr lang="en-US" sz="2800" dirty="0" smtClean="0"/>
              <a:t>stations); </a:t>
            </a:r>
            <a:r>
              <a:rPr lang="en-US" sz="2800" dirty="0"/>
              <a:t>could be combined with a </a:t>
            </a:r>
            <a:r>
              <a:rPr lang="en-US" sz="2800" dirty="0" smtClean="0"/>
              <a:t>router/switch</a:t>
            </a:r>
          </a:p>
          <a:p>
            <a:r>
              <a:rPr lang="en-US" sz="2800" dirty="0" smtClean="0"/>
              <a:t>Basic service set (BSS) </a:t>
            </a:r>
          </a:p>
          <a:p>
            <a:pPr lvl="1"/>
            <a:r>
              <a:rPr lang="en-US" sz="2400" dirty="0" smtClean="0"/>
              <a:t>Stations competing for access to shared wireless medium</a:t>
            </a:r>
          </a:p>
          <a:p>
            <a:pPr lvl="1"/>
            <a:r>
              <a:rPr lang="en-US" sz="2400" dirty="0" smtClean="0"/>
              <a:t>IBSS (</a:t>
            </a:r>
            <a:r>
              <a:rPr lang="en-US" sz="2400" dirty="0" err="1" smtClean="0"/>
              <a:t>adhoc</a:t>
            </a:r>
            <a:r>
              <a:rPr lang="en-US" sz="2400" dirty="0" smtClean="0"/>
              <a:t>/mesh with no </a:t>
            </a:r>
            <a:r>
              <a:rPr lang="en-US" sz="2400" dirty="0"/>
              <a:t>AP) or </a:t>
            </a:r>
            <a:r>
              <a:rPr lang="en-US" sz="2400" dirty="0" smtClean="0"/>
              <a:t>connected to backbone DS through </a:t>
            </a:r>
            <a:r>
              <a:rPr lang="en-US" sz="2400" dirty="0"/>
              <a:t>AP (infrastructure mode</a:t>
            </a:r>
            <a:r>
              <a:rPr lang="en-US" sz="2400" dirty="0" smtClean="0"/>
              <a:t>)</a:t>
            </a:r>
          </a:p>
          <a:p>
            <a:r>
              <a:rPr lang="en-US" sz="2800" dirty="0" smtClean="0"/>
              <a:t>Extended service set (ESS) </a:t>
            </a:r>
          </a:p>
          <a:p>
            <a:pPr lvl="1"/>
            <a:r>
              <a:rPr lang="en-US" sz="2400" dirty="0" smtClean="0"/>
              <a:t>Two or more basic service sets interconnected by DS</a:t>
            </a:r>
          </a:p>
          <a:p>
            <a:pPr lvl="1"/>
            <a:r>
              <a:rPr lang="en-US" sz="2400" dirty="0" smtClean="0"/>
              <a:t>Portal: connects BSSs to </a:t>
            </a:r>
            <a:r>
              <a:rPr lang="en-US" sz="2400" dirty="0"/>
              <a:t>an 802.x </a:t>
            </a:r>
            <a:r>
              <a:rPr lang="en-US" sz="2400" dirty="0" smtClean="0"/>
              <a:t>LAN via the DS (e.g., router that connects BSSs to an Ethernet)</a:t>
            </a:r>
          </a:p>
          <a:p>
            <a:pPr marL="457200" lvl="1" indent="0">
              <a:buNone/>
            </a:pPr>
            <a:endParaRPr lang="en-US" sz="2400" dirty="0" smtClean="0"/>
          </a:p>
          <a:p>
            <a:pPr marL="457200" lvl="1" indent="0">
              <a:buNone/>
            </a:pPr>
            <a:endParaRPr lang="en-US" sz="2400" dirty="0"/>
          </a:p>
          <a:p>
            <a:pPr lvl="1"/>
            <a:endParaRPr lang="en-US" dirty="0"/>
          </a:p>
        </p:txBody>
      </p:sp>
      <p:sp>
        <p:nvSpPr>
          <p:cNvPr id="4"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22</a:t>
            </a:fld>
            <a:endParaRPr lang="en-US" sz="1200" dirty="0">
              <a:latin typeface="Times New Roman"/>
              <a:cs typeface="Times New Roman"/>
            </a:endParaRPr>
          </a:p>
        </p:txBody>
      </p:sp>
    </p:spTree>
    <p:extLst>
      <p:ext uri="{BB962C8B-B14F-4D97-AF65-F5344CB8AC3E}">
        <p14:creationId xmlns:p14="http://schemas.microsoft.com/office/powerpoint/2010/main" val="3836877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11.8  IEEE 802.11 Architecture </a:t>
            </a:r>
          </a:p>
        </p:txBody>
      </p:sp>
      <p:pic>
        <p:nvPicPr>
          <p:cNvPr id="2" name="Picture Placeholder 1" descr="Ch11fig08.eps"/>
          <p:cNvPicPr>
            <a:picLocks noGrp="1" noChangeAspect="1"/>
          </p:cNvPicPr>
          <p:nvPr>
            <p:ph type="pic" idx="1"/>
          </p:nvPr>
        </p:nvPicPr>
        <p:blipFill>
          <a:blip r:embed="rId2">
            <a:extLst>
              <a:ext uri="{28A0092B-C50C-407E-A947-70E740481C1C}">
                <a14:useLocalDpi xmlns:a14="http://schemas.microsoft.com/office/drawing/2010/main" val="0"/>
              </a:ext>
            </a:extLst>
          </a:blip>
          <a:srcRect l="-13303" r="-13303"/>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637759" y="6342694"/>
            <a:ext cx="5286878" cy="365125"/>
          </a:xfrm>
          <a:prstGeom prst="rect">
            <a:avLst/>
          </a:prstGeom>
        </p:spPr>
        <p:txBody>
          <a:bodyPr/>
          <a:lstStyle/>
          <a:p>
            <a:r>
              <a:rPr lang="en-US" dirty="0"/>
              <a:t>Wireless LAN Technology and the IEEE 802.11 Wireless LAN Standard 11-</a:t>
            </a:r>
            <a:fld id="{46E48147-4DBD-E646-92C0-0C9D8AFD71A7}" type="slidenum">
              <a:rPr lang="en-US"/>
              <a:pPr/>
              <a:t>23</a:t>
            </a:fld>
            <a:endParaRPr lang="en-US" dirty="0"/>
          </a:p>
        </p:txBody>
      </p:sp>
    </p:spTree>
    <p:extLst>
      <p:ext uri="{BB962C8B-B14F-4D97-AF65-F5344CB8AC3E}">
        <p14:creationId xmlns:p14="http://schemas.microsoft.com/office/powerpoint/2010/main" val="1566413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r>
              <a:rPr lang="en-US" dirty="0"/>
              <a:t>Distribution of Messages Within a DS</a:t>
            </a:r>
          </a:p>
        </p:txBody>
      </p:sp>
      <p:sp>
        <p:nvSpPr>
          <p:cNvPr id="266243" name="Rectangle 3"/>
          <p:cNvSpPr>
            <a:spLocks noGrp="1" noChangeArrowheads="1"/>
          </p:cNvSpPr>
          <p:nvPr>
            <p:ph type="body" idx="1"/>
          </p:nvPr>
        </p:nvSpPr>
        <p:spPr/>
        <p:txBody>
          <a:bodyPr>
            <a:normAutofit fontScale="77500" lnSpcReduction="20000"/>
          </a:bodyPr>
          <a:lstStyle/>
          <a:p>
            <a:r>
              <a:rPr lang="en-US" dirty="0"/>
              <a:t>Distribution service</a:t>
            </a:r>
          </a:p>
          <a:p>
            <a:pPr lvl="1"/>
            <a:r>
              <a:rPr lang="en-US" dirty="0"/>
              <a:t>Used to exchange MAC frames from station in one BSS to station in another BSS</a:t>
            </a:r>
          </a:p>
          <a:p>
            <a:r>
              <a:rPr lang="en-US" dirty="0"/>
              <a:t>Integration service</a:t>
            </a:r>
          </a:p>
          <a:p>
            <a:pPr lvl="1"/>
            <a:r>
              <a:rPr lang="en-US" dirty="0"/>
              <a:t>Transfer of data between station on IEEE 802.11 LAN and station on integrated IEEE 802.x </a:t>
            </a:r>
            <a:r>
              <a:rPr lang="en-US" dirty="0" smtClean="0"/>
              <a:t>LAN</a:t>
            </a:r>
          </a:p>
          <a:p>
            <a:r>
              <a:rPr lang="en-US" dirty="0" smtClean="0"/>
              <a:t>Example: </a:t>
            </a:r>
            <a:r>
              <a:rPr lang="en-US" dirty="0"/>
              <a:t>Frame from STA 2 to STA 7 must be forwarded through AP and </a:t>
            </a:r>
            <a:r>
              <a:rPr lang="en-US" dirty="0" smtClean="0"/>
              <a:t>DS</a:t>
            </a:r>
          </a:p>
          <a:p>
            <a:pPr lvl="1"/>
            <a:r>
              <a:rPr lang="en-US" dirty="0" smtClean="0"/>
              <a:t>if APs connect to an Ethernet switch, how is the frame forwarded? </a:t>
            </a:r>
          </a:p>
          <a:p>
            <a:pPr lvl="1"/>
            <a:r>
              <a:rPr lang="en-US" dirty="0" smtClean="0"/>
              <a:t>What MAC addresses are used? </a:t>
            </a:r>
          </a:p>
          <a:p>
            <a:pPr lvl="1"/>
            <a:r>
              <a:rPr lang="en-US" dirty="0" smtClean="0"/>
              <a:t>What is the difference if a router is used instead of a switch? </a:t>
            </a:r>
            <a:endParaRPr lang="en-US" dirty="0"/>
          </a:p>
          <a:p>
            <a:endParaRPr lang="en-US"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24</a:t>
            </a:fld>
            <a:endParaRPr lang="en-US" dirty="0"/>
          </a:p>
        </p:txBody>
      </p:sp>
    </p:spTree>
    <p:extLst>
      <p:ext uri="{BB962C8B-B14F-4D97-AF65-F5344CB8AC3E}">
        <p14:creationId xmlns:p14="http://schemas.microsoft.com/office/powerpoint/2010/main" val="39706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normAutofit fontScale="90000"/>
          </a:bodyPr>
          <a:lstStyle/>
          <a:p>
            <a:r>
              <a:rPr lang="en-US" dirty="0"/>
              <a:t>Transition Types Based On Mobility</a:t>
            </a:r>
          </a:p>
        </p:txBody>
      </p:sp>
      <p:sp>
        <p:nvSpPr>
          <p:cNvPr id="307203" name="Rectangle 3"/>
          <p:cNvSpPr>
            <a:spLocks noGrp="1" noChangeArrowheads="1"/>
          </p:cNvSpPr>
          <p:nvPr>
            <p:ph type="body" idx="1"/>
          </p:nvPr>
        </p:nvSpPr>
        <p:spPr/>
        <p:txBody>
          <a:bodyPr/>
          <a:lstStyle/>
          <a:p>
            <a:pPr>
              <a:lnSpc>
                <a:spcPct val="90000"/>
              </a:lnSpc>
            </a:pPr>
            <a:r>
              <a:rPr lang="en-US" dirty="0"/>
              <a:t>No transition</a:t>
            </a:r>
          </a:p>
          <a:p>
            <a:pPr lvl="1">
              <a:lnSpc>
                <a:spcPct val="90000"/>
              </a:lnSpc>
            </a:pPr>
            <a:r>
              <a:rPr lang="en-US" dirty="0"/>
              <a:t>Stationary or moves only within BSS</a:t>
            </a:r>
          </a:p>
          <a:p>
            <a:pPr>
              <a:lnSpc>
                <a:spcPct val="90000"/>
              </a:lnSpc>
            </a:pPr>
            <a:r>
              <a:rPr lang="en-US" dirty="0"/>
              <a:t>BSS transition</a:t>
            </a:r>
          </a:p>
          <a:p>
            <a:pPr lvl="1">
              <a:lnSpc>
                <a:spcPct val="90000"/>
              </a:lnSpc>
            </a:pPr>
            <a:r>
              <a:rPr lang="en-US" dirty="0"/>
              <a:t>Station moving from one BSS to another BSS in same ESS</a:t>
            </a:r>
          </a:p>
          <a:p>
            <a:pPr>
              <a:lnSpc>
                <a:spcPct val="90000"/>
              </a:lnSpc>
            </a:pPr>
            <a:r>
              <a:rPr lang="en-US" dirty="0"/>
              <a:t>ESS transition</a:t>
            </a:r>
          </a:p>
          <a:p>
            <a:pPr lvl="1">
              <a:lnSpc>
                <a:spcPct val="90000"/>
              </a:lnSpc>
            </a:pPr>
            <a:r>
              <a:rPr lang="en-US" dirty="0"/>
              <a:t>Station moving from BSS in one ESS to BSS within another ESS</a:t>
            </a:r>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25</a:t>
            </a:fld>
            <a:endParaRPr lang="en-US" dirty="0"/>
          </a:p>
        </p:txBody>
      </p:sp>
    </p:spTree>
    <p:extLst>
      <p:ext uri="{BB962C8B-B14F-4D97-AF65-F5344CB8AC3E}">
        <p14:creationId xmlns:p14="http://schemas.microsoft.com/office/powerpoint/2010/main" val="96581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fontScale="90000"/>
          </a:bodyPr>
          <a:lstStyle/>
          <a:p>
            <a:r>
              <a:rPr lang="en-US" dirty="0"/>
              <a:t>Association-Related Services</a:t>
            </a:r>
          </a:p>
        </p:txBody>
      </p:sp>
      <p:sp>
        <p:nvSpPr>
          <p:cNvPr id="267267" name="Rectangle 3"/>
          <p:cNvSpPr>
            <a:spLocks noGrp="1" noChangeArrowheads="1"/>
          </p:cNvSpPr>
          <p:nvPr>
            <p:ph type="body" idx="1"/>
          </p:nvPr>
        </p:nvSpPr>
        <p:spPr/>
        <p:txBody>
          <a:bodyPr/>
          <a:lstStyle/>
          <a:p>
            <a:r>
              <a:rPr lang="en-US" sz="2800" dirty="0"/>
              <a:t>Association</a:t>
            </a:r>
          </a:p>
          <a:p>
            <a:pPr lvl="1"/>
            <a:r>
              <a:rPr lang="en-US" sz="2400" dirty="0"/>
              <a:t>Establishes initial association between station and AP</a:t>
            </a:r>
          </a:p>
          <a:p>
            <a:r>
              <a:rPr lang="en-US" sz="2800" dirty="0" err="1"/>
              <a:t>Reassociation</a:t>
            </a:r>
            <a:endParaRPr lang="en-US" sz="2800" dirty="0"/>
          </a:p>
          <a:p>
            <a:pPr lvl="1"/>
            <a:r>
              <a:rPr lang="en-US" sz="2400" dirty="0"/>
              <a:t>Enables transfer of association from one AP to another, allowing station to move from one BSS to another</a:t>
            </a:r>
          </a:p>
          <a:p>
            <a:r>
              <a:rPr lang="en-US" sz="2800" dirty="0"/>
              <a:t>Disassociation</a:t>
            </a:r>
          </a:p>
          <a:p>
            <a:pPr lvl="1"/>
            <a:r>
              <a:rPr lang="en-US" sz="2400" dirty="0"/>
              <a:t>Association termination notice from station or AP</a:t>
            </a:r>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26</a:t>
            </a:fld>
            <a:endParaRPr lang="en-US" dirty="0"/>
          </a:p>
        </p:txBody>
      </p:sp>
    </p:spTree>
    <p:extLst>
      <p:ext uri="{BB962C8B-B14F-4D97-AF65-F5344CB8AC3E}">
        <p14:creationId xmlns:p14="http://schemas.microsoft.com/office/powerpoint/2010/main" val="119731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normAutofit fontScale="90000"/>
          </a:bodyPr>
          <a:lstStyle/>
          <a:p>
            <a:r>
              <a:rPr lang="en-US" dirty="0"/>
              <a:t>IEEE 802.11 Medium Access Control</a:t>
            </a:r>
          </a:p>
        </p:txBody>
      </p:sp>
      <p:sp>
        <p:nvSpPr>
          <p:cNvPr id="269315" name="Rectangle 3"/>
          <p:cNvSpPr>
            <a:spLocks noGrp="1" noChangeArrowheads="1"/>
          </p:cNvSpPr>
          <p:nvPr>
            <p:ph type="body" idx="1"/>
          </p:nvPr>
        </p:nvSpPr>
        <p:spPr/>
        <p:txBody>
          <a:bodyPr/>
          <a:lstStyle/>
          <a:p>
            <a:r>
              <a:rPr lang="en-US" dirty="0"/>
              <a:t>MAC layer covers three functional areas:</a:t>
            </a:r>
          </a:p>
          <a:p>
            <a:pPr lvl="1"/>
            <a:r>
              <a:rPr lang="en-US" dirty="0"/>
              <a:t>Reliable data delivery</a:t>
            </a:r>
          </a:p>
          <a:p>
            <a:pPr lvl="1"/>
            <a:r>
              <a:rPr lang="en-US" dirty="0"/>
              <a:t>Access control</a:t>
            </a:r>
          </a:p>
          <a:p>
            <a:pPr lvl="1"/>
            <a:r>
              <a:rPr lang="en-US" dirty="0" smtClean="0"/>
              <a:t>Security</a:t>
            </a:r>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27</a:t>
            </a:fld>
            <a:endParaRPr lang="en-US" dirty="0"/>
          </a:p>
        </p:txBody>
      </p:sp>
    </p:spTree>
    <p:extLst>
      <p:ext uri="{BB962C8B-B14F-4D97-AF65-F5344CB8AC3E}">
        <p14:creationId xmlns:p14="http://schemas.microsoft.com/office/powerpoint/2010/main" val="1594239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dirty="0"/>
              <a:t>Reliable Data Delivery</a:t>
            </a:r>
          </a:p>
        </p:txBody>
      </p:sp>
      <p:sp>
        <p:nvSpPr>
          <p:cNvPr id="270339" name="Rectangle 3"/>
          <p:cNvSpPr>
            <a:spLocks noGrp="1" noChangeArrowheads="1"/>
          </p:cNvSpPr>
          <p:nvPr>
            <p:ph type="body" idx="1"/>
          </p:nvPr>
        </p:nvSpPr>
        <p:spPr/>
        <p:txBody>
          <a:bodyPr>
            <a:normAutofit fontScale="55000" lnSpcReduction="20000"/>
          </a:bodyPr>
          <a:lstStyle/>
          <a:p>
            <a:pPr>
              <a:lnSpc>
                <a:spcPct val="90000"/>
              </a:lnSpc>
            </a:pPr>
            <a:r>
              <a:rPr lang="en-US" dirty="0"/>
              <a:t>More efficient to deal with errors at the MAC level than higher layer (such as TCP) to avoid </a:t>
            </a:r>
            <a:r>
              <a:rPr lang="en-US" dirty="0" smtClean="0"/>
              <a:t>delays</a:t>
            </a:r>
            <a:endParaRPr lang="en-US" dirty="0"/>
          </a:p>
          <a:p>
            <a:pPr>
              <a:lnSpc>
                <a:spcPct val="90000"/>
              </a:lnSpc>
            </a:pPr>
            <a:r>
              <a:rPr lang="en-US" dirty="0"/>
              <a:t>Frame exchange protocol </a:t>
            </a:r>
          </a:p>
          <a:p>
            <a:pPr lvl="1">
              <a:lnSpc>
                <a:spcPct val="90000"/>
              </a:lnSpc>
            </a:pPr>
            <a:r>
              <a:rPr lang="en-US" sz="2900" dirty="0"/>
              <a:t>Source station transmits data</a:t>
            </a:r>
          </a:p>
          <a:p>
            <a:pPr lvl="1">
              <a:lnSpc>
                <a:spcPct val="90000"/>
              </a:lnSpc>
            </a:pPr>
            <a:r>
              <a:rPr lang="en-US" sz="2900" dirty="0"/>
              <a:t>Destination responds with acknowledgment (ACK)</a:t>
            </a:r>
          </a:p>
          <a:p>
            <a:pPr lvl="1">
              <a:lnSpc>
                <a:spcPct val="90000"/>
              </a:lnSpc>
            </a:pPr>
            <a:r>
              <a:rPr lang="en-US" sz="2900" dirty="0"/>
              <a:t>If source </a:t>
            </a:r>
            <a:r>
              <a:rPr lang="en-US" sz="2900" dirty="0" smtClean="0"/>
              <a:t>doesn‘t </a:t>
            </a:r>
            <a:r>
              <a:rPr lang="en-US" sz="2900" dirty="0"/>
              <a:t>receive ACK, it retransmits </a:t>
            </a:r>
            <a:r>
              <a:rPr lang="en-US" sz="2900" dirty="0" smtClean="0"/>
              <a:t>frame</a:t>
            </a:r>
          </a:p>
          <a:p>
            <a:pPr>
              <a:lnSpc>
                <a:spcPct val="90000"/>
              </a:lnSpc>
            </a:pPr>
            <a:r>
              <a:rPr lang="en-US" dirty="0" smtClean="0"/>
              <a:t>Can use the default basic access algorithm (discussed later) or an optional RTS/CTS exchange </a:t>
            </a:r>
            <a:endParaRPr lang="en-US" dirty="0"/>
          </a:p>
          <a:p>
            <a:pPr>
              <a:lnSpc>
                <a:spcPct val="90000"/>
              </a:lnSpc>
            </a:pPr>
            <a:r>
              <a:rPr lang="en-US" dirty="0" smtClean="0"/>
              <a:t>RTS/CTS exchange </a:t>
            </a:r>
            <a:endParaRPr lang="en-US" dirty="0"/>
          </a:p>
          <a:p>
            <a:pPr lvl="1">
              <a:lnSpc>
                <a:spcPct val="90000"/>
              </a:lnSpc>
            </a:pPr>
            <a:r>
              <a:rPr lang="en-US" sz="2900" dirty="0"/>
              <a:t>Source issues request to send (RTS)</a:t>
            </a:r>
          </a:p>
          <a:p>
            <a:pPr lvl="1">
              <a:lnSpc>
                <a:spcPct val="90000"/>
              </a:lnSpc>
            </a:pPr>
            <a:r>
              <a:rPr lang="en-US" sz="2900" dirty="0"/>
              <a:t>Destination responds with clear to send (CTS)</a:t>
            </a:r>
          </a:p>
          <a:p>
            <a:pPr lvl="1">
              <a:lnSpc>
                <a:spcPct val="90000"/>
              </a:lnSpc>
            </a:pPr>
            <a:r>
              <a:rPr lang="en-US" sz="2900" dirty="0"/>
              <a:t>Source transmits data</a:t>
            </a:r>
          </a:p>
          <a:p>
            <a:pPr lvl="1">
              <a:lnSpc>
                <a:spcPct val="90000"/>
              </a:lnSpc>
            </a:pPr>
            <a:r>
              <a:rPr lang="en-US" sz="2900" dirty="0"/>
              <a:t>Destination responds with ACK </a:t>
            </a:r>
            <a:endParaRPr lang="en-US" sz="2900" dirty="0" smtClean="0"/>
          </a:p>
          <a:p>
            <a:pPr lvl="1">
              <a:lnSpc>
                <a:spcPct val="90000"/>
              </a:lnSpc>
            </a:pPr>
            <a:r>
              <a:rPr lang="en-US" sz="2900" dirty="0" smtClean="0"/>
              <a:t>If </a:t>
            </a:r>
            <a:r>
              <a:rPr lang="en-US" sz="2900" dirty="0"/>
              <a:t>an ACK is not received (data or </a:t>
            </a:r>
            <a:r>
              <a:rPr lang="en-US" sz="2900" dirty="0" err="1"/>
              <a:t>ack</a:t>
            </a:r>
            <a:r>
              <a:rPr lang="en-US" sz="2900" dirty="0"/>
              <a:t> had collision), source retransmits after </a:t>
            </a:r>
            <a:r>
              <a:rPr lang="en-US" sz="2900" dirty="0" smtClean="0"/>
              <a:t>exponential </a:t>
            </a:r>
            <a:r>
              <a:rPr lang="en-US" sz="2900" dirty="0" err="1" smtClean="0"/>
              <a:t>backoff</a:t>
            </a:r>
            <a:r>
              <a:rPr lang="en-US" sz="2900" dirty="0" smtClean="0"/>
              <a:t> </a:t>
            </a:r>
            <a:r>
              <a:rPr lang="en-US" sz="2900" dirty="0"/>
              <a:t>(discussed later</a:t>
            </a:r>
            <a:r>
              <a:rPr lang="en-US" sz="2900" dirty="0" smtClean="0"/>
              <a:t>)</a:t>
            </a:r>
          </a:p>
          <a:p>
            <a:pPr lvl="1">
              <a:lnSpc>
                <a:spcPct val="90000"/>
              </a:lnSpc>
            </a:pPr>
            <a:r>
              <a:rPr lang="en-US" sz="2900" dirty="0"/>
              <a:t>RTS/CTS are short frames; to avoid collisions with ongoing exchange, other stations receiving the RTS or CTS must wait till all four frames are sent; RTS/CTS contain a duration field that enable these stations to determine time to wait; if station gets RTS but not CTS, it can </a:t>
            </a:r>
            <a:r>
              <a:rPr lang="en-US" sz="2900" dirty="0" smtClean="0"/>
              <a:t>transmit</a:t>
            </a:r>
            <a:endParaRPr lang="en-US" sz="2900" dirty="0"/>
          </a:p>
          <a:p>
            <a:pPr lvl="1">
              <a:lnSpc>
                <a:spcPct val="90000"/>
              </a:lnSpc>
            </a:pPr>
            <a:endParaRPr lang="en-US" sz="1900" dirty="0" smtClean="0"/>
          </a:p>
          <a:p>
            <a:pPr lvl="1">
              <a:lnSpc>
                <a:spcPct val="90000"/>
              </a:lnSpc>
            </a:pPr>
            <a:endParaRPr lang="en-US" sz="2400"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28</a:t>
            </a:fld>
            <a:endParaRPr lang="en-US" dirty="0"/>
          </a:p>
        </p:txBody>
      </p:sp>
    </p:spTree>
    <p:extLst>
      <p:ext uri="{BB962C8B-B14F-4D97-AF65-F5344CB8AC3E}">
        <p14:creationId xmlns:p14="http://schemas.microsoft.com/office/powerpoint/2010/main" val="199741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normAutofit/>
          </a:bodyPr>
          <a:lstStyle/>
          <a:p>
            <a:r>
              <a:rPr lang="en-US" dirty="0" smtClean="0"/>
              <a:t>Access</a:t>
            </a:r>
            <a:r>
              <a:rPr lang="en-US" baseline="0" dirty="0" smtClean="0"/>
              <a:t> control</a:t>
            </a:r>
            <a:endParaRPr lang="en-US" dirty="0"/>
          </a:p>
        </p:txBody>
      </p:sp>
      <p:sp>
        <p:nvSpPr>
          <p:cNvPr id="314371" name="Rectangle 3"/>
          <p:cNvSpPr>
            <a:spLocks noGrp="1" noChangeArrowheads="1"/>
          </p:cNvSpPr>
          <p:nvPr>
            <p:ph type="body" idx="1"/>
          </p:nvPr>
        </p:nvSpPr>
        <p:spPr>
          <a:xfrm>
            <a:off x="457200" y="1600200"/>
            <a:ext cx="8470294" cy="4525963"/>
          </a:xfrm>
        </p:spPr>
        <p:txBody>
          <a:bodyPr>
            <a:normAutofit/>
          </a:bodyPr>
          <a:lstStyle/>
          <a:p>
            <a:pPr lvl="0"/>
            <a:r>
              <a:rPr lang="en-US" dirty="0" smtClean="0"/>
              <a:t>Centralized</a:t>
            </a:r>
            <a:r>
              <a:rPr lang="en-US" baseline="0" dirty="0" smtClean="0"/>
              <a:t> and decentralized mechanisms together</a:t>
            </a:r>
          </a:p>
          <a:p>
            <a:pPr lvl="1"/>
            <a:r>
              <a:rPr lang="en-US" dirty="0" smtClean="0"/>
              <a:t>Distributed foundation wireless MAC (DFWMAC)</a:t>
            </a:r>
            <a:endParaRPr lang="en-US" baseline="0" dirty="0" smtClean="0"/>
          </a:p>
          <a:p>
            <a:pPr lvl="0"/>
            <a:r>
              <a:rPr lang="en-US" dirty="0" smtClean="0"/>
              <a:t>Distributed coordination</a:t>
            </a:r>
            <a:r>
              <a:rPr lang="en-US" baseline="0" dirty="0" smtClean="0"/>
              <a:t> function (DCF)</a:t>
            </a:r>
          </a:p>
          <a:p>
            <a:pPr lvl="1"/>
            <a:r>
              <a:rPr lang="en-US" dirty="0" smtClean="0"/>
              <a:t>Decentralized</a:t>
            </a:r>
          </a:p>
          <a:p>
            <a:r>
              <a:rPr lang="en-US" baseline="0" dirty="0" smtClean="0"/>
              <a:t>Point</a:t>
            </a:r>
            <a:r>
              <a:rPr lang="en-US" dirty="0" smtClean="0"/>
              <a:t> coordination function (PCF)</a:t>
            </a:r>
          </a:p>
          <a:p>
            <a:pPr lvl="1"/>
            <a:r>
              <a:rPr lang="en-US" baseline="0" dirty="0" smtClean="0"/>
              <a:t>Centralized</a:t>
            </a:r>
          </a:p>
          <a:p>
            <a:r>
              <a:rPr lang="en-US" dirty="0" smtClean="0"/>
              <a:t>Both are available to the LLC layer</a:t>
            </a:r>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29</a:t>
            </a:fld>
            <a:endParaRPr lang="en-US" dirty="0"/>
          </a:p>
        </p:txBody>
      </p:sp>
    </p:spTree>
    <p:extLst>
      <p:ext uri="{BB962C8B-B14F-4D97-AF65-F5344CB8AC3E}">
        <p14:creationId xmlns:p14="http://schemas.microsoft.com/office/powerpoint/2010/main" val="353926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11.1 Example Single-Cell Wireless LAN Configuration </a:t>
            </a:r>
          </a:p>
        </p:txBody>
      </p:sp>
      <p:pic>
        <p:nvPicPr>
          <p:cNvPr id="11" name="Picture Placeholder 10" descr="Ch11fig01.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l="-10163" r="-10163"/>
          <a:stretch>
            <a:fillRect/>
          </a:stretch>
        </p:blipFill>
        <p:spPr/>
      </p:pic>
      <p:sp>
        <p:nvSpPr>
          <p:cNvPr id="8" name="Text Placeholder 7"/>
          <p:cNvSpPr>
            <a:spLocks noGrp="1"/>
          </p:cNvSpPr>
          <p:nvPr>
            <p:ph type="body" sz="half" idx="2"/>
          </p:nvPr>
        </p:nvSpPr>
        <p:spPr/>
        <p:txBody>
          <a:bodyPr>
            <a:normAutofit/>
          </a:bodyPr>
          <a:lstStyle/>
          <a:p>
            <a:pPr lvl="1"/>
            <a:endParaRPr lang="en-US" dirty="0" smtClean="0"/>
          </a:p>
        </p:txBody>
      </p:sp>
      <p:sp>
        <p:nvSpPr>
          <p:cNvPr id="7" name="Slide Number Placeholder 5"/>
          <p:cNvSpPr>
            <a:spLocks noGrp="1"/>
          </p:cNvSpPr>
          <p:nvPr>
            <p:ph type="sldNum" sz="quarter" idx="4"/>
          </p:nvPr>
        </p:nvSpPr>
        <p:spPr>
          <a:xfrm>
            <a:off x="3988167" y="6342694"/>
            <a:ext cx="4936469" cy="365125"/>
          </a:xfrm>
          <a:prstGeom prst="rect">
            <a:avLst/>
          </a:prstGeom>
        </p:spPr>
        <p:txBody>
          <a:bodyPr/>
          <a:lstStyle/>
          <a:p>
            <a:r>
              <a:rPr lang="en-US" dirty="0"/>
              <a:t>Wireless LAN Technology and the IEEE 802.11 Wireless LAN Standard 11-</a:t>
            </a:r>
            <a:fld id="{46E48147-4DBD-E646-92C0-0C9D8AFD71A7}" type="slidenum">
              <a:rPr lang="en-US"/>
              <a:pPr/>
              <a:t>3</a:t>
            </a:fld>
            <a:endParaRPr lang="en-US" dirty="0"/>
          </a:p>
        </p:txBody>
      </p:sp>
      <p:pic>
        <p:nvPicPr>
          <p:cNvPr id="12" name="Picture 11" descr="11_1_example_single_cell_lan_configuration.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18" y="6264274"/>
            <a:ext cx="457200" cy="457200"/>
          </a:xfrm>
          <a:prstGeom prst="rect">
            <a:avLst/>
          </a:prstGeom>
        </p:spPr>
      </p:pic>
    </p:spTree>
    <p:extLst>
      <p:ext uri="{BB962C8B-B14F-4D97-AF65-F5344CB8AC3E}">
        <p14:creationId xmlns:p14="http://schemas.microsoft.com/office/powerpoint/2010/main" val="2436904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93037" cy="1143000"/>
          </a:xfrm>
        </p:spPr>
        <p:txBody>
          <a:bodyPr/>
          <a:lstStyle/>
          <a:p>
            <a:r>
              <a:rPr lang="en-US" dirty="0" smtClean="0"/>
              <a:t>Hidden Station Problem</a:t>
            </a:r>
            <a:endParaRPr lang="en-US" dirty="0"/>
          </a:p>
        </p:txBody>
      </p:sp>
      <p:sp>
        <p:nvSpPr>
          <p:cNvPr id="3" name="Content Placeholder 2"/>
          <p:cNvSpPr>
            <a:spLocks noGrp="1"/>
          </p:cNvSpPr>
          <p:nvPr>
            <p:ph idx="1"/>
          </p:nvPr>
        </p:nvSpPr>
        <p:spPr>
          <a:xfrm>
            <a:off x="0" y="1600200"/>
            <a:ext cx="8955088" cy="5257799"/>
          </a:xfrm>
        </p:spPr>
        <p:txBody>
          <a:bodyPr/>
          <a:lstStyle/>
          <a:p>
            <a:r>
              <a:rPr lang="en-US" sz="2800" dirty="0" smtClean="0"/>
              <a:t>Frames can collide at AP without senders being aware because they are out of range of each other</a:t>
            </a:r>
          </a:p>
          <a:p>
            <a:r>
              <a:rPr lang="en-US" sz="2800" dirty="0" smtClean="0"/>
              <a:t>Example: Signals from A and B cannot reach each other, but can reach the AP; if A and B sense an idle medium and transmit, signals from frames collide at the AP, but neither A nor B detect the collision     A----AP----B </a:t>
            </a:r>
          </a:p>
          <a:p>
            <a:r>
              <a:rPr lang="en-US" sz="2800" dirty="0" smtClean="0"/>
              <a:t>Collision avoidance: Basic access method avoids but does not prevent collisions</a:t>
            </a:r>
          </a:p>
          <a:p>
            <a:r>
              <a:rPr lang="en-US" sz="2800" dirty="0" smtClean="0"/>
              <a:t>Optional RTS/CTS exchange attempts to solve the hidden station problem</a:t>
            </a:r>
            <a:endParaRPr lang="en-US" sz="2800" dirty="0"/>
          </a:p>
        </p:txBody>
      </p:sp>
    </p:spTree>
    <p:extLst>
      <p:ext uri="{BB962C8B-B14F-4D97-AF65-F5344CB8AC3E}">
        <p14:creationId xmlns:p14="http://schemas.microsoft.com/office/powerpoint/2010/main" val="2687571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RTS/CTS exchange</a:t>
            </a:r>
            <a:endParaRPr lang="en-US" dirty="0"/>
          </a:p>
        </p:txBody>
      </p:sp>
      <p:sp>
        <p:nvSpPr>
          <p:cNvPr id="3" name="Content Placeholder 2"/>
          <p:cNvSpPr>
            <a:spLocks noGrp="1"/>
          </p:cNvSpPr>
          <p:nvPr>
            <p:ph idx="1"/>
          </p:nvPr>
        </p:nvSpPr>
        <p:spPr>
          <a:xfrm>
            <a:off x="1182688" y="2017712"/>
            <a:ext cx="7772400" cy="4459287"/>
          </a:xfrm>
        </p:spPr>
        <p:txBody>
          <a:bodyPr/>
          <a:lstStyle/>
          <a:p>
            <a:pPr>
              <a:buNone/>
            </a:pPr>
            <a:r>
              <a:rPr lang="en-US" dirty="0" smtClean="0"/>
              <a:t>Example: A---AP---B</a:t>
            </a:r>
          </a:p>
          <a:p>
            <a:r>
              <a:rPr lang="en-US" dirty="0" smtClean="0"/>
              <a:t>A sends RTS, AP sends CTS, B sees CTS and waits till exchange is done</a:t>
            </a:r>
          </a:p>
          <a:p>
            <a:r>
              <a:rPr lang="en-US" dirty="0" smtClean="0"/>
              <a:t>Even though B is hidden from A, it now does not cause a collision</a:t>
            </a:r>
          </a:p>
          <a:p>
            <a:r>
              <a:rPr lang="en-US" dirty="0" smtClean="0"/>
              <a:t>If RTSs from A and B collide, they will attempt to retransmit after </a:t>
            </a:r>
            <a:r>
              <a:rPr lang="en-US" dirty="0" err="1" smtClean="0"/>
              <a:t>backoff</a:t>
            </a:r>
            <a:r>
              <a:rPr lang="en-US" dirty="0" smtClean="0"/>
              <a:t> (described later)</a:t>
            </a:r>
          </a:p>
          <a:p>
            <a:endParaRPr lang="en-US" dirty="0"/>
          </a:p>
        </p:txBody>
      </p:sp>
    </p:spTree>
    <p:extLst>
      <p:ext uri="{BB962C8B-B14F-4D97-AF65-F5344CB8AC3E}">
        <p14:creationId xmlns:p14="http://schemas.microsoft.com/office/powerpoint/2010/main" val="1169935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963" y="0"/>
            <a:ext cx="7793037" cy="685800"/>
          </a:xfrm>
        </p:spPr>
        <p:txBody>
          <a:bodyPr>
            <a:normAutofit fontScale="90000"/>
          </a:bodyPr>
          <a:lstStyle/>
          <a:p>
            <a:r>
              <a:rPr lang="en-US" dirty="0" smtClean="0"/>
              <a:t>MAC Protocols</a:t>
            </a:r>
            <a:endParaRPr lang="en-US" dirty="0"/>
          </a:p>
        </p:txBody>
      </p:sp>
      <p:sp>
        <p:nvSpPr>
          <p:cNvPr id="3" name="Content Placeholder 2"/>
          <p:cNvSpPr>
            <a:spLocks noGrp="1"/>
          </p:cNvSpPr>
          <p:nvPr>
            <p:ph idx="1"/>
          </p:nvPr>
        </p:nvSpPr>
        <p:spPr>
          <a:xfrm>
            <a:off x="0" y="685800"/>
            <a:ext cx="8955088" cy="6172199"/>
          </a:xfrm>
        </p:spPr>
        <p:txBody>
          <a:bodyPr/>
          <a:lstStyle/>
          <a:p>
            <a:r>
              <a:rPr lang="en-US" sz="2800" dirty="0" smtClean="0"/>
              <a:t>MAC algorithm is called DFWMAC (distributed foundation wireless MAC)</a:t>
            </a:r>
          </a:p>
          <a:p>
            <a:r>
              <a:rPr lang="en-US" sz="2800" dirty="0" smtClean="0"/>
              <a:t>Protocol architecture (Figure 14.5) </a:t>
            </a:r>
          </a:p>
          <a:p>
            <a:r>
              <a:rPr lang="en-US" sz="2800" dirty="0" smtClean="0"/>
              <a:t>Ignore point coordination function (PCF); not implemented by vendors</a:t>
            </a:r>
          </a:p>
          <a:p>
            <a:r>
              <a:rPr lang="en-US" sz="2800" dirty="0" smtClean="0"/>
              <a:t>DCF is distributed coordination function that has contention algorithm to control access</a:t>
            </a:r>
          </a:p>
          <a:p>
            <a:r>
              <a:rPr lang="en-US" sz="2800" dirty="0" smtClean="0"/>
              <a:t>Method it uses is called CSMA/CA (carrier sense multiple access with collision avoidance)</a:t>
            </a:r>
          </a:p>
          <a:p>
            <a:r>
              <a:rPr lang="en-US" sz="2800" dirty="0" smtClean="0"/>
              <a:t>No collision detection since it is hard to distinguish weak signals from noise during transmission; also typical hardware is unable to send and receive signals at same time</a:t>
            </a:r>
          </a:p>
          <a:p>
            <a:pPr>
              <a:buNone/>
            </a:pPr>
            <a:endParaRPr lang="en-US" sz="2800" dirty="0"/>
          </a:p>
        </p:txBody>
      </p:sp>
    </p:spTree>
    <p:extLst>
      <p:ext uri="{BB962C8B-B14F-4D97-AF65-F5344CB8AC3E}">
        <p14:creationId xmlns:p14="http://schemas.microsoft.com/office/powerpoint/2010/main" val="1011483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11.9 IEEE 802.11 Protocol Architecture </a:t>
            </a:r>
          </a:p>
        </p:txBody>
      </p:sp>
      <p:pic>
        <p:nvPicPr>
          <p:cNvPr id="2" name="Picture Placeholder 1" descr="Ch11fig09.eps"/>
          <p:cNvPicPr>
            <a:picLocks noGrp="1" noChangeAspect="1"/>
          </p:cNvPicPr>
          <p:nvPr>
            <p:ph type="pic" idx="1"/>
          </p:nvPr>
        </p:nvPicPr>
        <p:blipFill>
          <a:blip r:embed="rId2">
            <a:extLst>
              <a:ext uri="{28A0092B-C50C-407E-A947-70E740481C1C}">
                <a14:useLocalDpi xmlns:a14="http://schemas.microsoft.com/office/drawing/2010/main" val="0"/>
              </a:ext>
            </a:extLst>
          </a:blip>
          <a:srcRect l="-8124" r="-8124"/>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798255" y="6342694"/>
            <a:ext cx="5126382" cy="365125"/>
          </a:xfrm>
          <a:prstGeom prst="rect">
            <a:avLst/>
          </a:prstGeom>
        </p:spPr>
        <p:txBody>
          <a:bodyPr/>
          <a:lstStyle/>
          <a:p>
            <a:r>
              <a:rPr lang="en-US" dirty="0"/>
              <a:t>Wireless LAN Technology and the IEEE 802.11 Wireless LAN Standard 11-</a:t>
            </a:r>
            <a:fld id="{46E48147-4DBD-E646-92C0-0C9D8AFD71A7}" type="slidenum">
              <a:rPr lang="en-US"/>
              <a:pPr/>
              <a:t>33</a:t>
            </a:fld>
            <a:endParaRPr lang="en-US" dirty="0"/>
          </a:p>
        </p:txBody>
      </p:sp>
    </p:spTree>
    <p:extLst>
      <p:ext uri="{BB962C8B-B14F-4D97-AF65-F5344CB8AC3E}">
        <p14:creationId xmlns:p14="http://schemas.microsoft.com/office/powerpoint/2010/main" val="266972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a:t>
            </a:r>
            <a:r>
              <a:rPr lang="en-US" baseline="0" dirty="0" smtClean="0"/>
              <a:t> coordination function</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aseline="0" dirty="0" smtClean="0"/>
              <a:t>Decentralized</a:t>
            </a:r>
          </a:p>
          <a:p>
            <a:pPr lvl="0"/>
            <a:r>
              <a:rPr lang="en-US" dirty="0" smtClean="0"/>
              <a:t>Carrier sense multiple access (</a:t>
            </a:r>
            <a:r>
              <a:rPr lang="en-US" dirty="0" smtClean="0"/>
              <a:t>CSMA/CA)</a:t>
            </a:r>
            <a:endParaRPr lang="en-US" dirty="0" smtClean="0"/>
          </a:p>
          <a:p>
            <a:pPr lvl="1"/>
            <a:r>
              <a:rPr lang="en-US" baseline="0" dirty="0" smtClean="0"/>
              <a:t>Listen</a:t>
            </a:r>
            <a:r>
              <a:rPr lang="en-US" dirty="0" smtClean="0"/>
              <a:t> to the medium</a:t>
            </a:r>
          </a:p>
          <a:p>
            <a:pPr lvl="1"/>
            <a:r>
              <a:rPr lang="en-US" baseline="0" dirty="0" smtClean="0"/>
              <a:t>If</a:t>
            </a:r>
            <a:r>
              <a:rPr lang="en-US" dirty="0" smtClean="0"/>
              <a:t> idle, then transmit</a:t>
            </a:r>
          </a:p>
          <a:p>
            <a:pPr lvl="1"/>
            <a:r>
              <a:rPr lang="en-US" baseline="0" dirty="0" smtClean="0"/>
              <a:t>If</a:t>
            </a:r>
            <a:r>
              <a:rPr lang="en-US" dirty="0" smtClean="0"/>
              <a:t> not, wait a random </a:t>
            </a:r>
            <a:r>
              <a:rPr lang="en-US" dirty="0" smtClean="0"/>
              <a:t>time and then send frame</a:t>
            </a:r>
            <a:endParaRPr lang="en-US" dirty="0" smtClean="0"/>
          </a:p>
          <a:p>
            <a:pPr lvl="2"/>
            <a:r>
              <a:rPr lang="en-US" dirty="0" smtClean="0"/>
              <a:t>The delay counter is decremented only when medium is idle</a:t>
            </a:r>
            <a:endParaRPr lang="en-US" baseline="0" dirty="0" smtClean="0"/>
          </a:p>
          <a:p>
            <a:pPr lvl="1"/>
            <a:r>
              <a:rPr lang="en-US" i="1" dirty="0" smtClean="0"/>
              <a:t>Binary exponential </a:t>
            </a:r>
            <a:r>
              <a:rPr lang="en-US" i="1" dirty="0" err="1" smtClean="0"/>
              <a:t>backoff</a:t>
            </a:r>
            <a:r>
              <a:rPr lang="en-US" dirty="0" smtClean="0"/>
              <a:t> </a:t>
            </a:r>
            <a:r>
              <a:rPr lang="en-US" dirty="0" smtClean="0"/>
              <a:t>is used if a collision occurs</a:t>
            </a:r>
            <a:endParaRPr lang="en-US" dirty="0" smtClean="0"/>
          </a:p>
          <a:p>
            <a:pPr lvl="2"/>
            <a:r>
              <a:rPr lang="en-US" dirty="0" smtClean="0"/>
              <a:t>Double the size of the interval from which random delay is chosen</a:t>
            </a:r>
            <a:endParaRPr lang="en-US" dirty="0" smtClean="0"/>
          </a:p>
          <a:p>
            <a:pPr lvl="2"/>
            <a:r>
              <a:rPr lang="en-US" dirty="0" smtClean="0"/>
              <a:t>Mean random waiting times get exponentially larger</a:t>
            </a:r>
          </a:p>
          <a:p>
            <a:pPr lvl="3"/>
            <a:r>
              <a:rPr lang="en-US" dirty="0" smtClean="0"/>
              <a:t>By a factor of 2 each time, hence the term </a:t>
            </a:r>
            <a:r>
              <a:rPr lang="en-US" i="1" dirty="0" smtClean="0"/>
              <a:t>binary</a:t>
            </a:r>
            <a:r>
              <a:rPr lang="en-US" dirty="0" smtClean="0"/>
              <a:t>.</a:t>
            </a:r>
          </a:p>
          <a:p>
            <a:pPr lvl="1"/>
            <a:r>
              <a:rPr lang="en-US" baseline="0" dirty="0" smtClean="0"/>
              <a:t>This process responds</a:t>
            </a:r>
            <a:r>
              <a:rPr lang="en-US" dirty="0" smtClean="0"/>
              <a:t> to heavy loads</a:t>
            </a:r>
          </a:p>
          <a:p>
            <a:pPr lvl="2"/>
            <a:r>
              <a:rPr lang="en-US" baseline="0" dirty="0" smtClean="0"/>
              <a:t>Since nodes do not know the loads of other nodes trying to send.</a:t>
            </a:r>
          </a:p>
        </p:txBody>
      </p:sp>
      <p:sp>
        <p:nvSpPr>
          <p:cNvPr id="4"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34</a:t>
            </a:fld>
            <a:endParaRPr lang="en-US" sz="1200" dirty="0">
              <a:latin typeface="Times New Roman"/>
              <a:cs typeface="Times New Roman"/>
            </a:endParaRPr>
          </a:p>
        </p:txBody>
      </p:sp>
    </p:spTree>
    <p:extLst>
      <p:ext uri="{BB962C8B-B14F-4D97-AF65-F5344CB8AC3E}">
        <p14:creationId xmlns:p14="http://schemas.microsoft.com/office/powerpoint/2010/main" val="666633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93037" cy="609600"/>
          </a:xfrm>
        </p:spPr>
        <p:txBody>
          <a:bodyPr>
            <a:normAutofit fontScale="90000"/>
          </a:bodyPr>
          <a:lstStyle/>
          <a:p>
            <a:r>
              <a:rPr lang="en-US" sz="3600" dirty="0" smtClean="0"/>
              <a:t>MAC Protocols (cont.)</a:t>
            </a:r>
            <a:endParaRPr lang="en-US" sz="3600" dirty="0"/>
          </a:p>
        </p:txBody>
      </p:sp>
      <p:sp>
        <p:nvSpPr>
          <p:cNvPr id="3" name="Content Placeholder 2"/>
          <p:cNvSpPr>
            <a:spLocks noGrp="1"/>
          </p:cNvSpPr>
          <p:nvPr>
            <p:ph idx="1"/>
          </p:nvPr>
        </p:nvSpPr>
        <p:spPr>
          <a:xfrm>
            <a:off x="0" y="838200"/>
            <a:ext cx="9144000" cy="6019800"/>
          </a:xfrm>
        </p:spPr>
        <p:txBody>
          <a:bodyPr/>
          <a:lstStyle/>
          <a:p>
            <a:r>
              <a:rPr lang="en-US" sz="2400" dirty="0" smtClean="0"/>
              <a:t>Figure 11.10 illustrates the CSMA/CA (basic access) MAC algorithm (IFS is a short period of </a:t>
            </a:r>
            <a:r>
              <a:rPr lang="en-US" sz="2400" dirty="0" smtClean="0"/>
              <a:t>time-actuall</a:t>
            </a:r>
            <a:r>
              <a:rPr lang="en-US" sz="2400" dirty="0" smtClean="0"/>
              <a:t>y DIFS as seen later</a:t>
            </a:r>
            <a:r>
              <a:rPr lang="en-US" sz="2400" dirty="0" smtClean="0"/>
              <a:t>):</a:t>
            </a:r>
            <a:endParaRPr lang="en-US" sz="2400" dirty="0" smtClean="0"/>
          </a:p>
          <a:p>
            <a:pPr lvl="1">
              <a:buNone/>
            </a:pPr>
            <a:r>
              <a:rPr lang="en-US" sz="2000" dirty="0" smtClean="0"/>
              <a:t>To send a frame, sense medium</a:t>
            </a:r>
          </a:p>
          <a:p>
            <a:pPr lvl="1">
              <a:buNone/>
            </a:pPr>
            <a:r>
              <a:rPr lang="en-US" sz="2000" dirty="0" smtClean="0"/>
              <a:t>if (idle for IFS), send frame </a:t>
            </a:r>
          </a:p>
          <a:p>
            <a:pPr lvl="1">
              <a:buNone/>
            </a:pPr>
            <a:r>
              <a:rPr lang="en-US" sz="2000" dirty="0" smtClean="0"/>
              <a:t>else (if medium busy or becomes busy during IFS), choose a random delay time from an interval known as the collision window CW (a preset initial value) and set counter to delay</a:t>
            </a:r>
          </a:p>
          <a:p>
            <a:pPr marL="740664" lvl="1">
              <a:buNone/>
            </a:pPr>
            <a:r>
              <a:rPr lang="en-US" sz="2000" dirty="0" smtClean="0"/>
              <a:t>while medium is idle, decrement counter (if medium becomes busy, count down is halted and resumed when medium becomes idle again)</a:t>
            </a:r>
          </a:p>
          <a:p>
            <a:pPr marL="740664" lvl="1">
              <a:buNone/>
            </a:pPr>
            <a:r>
              <a:rPr lang="en-US" sz="2000" dirty="0" smtClean="0"/>
              <a:t>when counter is 0, send frame</a:t>
            </a:r>
          </a:p>
          <a:p>
            <a:pPr marL="740664" lvl="1">
              <a:buNone/>
            </a:pPr>
            <a:r>
              <a:rPr lang="en-US" sz="2000" dirty="0" smtClean="0"/>
              <a:t>if (no </a:t>
            </a:r>
            <a:r>
              <a:rPr lang="en-US" sz="2000" dirty="0" err="1" smtClean="0"/>
              <a:t>ack</a:t>
            </a:r>
            <a:r>
              <a:rPr lang="en-US" sz="2000" dirty="0" smtClean="0"/>
              <a:t>), till frame is successfully sent,</a:t>
            </a:r>
          </a:p>
          <a:p>
            <a:pPr marL="740664" lvl="1">
              <a:buNone/>
            </a:pPr>
            <a:r>
              <a:rPr lang="en-US" sz="2000" dirty="0" smtClean="0"/>
              <a:t>   double CW and choose a random delay again (this is exponential </a:t>
            </a:r>
            <a:r>
              <a:rPr lang="en-US" sz="2000" dirty="0" err="1" smtClean="0"/>
              <a:t>backoff</a:t>
            </a:r>
            <a:r>
              <a:rPr lang="en-US" sz="2000" dirty="0" smtClean="0"/>
              <a:t>) to wait as before and retransmit frame </a:t>
            </a:r>
          </a:p>
          <a:p>
            <a:pPr marL="340614"/>
            <a:r>
              <a:rPr lang="en-US" sz="2400" dirty="0" smtClean="0"/>
              <a:t>Note: </a:t>
            </a:r>
            <a:r>
              <a:rPr lang="en-US" sz="2400" dirty="0" smtClean="0"/>
              <a:t>Figure 11.10</a:t>
            </a:r>
            <a:r>
              <a:rPr lang="en-US" sz="2400" dirty="0"/>
              <a:t> </a:t>
            </a:r>
            <a:r>
              <a:rPr lang="en-US" sz="2400" dirty="0" smtClean="0"/>
              <a:t>does not show using binary exponential </a:t>
            </a:r>
            <a:r>
              <a:rPr lang="en-US" sz="2400" dirty="0" err="1" smtClean="0"/>
              <a:t>backoff</a:t>
            </a:r>
            <a:r>
              <a:rPr lang="en-US" sz="2400" dirty="0" smtClean="0"/>
              <a:t> to retransmit after a collision</a:t>
            </a:r>
            <a:r>
              <a:rPr lang="en-US" sz="2400" dirty="0" smtClean="0"/>
              <a:t>     </a:t>
            </a:r>
            <a:endParaRPr lang="en-US" sz="2400" dirty="0"/>
          </a:p>
        </p:txBody>
      </p:sp>
    </p:spTree>
    <p:extLst>
      <p:ext uri="{BB962C8B-B14F-4D97-AF65-F5344CB8AC3E}">
        <p14:creationId xmlns:p14="http://schemas.microsoft.com/office/powerpoint/2010/main" val="3402409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11.10 IEEE 802.11 Medium Access </a:t>
            </a:r>
            <a:r>
              <a:rPr lang="en-US" dirty="0" smtClean="0"/>
              <a:t>Control </a:t>
            </a:r>
            <a:r>
              <a:rPr lang="en-US" dirty="0"/>
              <a:t>Logic </a:t>
            </a:r>
          </a:p>
        </p:txBody>
      </p:sp>
      <p:pic>
        <p:nvPicPr>
          <p:cNvPr id="2" name="Picture Placeholder 1" descr="Ch11fig10.eps">
            <a:hlinkClick r:id="rId2"/>
          </p:cNvPr>
          <p:cNvPicPr>
            <a:picLocks noGrp="1" noChangeAspect="1"/>
          </p:cNvPicPr>
          <p:nvPr>
            <p:ph type="pic" idx="1"/>
          </p:nvPr>
        </p:nvPicPr>
        <p:blipFill>
          <a:blip r:embed="rId3">
            <a:extLst>
              <a:ext uri="{28A0092B-C50C-407E-A947-70E740481C1C}">
                <a14:useLocalDpi xmlns:a14="http://schemas.microsoft.com/office/drawing/2010/main" val="0"/>
              </a:ext>
            </a:extLst>
          </a:blip>
          <a:srcRect l="-62277" r="-62277"/>
          <a:stretch>
            <a:fillRect/>
          </a:stretch>
        </p:blipFill>
        <p:spPr/>
      </p:pic>
      <p:sp>
        <p:nvSpPr>
          <p:cNvPr id="8" name="Text Placeholder 7"/>
          <p:cNvSpPr>
            <a:spLocks noGrp="1"/>
          </p:cNvSpPr>
          <p:nvPr>
            <p:ph type="body" sz="half" idx="2"/>
          </p:nvPr>
        </p:nvSpPr>
        <p:spPr/>
        <p:txBody>
          <a:bodyPr/>
          <a:lstStyle/>
          <a:p>
            <a:endParaRPr lang="en-US"/>
          </a:p>
        </p:txBody>
      </p:sp>
      <p:sp>
        <p:nvSpPr>
          <p:cNvPr id="6" name="Slide Number Placeholder 5"/>
          <p:cNvSpPr txBox="1">
            <a:spLocks/>
          </p:cNvSpPr>
          <p:nvPr/>
        </p:nvSpPr>
        <p:spPr>
          <a:xfrm>
            <a:off x="3798255" y="6342694"/>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Wireless LAN Technology and the IEEE 802.11 Wireless LAN Standard 11-</a:t>
            </a:r>
            <a:fld id="{46E48147-4DBD-E646-92C0-0C9D8AFD71A7}" type="slidenum">
              <a:rPr lang="en-US" smtClean="0"/>
              <a:pPr/>
              <a:t>36</a:t>
            </a:fld>
            <a:endParaRPr lang="en-US" dirty="0"/>
          </a:p>
        </p:txBody>
      </p:sp>
      <p:pic>
        <p:nvPicPr>
          <p:cNvPr id="5" name="Picture 4" descr="11_10_ieee_802.11_medium_access_control_logic.t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18" y="6262976"/>
            <a:ext cx="457200" cy="457200"/>
          </a:xfrm>
          <a:prstGeom prst="rect">
            <a:avLst/>
          </a:prstGeom>
        </p:spPr>
      </p:pic>
    </p:spTree>
    <p:extLst>
      <p:ext uri="{BB962C8B-B14F-4D97-AF65-F5344CB8AC3E}">
        <p14:creationId xmlns:p14="http://schemas.microsoft.com/office/powerpoint/2010/main" val="3672485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ormAutofit/>
          </a:bodyPr>
          <a:lstStyle/>
          <a:p>
            <a:r>
              <a:rPr lang="en-US" dirty="0" smtClean="0"/>
              <a:t>Introduction</a:t>
            </a:r>
            <a:endParaRPr lang="en-US" dirty="0"/>
          </a:p>
        </p:txBody>
      </p:sp>
      <p:sp>
        <p:nvSpPr>
          <p:cNvPr id="193539" name="Rectangle 3"/>
          <p:cNvSpPr>
            <a:spLocks noGrp="1" noChangeArrowheads="1"/>
          </p:cNvSpPr>
          <p:nvPr>
            <p:ph idx="1"/>
          </p:nvPr>
        </p:nvSpPr>
        <p:spPr/>
        <p:txBody>
          <a:bodyPr>
            <a:normAutofit/>
          </a:bodyPr>
          <a:lstStyle/>
          <a:p>
            <a:r>
              <a:rPr lang="en-US" dirty="0" smtClean="0"/>
              <a:t>Multiple-cell</a:t>
            </a:r>
            <a:r>
              <a:rPr lang="en-US" baseline="0" dirty="0" smtClean="0"/>
              <a:t> wireless LAN</a:t>
            </a:r>
          </a:p>
          <a:p>
            <a:pPr lvl="1"/>
            <a:r>
              <a:rPr lang="en-US" dirty="0" smtClean="0"/>
              <a:t>Multiple CMs connected</a:t>
            </a:r>
            <a:r>
              <a:rPr lang="en-US" baseline="0" dirty="0" smtClean="0"/>
              <a:t> by a wired LAN</a:t>
            </a:r>
          </a:p>
          <a:p>
            <a:pPr lvl="1"/>
            <a:r>
              <a:rPr lang="en-US" baseline="0" dirty="0" smtClean="0"/>
              <a:t>Creates many issues for balancing cell loading and providing best connections for Ums</a:t>
            </a:r>
          </a:p>
        </p:txBody>
      </p:sp>
      <p:sp>
        <p:nvSpPr>
          <p:cNvPr id="10"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4</a:t>
            </a:fld>
            <a:endParaRPr lang="en-US" dirty="0"/>
          </a:p>
        </p:txBody>
      </p:sp>
    </p:spTree>
    <p:extLst>
      <p:ext uri="{BB962C8B-B14F-4D97-AF65-F5344CB8AC3E}">
        <p14:creationId xmlns:p14="http://schemas.microsoft.com/office/powerpoint/2010/main" val="1156520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fontScale="90000"/>
          </a:bodyPr>
          <a:lstStyle/>
          <a:p>
            <a:r>
              <a:rPr lang="en-US" dirty="0"/>
              <a:t>11.2  Example Multiple-Cell Wireless LAN Configuration </a:t>
            </a:r>
          </a:p>
        </p:txBody>
      </p:sp>
      <p:pic>
        <p:nvPicPr>
          <p:cNvPr id="2" name="Picture Placeholder 1" descr="Ch11fig02.eps"/>
          <p:cNvPicPr>
            <a:picLocks noGrp="1" noChangeAspect="1"/>
          </p:cNvPicPr>
          <p:nvPr>
            <p:ph type="pic" idx="1"/>
          </p:nvPr>
        </p:nvPicPr>
        <p:blipFill>
          <a:blip r:embed="rId2">
            <a:extLst>
              <a:ext uri="{28A0092B-C50C-407E-A947-70E740481C1C}">
                <a14:useLocalDpi xmlns:a14="http://schemas.microsoft.com/office/drawing/2010/main" val="0"/>
              </a:ext>
            </a:extLst>
          </a:blip>
          <a:srcRect l="-5135" r="-5135"/>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988167" y="6342694"/>
            <a:ext cx="4936469" cy="365125"/>
          </a:xfrm>
          <a:prstGeom prst="rect">
            <a:avLst/>
          </a:prstGeom>
        </p:spPr>
        <p:txBody>
          <a:bodyPr/>
          <a:lstStyle/>
          <a:p>
            <a:r>
              <a:rPr lang="en-US" dirty="0"/>
              <a:t>Wireless LAN Technology and the IEEE 802.11 Wireless LAN Standard 11-</a:t>
            </a:r>
            <a:fld id="{46E48147-4DBD-E646-92C0-0C9D8AFD71A7}" type="slidenum">
              <a:rPr lang="en-US"/>
              <a:pPr/>
              <a:t>5</a:t>
            </a:fld>
            <a:endParaRPr lang="en-US" dirty="0"/>
          </a:p>
        </p:txBody>
      </p:sp>
    </p:spTree>
    <p:extLst>
      <p:ext uri="{BB962C8B-B14F-4D97-AF65-F5344CB8AC3E}">
        <p14:creationId xmlns:p14="http://schemas.microsoft.com/office/powerpoint/2010/main" val="818328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dirty="0"/>
              <a:t>Ad Hoc Networking</a:t>
            </a:r>
          </a:p>
        </p:txBody>
      </p:sp>
      <p:sp>
        <p:nvSpPr>
          <p:cNvPr id="254979" name="Rectangle 3"/>
          <p:cNvSpPr>
            <a:spLocks noGrp="1" noChangeArrowheads="1"/>
          </p:cNvSpPr>
          <p:nvPr>
            <p:ph type="body" idx="1"/>
          </p:nvPr>
        </p:nvSpPr>
        <p:spPr/>
        <p:txBody>
          <a:bodyPr>
            <a:normAutofit fontScale="92500" lnSpcReduction="10000"/>
          </a:bodyPr>
          <a:lstStyle/>
          <a:p>
            <a:r>
              <a:rPr lang="en-US" dirty="0"/>
              <a:t>Temporary peer-to-peer network set up to meet immediate </a:t>
            </a:r>
            <a:r>
              <a:rPr lang="en-US" dirty="0" smtClean="0"/>
              <a:t>need</a:t>
            </a:r>
          </a:p>
          <a:p>
            <a:pPr lvl="1"/>
            <a:r>
              <a:rPr lang="en-US" dirty="0" smtClean="0"/>
              <a:t>Peer</a:t>
            </a:r>
            <a:r>
              <a:rPr lang="en-US" dirty="0"/>
              <a:t>-to-peer, no centralized server</a:t>
            </a:r>
          </a:p>
          <a:p>
            <a:pPr lvl="1"/>
            <a:r>
              <a:rPr lang="en-US" dirty="0"/>
              <a:t>Maybe a temporary network</a:t>
            </a:r>
          </a:p>
          <a:p>
            <a:pPr lvl="1"/>
            <a:r>
              <a:rPr lang="en-US" dirty="0"/>
              <a:t>Wireless </a:t>
            </a:r>
            <a:r>
              <a:rPr lang="en-US" dirty="0" smtClean="0"/>
              <a:t>connectivity provided </a:t>
            </a:r>
            <a:r>
              <a:rPr lang="en-US" dirty="0"/>
              <a:t>by WLAN or Bluetooth, ZigBee, etc</a:t>
            </a:r>
            <a:r>
              <a:rPr lang="en-US" dirty="0" smtClean="0"/>
              <a:t>.</a:t>
            </a:r>
          </a:p>
          <a:p>
            <a:r>
              <a:rPr lang="en-US" dirty="0" smtClean="0"/>
              <a:t>Example:</a:t>
            </a:r>
          </a:p>
          <a:p>
            <a:pPr lvl="1"/>
            <a:r>
              <a:rPr lang="en-US" dirty="0" smtClean="0"/>
              <a:t>Group of employees with laptops convene for a meeting; employees link computers in a temporary network for duration of meeting</a:t>
            </a:r>
            <a:endParaRPr lang="en-US"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6</a:t>
            </a:fld>
            <a:endParaRPr lang="en-US" dirty="0"/>
          </a:p>
        </p:txBody>
      </p:sp>
    </p:spTree>
    <p:extLst>
      <p:ext uri="{BB962C8B-B14F-4D97-AF65-F5344CB8AC3E}">
        <p14:creationId xmlns:p14="http://schemas.microsoft.com/office/powerpoint/2010/main" val="331586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t">
            <a:normAutofit/>
          </a:bodyPr>
          <a:lstStyle/>
          <a:p>
            <a:r>
              <a:rPr lang="en-US" dirty="0"/>
              <a:t>11.3 Ad Hoc Wireless LAN Configuration </a:t>
            </a:r>
          </a:p>
        </p:txBody>
      </p:sp>
      <p:pic>
        <p:nvPicPr>
          <p:cNvPr id="2" name="Picture Placeholder 1" descr="Ch11fig03.eps"/>
          <p:cNvPicPr>
            <a:picLocks noGrp="1" noChangeAspect="1"/>
          </p:cNvPicPr>
          <p:nvPr>
            <p:ph type="pic" idx="1"/>
          </p:nvPr>
        </p:nvPicPr>
        <p:blipFill>
          <a:blip r:embed="rId2">
            <a:extLst>
              <a:ext uri="{28A0092B-C50C-407E-A947-70E740481C1C}">
                <a14:useLocalDpi xmlns:a14="http://schemas.microsoft.com/office/drawing/2010/main" val="0"/>
              </a:ext>
            </a:extLst>
          </a:blip>
          <a:srcRect l="-8787" r="-8787"/>
          <a:stretch>
            <a:fillRect/>
          </a:stretch>
        </p:blipFill>
        <p:spPr/>
      </p:pic>
      <p:sp>
        <p:nvSpPr>
          <p:cNvPr id="8" name="Text Placeholder 7"/>
          <p:cNvSpPr>
            <a:spLocks noGrp="1"/>
          </p:cNvSpPr>
          <p:nvPr>
            <p:ph type="body" sz="half" idx="2"/>
          </p:nvPr>
        </p:nvSpPr>
        <p:spPr/>
        <p:txBody>
          <a:bodyPr/>
          <a:lstStyle/>
          <a:p>
            <a:endParaRPr lang="en-US"/>
          </a:p>
        </p:txBody>
      </p:sp>
      <p:sp>
        <p:nvSpPr>
          <p:cNvPr id="7" name="Slide Number Placeholder 5"/>
          <p:cNvSpPr>
            <a:spLocks noGrp="1"/>
          </p:cNvSpPr>
          <p:nvPr>
            <p:ph type="sldNum" sz="quarter" idx="4"/>
          </p:nvPr>
        </p:nvSpPr>
        <p:spPr>
          <a:xfrm>
            <a:off x="3988167" y="6342694"/>
            <a:ext cx="4936469" cy="365125"/>
          </a:xfrm>
          <a:prstGeom prst="rect">
            <a:avLst/>
          </a:prstGeom>
        </p:spPr>
        <p:txBody>
          <a:bodyPr/>
          <a:lstStyle/>
          <a:p>
            <a:r>
              <a:rPr lang="en-US" dirty="0"/>
              <a:t>Wireless LAN Technology and the IEEE 802.11 Wireless LAN Standard 11-</a:t>
            </a:r>
            <a:fld id="{46E48147-4DBD-E646-92C0-0C9D8AFD71A7}" type="slidenum">
              <a:rPr lang="en-US"/>
              <a:pPr/>
              <a:t>7</a:t>
            </a:fld>
            <a:endParaRPr lang="en-US" dirty="0"/>
          </a:p>
        </p:txBody>
      </p:sp>
    </p:spTree>
    <p:extLst>
      <p:ext uri="{BB962C8B-B14F-4D97-AF65-F5344CB8AC3E}">
        <p14:creationId xmlns:p14="http://schemas.microsoft.com/office/powerpoint/2010/main" val="2182813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motivations</a:t>
            </a:r>
            <a:endParaRPr lang="en-US" dirty="0"/>
          </a:p>
        </p:txBody>
      </p:sp>
      <p:sp>
        <p:nvSpPr>
          <p:cNvPr id="3" name="Content Placeholder 2"/>
          <p:cNvSpPr>
            <a:spLocks noGrp="1"/>
          </p:cNvSpPr>
          <p:nvPr>
            <p:ph idx="1"/>
          </p:nvPr>
        </p:nvSpPr>
        <p:spPr/>
        <p:txBody>
          <a:bodyPr>
            <a:normAutofit lnSpcReduction="10000"/>
          </a:bodyPr>
          <a:lstStyle/>
          <a:p>
            <a:r>
              <a:rPr lang="en-US" dirty="0" smtClean="0"/>
              <a:t>Cellular data offloading</a:t>
            </a:r>
          </a:p>
          <a:p>
            <a:pPr lvl="1"/>
            <a:r>
              <a:rPr lang="en-US" dirty="0" smtClean="0"/>
              <a:t>WLANs may provide higher data rates and more available capacity</a:t>
            </a:r>
          </a:p>
          <a:p>
            <a:pPr lvl="1"/>
            <a:r>
              <a:rPr lang="en-US" dirty="0" smtClean="0"/>
              <a:t>Cellular providers may encourage this to offload demand on their networks</a:t>
            </a:r>
          </a:p>
          <a:p>
            <a:r>
              <a:rPr lang="en-US" dirty="0" smtClean="0"/>
              <a:t>Sync/file transfer</a:t>
            </a:r>
          </a:p>
          <a:p>
            <a:pPr lvl="1"/>
            <a:r>
              <a:rPr lang="en-US" dirty="0" smtClean="0"/>
              <a:t>Avoid use of cables</a:t>
            </a:r>
          </a:p>
          <a:p>
            <a:r>
              <a:rPr lang="en-US" dirty="0" smtClean="0"/>
              <a:t>Internet access</a:t>
            </a:r>
          </a:p>
          <a:p>
            <a:r>
              <a:rPr lang="en-US" dirty="0" smtClean="0"/>
              <a:t>Multimedia streaming</a:t>
            </a:r>
          </a:p>
        </p:txBody>
      </p:sp>
      <p:sp>
        <p:nvSpPr>
          <p:cNvPr id="4" name="Slide Number Placeholder 5"/>
          <p:cNvSpPr>
            <a:spLocks noGrp="1"/>
          </p:cNvSpPr>
          <p:nvPr>
            <p:ph type="sldNum" sz="quarter" idx="12"/>
          </p:nvPr>
        </p:nvSpPr>
        <p:spPr>
          <a:xfrm>
            <a:off x="3833872" y="6344480"/>
            <a:ext cx="5090329" cy="365125"/>
          </a:xfrm>
          <a:prstGeom prst="rect">
            <a:avLst/>
          </a:prstGeom>
        </p:spPr>
        <p:txBody>
          <a:bodyPr/>
          <a:lstStyle/>
          <a:p>
            <a:r>
              <a:rPr lang="en-US" dirty="0"/>
              <a:t>Wireless LAN Technology and the IEEE 802.11 Wireless LAN </a:t>
            </a:r>
            <a:r>
              <a:rPr lang="en-US" dirty="0" smtClean="0"/>
              <a:t>Standard 11</a:t>
            </a:r>
            <a:r>
              <a:rPr lang="en-US" sz="1200" dirty="0" smtClean="0">
                <a:latin typeface="Times New Roman"/>
                <a:cs typeface="Times New Roman"/>
              </a:rPr>
              <a:t>-</a:t>
            </a:r>
            <a:fld id="{46E48147-4DBD-E646-92C0-0C9D8AFD71A7}" type="slidenum">
              <a:rPr lang="en-US" sz="1200" smtClean="0">
                <a:latin typeface="Times New Roman"/>
                <a:cs typeface="Times New Roman"/>
              </a:rPr>
              <a:pPr/>
              <a:t>8</a:t>
            </a:fld>
            <a:endParaRPr lang="en-US" sz="1200" dirty="0">
              <a:latin typeface="Times New Roman"/>
              <a:cs typeface="Times New Roman"/>
            </a:endParaRPr>
          </a:p>
        </p:txBody>
      </p:sp>
    </p:spTree>
    <p:extLst>
      <p:ext uri="{BB962C8B-B14F-4D97-AF65-F5344CB8AC3E}">
        <p14:creationId xmlns:p14="http://schemas.microsoft.com/office/powerpoint/2010/main" val="253817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normAutofit fontScale="90000"/>
          </a:bodyPr>
          <a:lstStyle/>
          <a:p>
            <a:r>
              <a:rPr lang="en-US" dirty="0"/>
              <a:t>Wireless LAN Requirements</a:t>
            </a:r>
          </a:p>
        </p:txBody>
      </p:sp>
      <p:sp>
        <p:nvSpPr>
          <p:cNvPr id="256003" name="Rectangle 3"/>
          <p:cNvSpPr>
            <a:spLocks noGrp="1" noChangeArrowheads="1"/>
          </p:cNvSpPr>
          <p:nvPr>
            <p:ph type="body" idx="1"/>
          </p:nvPr>
        </p:nvSpPr>
        <p:spPr/>
        <p:txBody>
          <a:bodyPr>
            <a:normAutofit fontScale="85000" lnSpcReduction="20000"/>
          </a:bodyPr>
          <a:lstStyle/>
          <a:p>
            <a:pPr>
              <a:lnSpc>
                <a:spcPct val="90000"/>
              </a:lnSpc>
            </a:pPr>
            <a:r>
              <a:rPr lang="en-US" sz="2800" dirty="0"/>
              <a:t>Throughput</a:t>
            </a:r>
          </a:p>
          <a:p>
            <a:pPr>
              <a:lnSpc>
                <a:spcPct val="90000"/>
              </a:lnSpc>
            </a:pPr>
            <a:r>
              <a:rPr lang="en-US" sz="2800" dirty="0"/>
              <a:t>Number of nodes</a:t>
            </a:r>
          </a:p>
          <a:p>
            <a:pPr>
              <a:lnSpc>
                <a:spcPct val="90000"/>
              </a:lnSpc>
            </a:pPr>
            <a:r>
              <a:rPr lang="en-US" sz="2800" dirty="0"/>
              <a:t>Connection to backbone LAN</a:t>
            </a:r>
          </a:p>
          <a:p>
            <a:pPr>
              <a:lnSpc>
                <a:spcPct val="90000"/>
              </a:lnSpc>
            </a:pPr>
            <a:r>
              <a:rPr lang="en-US" sz="2800" dirty="0"/>
              <a:t>Service area</a:t>
            </a:r>
          </a:p>
          <a:p>
            <a:pPr>
              <a:lnSpc>
                <a:spcPct val="90000"/>
              </a:lnSpc>
            </a:pPr>
            <a:r>
              <a:rPr lang="en-US" sz="2800" dirty="0"/>
              <a:t>Battery power consumption</a:t>
            </a:r>
          </a:p>
          <a:p>
            <a:pPr>
              <a:lnSpc>
                <a:spcPct val="90000"/>
              </a:lnSpc>
            </a:pPr>
            <a:r>
              <a:rPr lang="en-US" sz="2800" dirty="0"/>
              <a:t>Transmission robustness and security</a:t>
            </a:r>
          </a:p>
          <a:p>
            <a:pPr>
              <a:lnSpc>
                <a:spcPct val="90000"/>
              </a:lnSpc>
            </a:pPr>
            <a:r>
              <a:rPr lang="en-US" sz="2800" dirty="0"/>
              <a:t>Collocated network operation</a:t>
            </a:r>
          </a:p>
          <a:p>
            <a:pPr>
              <a:lnSpc>
                <a:spcPct val="90000"/>
              </a:lnSpc>
            </a:pPr>
            <a:r>
              <a:rPr lang="en-US" sz="2800" dirty="0"/>
              <a:t>License-free operation</a:t>
            </a:r>
          </a:p>
          <a:p>
            <a:pPr>
              <a:lnSpc>
                <a:spcPct val="90000"/>
              </a:lnSpc>
            </a:pPr>
            <a:r>
              <a:rPr lang="en-US" sz="2800" dirty="0"/>
              <a:t>Handoff/roaming</a:t>
            </a:r>
          </a:p>
          <a:p>
            <a:pPr>
              <a:lnSpc>
                <a:spcPct val="90000"/>
              </a:lnSpc>
            </a:pPr>
            <a:r>
              <a:rPr lang="en-US" sz="2800" dirty="0"/>
              <a:t>Dynamic </a:t>
            </a:r>
            <a:r>
              <a:rPr lang="en-US" sz="2800" dirty="0" smtClean="0"/>
              <a:t>configuration</a:t>
            </a:r>
          </a:p>
          <a:p>
            <a:pPr>
              <a:lnSpc>
                <a:spcPct val="90000"/>
              </a:lnSpc>
            </a:pPr>
            <a:endParaRPr lang="en-US" sz="2800" dirty="0" smtClean="0"/>
          </a:p>
          <a:p>
            <a:pPr>
              <a:lnSpc>
                <a:spcPct val="90000"/>
              </a:lnSpc>
            </a:pPr>
            <a:r>
              <a:rPr lang="en-US" sz="2800" dirty="0" smtClean="0"/>
              <a:t>Comparisons</a:t>
            </a:r>
            <a:r>
              <a:rPr lang="en-US" sz="2800" baseline="0" dirty="0" smtClean="0"/>
              <a:t> between WLANs, wired LANs, and mobile data networks can be visualized with </a:t>
            </a:r>
            <a:r>
              <a:rPr lang="en-US" sz="2800" baseline="0" dirty="0" err="1" smtClean="0"/>
              <a:t>Kiviat</a:t>
            </a:r>
            <a:r>
              <a:rPr lang="en-US" sz="2800" baseline="0" dirty="0" smtClean="0"/>
              <a:t> graphs.</a:t>
            </a:r>
            <a:endParaRPr lang="en-US" sz="2800" dirty="0"/>
          </a:p>
        </p:txBody>
      </p:sp>
      <p:sp>
        <p:nvSpPr>
          <p:cNvPr id="4" name="Slide Number Placeholder 5"/>
          <p:cNvSpPr>
            <a:spLocks noGrp="1"/>
          </p:cNvSpPr>
          <p:nvPr/>
        </p:nvSpPr>
        <p:spPr>
          <a:xfrm>
            <a:off x="3801112" y="6344556"/>
            <a:ext cx="5126382"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Times New Roman"/>
                <a:ea typeface="+mn-ea"/>
                <a:cs typeface="Times New Roman"/>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Wireless LAN Technology and the IEEE 802.11 Wireless LAN Standard 11-</a:t>
            </a:r>
            <a:fld id="{46E48147-4DBD-E646-92C0-0C9D8AFD71A7}" type="slidenum">
              <a:rPr lang="en-US"/>
              <a:pPr/>
              <a:t>9</a:t>
            </a:fld>
            <a:endParaRPr lang="en-US" dirty="0"/>
          </a:p>
        </p:txBody>
      </p:sp>
    </p:spTree>
    <p:extLst>
      <p:ext uri="{BB962C8B-B14F-4D97-AF65-F5344CB8AC3E}">
        <p14:creationId xmlns:p14="http://schemas.microsoft.com/office/powerpoint/2010/main" val="917811770"/>
      </p:ext>
    </p:extLst>
  </p:cSld>
  <p:clrMapOvr>
    <a:masterClrMapping/>
  </p:clrMapOvr>
</p:sld>
</file>

<file path=ppt/theme/theme1.xml><?xml version="1.0" encoding="utf-8"?>
<a:theme xmlns:a="http://schemas.openxmlformats.org/drawingml/2006/main" name="WirelessB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WirelessBook.thmx</Template>
  <TotalTime>1335</TotalTime>
  <Words>2085</Words>
  <Application>Microsoft Office PowerPoint</Application>
  <PresentationFormat>On-screen Show (4:3)</PresentationFormat>
  <Paragraphs>259</Paragraphs>
  <Slides>36</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Times New Roman</vt:lpstr>
      <vt:lpstr>WirelessBook</vt:lpstr>
      <vt:lpstr>Document</vt:lpstr>
      <vt:lpstr>Chapter 11 Wireless LAN Technology and the IEEE 802.11 Wireless LAN Standard</vt:lpstr>
      <vt:lpstr>Introduction</vt:lpstr>
      <vt:lpstr>11.1 Example Single-Cell Wireless LAN Configuration </vt:lpstr>
      <vt:lpstr>Introduction</vt:lpstr>
      <vt:lpstr>11.2  Example Multiple-Cell Wireless LAN Configuration </vt:lpstr>
      <vt:lpstr>Ad Hoc Networking</vt:lpstr>
      <vt:lpstr>11.3 Ad Hoc Wireless LAN Configuration </vt:lpstr>
      <vt:lpstr>Wireless LAN motivations</vt:lpstr>
      <vt:lpstr>Wireless LAN Requirements</vt:lpstr>
      <vt:lpstr>11.4 Kiviat Graphs for Data Networks </vt:lpstr>
      <vt:lpstr>Wireless LAN physical layer</vt:lpstr>
      <vt:lpstr>Protocol architecture</vt:lpstr>
      <vt:lpstr>11.5 IEEE 802 Protocol Layers Compared to OSI Model </vt:lpstr>
      <vt:lpstr>Protocol Architecture</vt:lpstr>
      <vt:lpstr>11.6  IEEE 802 Protocols in Context </vt:lpstr>
      <vt:lpstr>Protocol Architecture</vt:lpstr>
      <vt:lpstr>Separation of LLC and MAC</vt:lpstr>
      <vt:lpstr>MAC Frame Format</vt:lpstr>
      <vt:lpstr>IEEE 802.11</vt:lpstr>
      <vt:lpstr>IEEE 802.11 Standards</vt:lpstr>
      <vt:lpstr>IEEE 802.11 Standards</vt:lpstr>
      <vt:lpstr>IEEE 802.11 Architecture</vt:lpstr>
      <vt:lpstr>11.8  IEEE 802.11 Architecture </vt:lpstr>
      <vt:lpstr>Distribution of Messages Within a DS</vt:lpstr>
      <vt:lpstr>Transition Types Based On Mobility</vt:lpstr>
      <vt:lpstr>Association-Related Services</vt:lpstr>
      <vt:lpstr>IEEE 802.11 Medium Access Control</vt:lpstr>
      <vt:lpstr>Reliable Data Delivery</vt:lpstr>
      <vt:lpstr>Access control</vt:lpstr>
      <vt:lpstr>Hidden Station Problem</vt:lpstr>
      <vt:lpstr>RTS/CTS exchange</vt:lpstr>
      <vt:lpstr>MAC Protocols</vt:lpstr>
      <vt:lpstr>11.9 IEEE 802.11 Protocol Architecture </vt:lpstr>
      <vt:lpstr>Distributed coordination function</vt:lpstr>
      <vt:lpstr>MAC Protocols (cont.)</vt:lpstr>
      <vt:lpstr>11.10 IEEE 802.11 Medium Access Control Logic </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and Error Control</dc:title>
  <dc:creator>Pedro Tonhozi de Oliveira</dc:creator>
  <cp:lastModifiedBy>m1</cp:lastModifiedBy>
  <cp:revision>129</cp:revision>
  <cp:lastPrinted>2015-03-23T19:10:23Z</cp:lastPrinted>
  <dcterms:created xsi:type="dcterms:W3CDTF">2015-02-16T20:13:52Z</dcterms:created>
  <dcterms:modified xsi:type="dcterms:W3CDTF">2017-08-29T04:59:32Z</dcterms:modified>
</cp:coreProperties>
</file>