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87" autoAdjust="0"/>
  </p:normalViewPr>
  <p:slideViewPr>
    <p:cSldViewPr snapToGrid="0">
      <p:cViewPr varScale="1">
        <p:scale>
          <a:sx n="132" d="100"/>
          <a:sy n="132" d="100"/>
        </p:scale>
        <p:origin x="13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CCED0-97CC-4CC6-95AA-BC631DD8E4EF}"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1FDB8-61B4-482D-AF5F-A56619606BBA}" type="slidenum">
              <a:rPr lang="en-US" smtClean="0"/>
              <a:t>‹#›</a:t>
            </a:fld>
            <a:endParaRPr lang="en-US"/>
          </a:p>
        </p:txBody>
      </p:sp>
    </p:spTree>
    <p:extLst>
      <p:ext uri="{BB962C8B-B14F-4D97-AF65-F5344CB8AC3E}">
        <p14:creationId xmlns:p14="http://schemas.microsoft.com/office/powerpoint/2010/main" val="244759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First responders recognized the necessity for public safety communication networks to evolve beyond mission-critical voice services to encompass providing mission critical data services.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Middle Class Tax Relief and Job Creation Act (MCTRJC) of 2012 required FirstNet, a government managed next generation public safety communication network initiative known as the First Responder Network Authority, to build, operate, and maintain the first high speed nationwide broadband network dedicated to public safety.</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smtClean="0"/>
              <a:t>Demo - equipment</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3</a:t>
            </a:fld>
            <a:endParaRPr lang="en-US"/>
          </a:p>
        </p:txBody>
      </p:sp>
    </p:spTree>
    <p:extLst>
      <p:ext uri="{BB962C8B-B14F-4D97-AF65-F5344CB8AC3E}">
        <p14:creationId xmlns:p14="http://schemas.microsoft.com/office/powerpoint/2010/main" val="2534775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Objective of the network will be to provide mission critical, high speed data and video services that will supplement Land Mobile Radio networks which would provide mission critical voice services.</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4</a:t>
            </a:fld>
            <a:endParaRPr lang="en-US"/>
          </a:p>
        </p:txBody>
      </p:sp>
    </p:spTree>
    <p:extLst>
      <p:ext uri="{BB962C8B-B14F-4D97-AF65-F5344CB8AC3E}">
        <p14:creationId xmlns:p14="http://schemas.microsoft.com/office/powerpoint/2010/main" val="164238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thing:</a:t>
            </a:r>
          </a:p>
          <a:p>
            <a:endParaRPr lang="en-US" dirty="0" smtClean="0"/>
          </a:p>
          <a:p>
            <a:r>
              <a:rPr lang="en-US" dirty="0" smtClean="0"/>
              <a:t>UNCLASSIFIED</a:t>
            </a:r>
          </a:p>
          <a:p>
            <a:endParaRPr lang="en-US" dirty="0" smtClean="0"/>
          </a:p>
          <a:p>
            <a:r>
              <a:rPr lang="en-US" dirty="0" smtClean="0"/>
              <a:t>FirstNet</a:t>
            </a:r>
            <a:r>
              <a:rPr lang="en-US" baseline="0" dirty="0" smtClean="0"/>
              <a:t> is designed to carry unclassified data.</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5</a:t>
            </a:fld>
            <a:endParaRPr lang="en-US"/>
          </a:p>
        </p:txBody>
      </p:sp>
    </p:spTree>
    <p:extLst>
      <p:ext uri="{BB962C8B-B14F-4D97-AF65-F5344CB8AC3E}">
        <p14:creationId xmlns:p14="http://schemas.microsoft.com/office/powerpoint/2010/main" val="157588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Representative</a:t>
            </a:r>
            <a:r>
              <a:rPr lang="en-US" baseline="0" dirty="0" smtClean="0"/>
              <a:t> of the 7 layer Open System Interconnection model</a:t>
            </a:r>
          </a:p>
          <a:p>
            <a:pPr marL="171450" indent="-171450">
              <a:buFontTx/>
              <a:buChar char="-"/>
            </a:pPr>
            <a:r>
              <a:rPr lang="en-US" baseline="0" dirty="0" smtClean="0"/>
              <a:t>Application</a:t>
            </a:r>
          </a:p>
          <a:p>
            <a:pPr marL="171450" indent="-171450">
              <a:buFontTx/>
              <a:buChar char="-"/>
            </a:pPr>
            <a:r>
              <a:rPr lang="en-US" baseline="0" dirty="0" smtClean="0"/>
              <a:t>Presentation</a:t>
            </a:r>
          </a:p>
          <a:p>
            <a:pPr marL="171450" indent="-171450">
              <a:buFontTx/>
              <a:buChar char="-"/>
            </a:pPr>
            <a:r>
              <a:rPr lang="en-US" baseline="0" dirty="0" smtClean="0"/>
              <a:t>Session (VPN)</a:t>
            </a:r>
          </a:p>
          <a:p>
            <a:pPr marL="171450" indent="-171450">
              <a:buFontTx/>
              <a:buChar char="-"/>
            </a:pPr>
            <a:r>
              <a:rPr lang="en-US" baseline="0" dirty="0" smtClean="0"/>
              <a:t>Transport (IPsec)</a:t>
            </a:r>
          </a:p>
          <a:p>
            <a:pPr marL="171450" indent="-171450">
              <a:buFontTx/>
              <a:buChar char="-"/>
            </a:pPr>
            <a:r>
              <a:rPr lang="en-US" baseline="0" dirty="0" smtClean="0"/>
              <a:t>Network</a:t>
            </a:r>
          </a:p>
          <a:p>
            <a:pPr marL="171450" indent="-171450">
              <a:buFontTx/>
              <a:buChar char="-"/>
            </a:pPr>
            <a:r>
              <a:rPr lang="en-US" baseline="0" dirty="0" smtClean="0"/>
              <a:t>Data Link</a:t>
            </a:r>
          </a:p>
          <a:p>
            <a:pPr marL="171450" indent="-171450">
              <a:buFontTx/>
              <a:buChar char="-"/>
            </a:pPr>
            <a:r>
              <a:rPr lang="en-US" baseline="0" dirty="0" smtClean="0"/>
              <a:t>Physical</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6</a:t>
            </a:fld>
            <a:endParaRPr lang="en-US"/>
          </a:p>
        </p:txBody>
      </p:sp>
    </p:spTree>
    <p:extLst>
      <p:ext uri="{BB962C8B-B14F-4D97-AF65-F5344CB8AC3E}">
        <p14:creationId xmlns:p14="http://schemas.microsoft.com/office/powerpoint/2010/main" val="406750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7</a:t>
            </a:fld>
            <a:endParaRPr lang="en-US"/>
          </a:p>
        </p:txBody>
      </p:sp>
    </p:spTree>
    <p:extLst>
      <p:ext uri="{BB962C8B-B14F-4D97-AF65-F5344CB8AC3E}">
        <p14:creationId xmlns:p14="http://schemas.microsoft.com/office/powerpoint/2010/main" val="389205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than a commercial</a:t>
            </a:r>
            <a:r>
              <a:rPr lang="en-US" baseline="0" dirty="0" smtClean="0"/>
              <a:t> mobile carrier which has to consider backwards compatibility with 2G and 3G devices</a:t>
            </a:r>
          </a:p>
          <a:p>
            <a:endParaRPr lang="en-US" baseline="0" dirty="0" smtClean="0"/>
          </a:p>
          <a:p>
            <a:r>
              <a:rPr lang="en-US" baseline="0" dirty="0" smtClean="0"/>
              <a:t>Demo – cell phone</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8</a:t>
            </a:fld>
            <a:endParaRPr lang="en-US"/>
          </a:p>
        </p:txBody>
      </p:sp>
    </p:spTree>
    <p:extLst>
      <p:ext uri="{BB962C8B-B14F-4D97-AF65-F5344CB8AC3E}">
        <p14:creationId xmlns:p14="http://schemas.microsoft.com/office/powerpoint/2010/main" val="2483209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Hyper Text Transfer Protocol Secure (HTTPS) is the secure version of HTTP, the protocol over which data is sent between your browser and the website that you are connected to. The 'S' at the end of HTTPS stands for 'Secure'. It means all communications between your browser and the website are encrypted. HTTPS is often used to protect highly confidential online transactions like online banking and online shopping order forms.</a:t>
            </a:r>
          </a:p>
          <a:p>
            <a:endParaRPr lang="en-US" dirty="0" smtClean="0"/>
          </a:p>
          <a:p>
            <a:r>
              <a:rPr lang="en-US" i="1" dirty="0" smtClean="0"/>
              <a:t>TLS (Transport Layer Security) and SSL (Secure Sockets Layer) are protocols that provide data encryption and authentication between applications and servers in scenarios where that data is being sent across an insecure network, such as checking your email (How does the Secure Socket Layer work?). The terms SSL and TLS are often used interchangeably or in conjunction with each other (TLS/SSL), but one is in fact the predecessor of the other — SSL 3.0 served as the basis for TLS 1.0 which, as a result, is sometimes referred to as SSL 3.1. With this said though, is there actually a practical difference between the two?</a:t>
            </a:r>
            <a:endParaRPr lang="en-US" i="1" dirty="0"/>
          </a:p>
        </p:txBody>
      </p:sp>
      <p:sp>
        <p:nvSpPr>
          <p:cNvPr id="4" name="Slide Number Placeholder 3"/>
          <p:cNvSpPr>
            <a:spLocks noGrp="1"/>
          </p:cNvSpPr>
          <p:nvPr>
            <p:ph type="sldNum" sz="quarter" idx="10"/>
          </p:nvPr>
        </p:nvSpPr>
        <p:spPr/>
        <p:txBody>
          <a:bodyPr/>
          <a:lstStyle/>
          <a:p>
            <a:fld id="{07C1FDB8-61B4-482D-AF5F-A56619606BBA}" type="slidenum">
              <a:rPr lang="en-US" smtClean="0"/>
              <a:t>9</a:t>
            </a:fld>
            <a:endParaRPr lang="en-US"/>
          </a:p>
        </p:txBody>
      </p:sp>
    </p:spTree>
    <p:extLst>
      <p:ext uri="{BB962C8B-B14F-4D97-AF65-F5344CB8AC3E}">
        <p14:creationId xmlns:p14="http://schemas.microsoft.com/office/powerpoint/2010/main" val="230459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982923-76D2-455A-94FD-9E8ADFC1AFE8}"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54758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982923-76D2-455A-94FD-9E8ADFC1AFE8}"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33293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4545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
        <p:nvSpPr>
          <p:cNvPr id="12" name="TextBox 11"/>
          <p:cNvSpPr txBox="1"/>
          <p:nvPr/>
        </p:nvSpPr>
        <p:spPr>
          <a:xfrm>
            <a:off x="898295" y="971254"/>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96680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677088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982923-76D2-455A-94FD-9E8ADFC1AFE8}" type="datetimeFigureOut">
              <a:rPr lang="en-US" smtClean="0"/>
              <a:t>5/4/2017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46885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982923-76D2-455A-94FD-9E8ADFC1AFE8}" type="datetimeFigureOut">
              <a:rPr lang="en-US" smtClean="0"/>
              <a:t>5/4/2017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02720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982923-76D2-455A-94FD-9E8ADFC1AFE8}"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830216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982923-76D2-455A-94FD-9E8ADFC1AFE8}"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401149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D982923-76D2-455A-94FD-9E8ADFC1AFE8}"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14443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07638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982923-76D2-455A-94FD-9E8ADFC1AFE8}"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293814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982923-76D2-455A-94FD-9E8ADFC1AFE8}"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287758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D982923-76D2-455A-94FD-9E8ADFC1AFE8}" type="datetimeFigureOut">
              <a:rPr lang="en-US" smtClean="0"/>
              <a:t>5/4/2017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62604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982923-76D2-455A-94FD-9E8ADFC1AFE8}" type="datetimeFigureOut">
              <a:rPr lang="en-US" smtClean="0"/>
              <a:t>5/4/2017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79771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D982923-76D2-455A-94FD-9E8ADFC1AFE8}" type="datetimeFigureOut">
              <a:rPr lang="en-US" smtClean="0"/>
              <a:t>5/4/2017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84995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982923-76D2-455A-94FD-9E8ADFC1AFE8}"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24589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41"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982923-76D2-455A-94FD-9E8ADFC1AFE8}" type="datetimeFigureOut">
              <a:rPr lang="en-US" smtClean="0"/>
              <a:t>5/4/2017</a:t>
            </a:fld>
            <a:endParaRPr lang="en-US"/>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CAC51A-372B-4500-AA6D-A6FA7492C568}" type="slidenum">
              <a:rPr lang="en-US" smtClean="0"/>
              <a:t>‹#›</a:t>
            </a:fld>
            <a:endParaRPr lang="en-US"/>
          </a:p>
        </p:txBody>
      </p:sp>
    </p:spTree>
    <p:extLst>
      <p:ext uri="{BB962C8B-B14F-4D97-AF65-F5344CB8AC3E}">
        <p14:creationId xmlns:p14="http://schemas.microsoft.com/office/powerpoint/2010/main" val="12676681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189"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32" indent="-28574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971"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160"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349"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937"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726"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914"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103"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Issues in Public Safety Communication</a:t>
            </a:r>
            <a:endParaRPr lang="en-US" dirty="0"/>
          </a:p>
        </p:txBody>
      </p:sp>
      <p:sp>
        <p:nvSpPr>
          <p:cNvPr id="3" name="Subtitle 2"/>
          <p:cNvSpPr>
            <a:spLocks noGrp="1"/>
          </p:cNvSpPr>
          <p:nvPr>
            <p:ph type="subTitle" idx="1"/>
          </p:nvPr>
        </p:nvSpPr>
        <p:spPr>
          <a:xfrm>
            <a:off x="1154955" y="4777385"/>
            <a:ext cx="8825659" cy="861420"/>
          </a:xfrm>
        </p:spPr>
        <p:txBody>
          <a:bodyPr>
            <a:normAutofit/>
          </a:bodyPr>
          <a:lstStyle/>
          <a:p>
            <a:r>
              <a:rPr lang="en-US" sz="2800" dirty="0"/>
              <a:t>Kevin Kuo</a:t>
            </a:r>
          </a:p>
        </p:txBody>
      </p:sp>
    </p:spTree>
    <p:extLst>
      <p:ext uri="{BB962C8B-B14F-4D97-AF65-F5344CB8AC3E}">
        <p14:creationId xmlns:p14="http://schemas.microsoft.com/office/powerpoint/2010/main" val="2849028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Very secure for Unclassified For Official Use Only data</a:t>
            </a:r>
          </a:p>
          <a:p>
            <a:r>
              <a:rPr lang="en-US" dirty="0" smtClean="0"/>
              <a:t>Not 100% secure against State/Government actors</a:t>
            </a:r>
          </a:p>
          <a:p>
            <a:r>
              <a:rPr lang="en-US" dirty="0" smtClean="0"/>
              <a:t>Most challenging part is in implementation</a:t>
            </a:r>
          </a:p>
          <a:p>
            <a:pPr lvl="1"/>
            <a:r>
              <a:rPr lang="en-US" dirty="0" smtClean="0"/>
              <a:t>Transitioning from commercial network to public safety network, FirstNet</a:t>
            </a:r>
            <a:endParaRPr lang="en-US" dirty="0"/>
          </a:p>
        </p:txBody>
      </p:sp>
    </p:spTree>
    <p:extLst>
      <p:ext uri="{BB962C8B-B14F-4D97-AF65-F5344CB8AC3E}">
        <p14:creationId xmlns:p14="http://schemas.microsoft.com/office/powerpoint/2010/main" val="277410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375" y="2551025"/>
            <a:ext cx="9404723" cy="1400530"/>
          </a:xfrm>
        </p:spPr>
        <p:txBody>
          <a:bodyPr anchor="ctr"/>
          <a:lstStyle/>
          <a:p>
            <a:pPr algn="ctr"/>
            <a:r>
              <a:rPr lang="en-US" dirty="0" smtClean="0"/>
              <a:t>Questions?</a:t>
            </a:r>
            <a:endParaRPr lang="en-US" dirty="0"/>
          </a:p>
        </p:txBody>
      </p:sp>
    </p:spTree>
    <p:extLst>
      <p:ext uri="{BB962C8B-B14F-4D97-AF65-F5344CB8AC3E}">
        <p14:creationId xmlns:p14="http://schemas.microsoft.com/office/powerpoint/2010/main" val="119337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Survey - Wireless Network Security</a:t>
            </a:r>
            <a:endParaRPr lang="en-US" dirty="0"/>
          </a:p>
        </p:txBody>
      </p:sp>
      <p:sp>
        <p:nvSpPr>
          <p:cNvPr id="3" name="Subtitle 2"/>
          <p:cNvSpPr>
            <a:spLocks noGrp="1"/>
          </p:cNvSpPr>
          <p:nvPr>
            <p:ph type="subTitle" idx="1"/>
          </p:nvPr>
        </p:nvSpPr>
        <p:spPr>
          <a:xfrm>
            <a:off x="1154955" y="4777385"/>
            <a:ext cx="8825659" cy="861420"/>
          </a:xfrm>
        </p:spPr>
        <p:txBody>
          <a:bodyPr>
            <a:normAutofit/>
          </a:bodyPr>
          <a:lstStyle/>
          <a:p>
            <a:r>
              <a:rPr lang="en-US" sz="2800" dirty="0"/>
              <a:t>Kevin Kuo</a:t>
            </a:r>
          </a:p>
        </p:txBody>
      </p:sp>
    </p:spTree>
    <p:extLst>
      <p:ext uri="{BB962C8B-B14F-4D97-AF65-F5344CB8AC3E}">
        <p14:creationId xmlns:p14="http://schemas.microsoft.com/office/powerpoint/2010/main" val="3656645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400" dirty="0" smtClean="0"/>
              <a:t>Open </a:t>
            </a:r>
            <a:r>
              <a:rPr lang="en-US" sz="2400" dirty="0" err="1" smtClean="0"/>
              <a:t>WiFi</a:t>
            </a:r>
            <a:endParaRPr lang="en-US" sz="2400" dirty="0" smtClean="0"/>
          </a:p>
          <a:p>
            <a:r>
              <a:rPr lang="en-US" sz="2400" dirty="0" smtClean="0"/>
              <a:t>WEP</a:t>
            </a:r>
          </a:p>
          <a:p>
            <a:pPr lvl="1"/>
            <a:r>
              <a:rPr lang="en-US" sz="2200" dirty="0" smtClean="0"/>
              <a:t>Cracking WEP</a:t>
            </a:r>
          </a:p>
          <a:p>
            <a:r>
              <a:rPr lang="en-US" sz="2400" dirty="0" smtClean="0"/>
              <a:t>WPA</a:t>
            </a:r>
          </a:p>
          <a:p>
            <a:pPr lvl="1"/>
            <a:r>
              <a:rPr lang="en-US" dirty="0" smtClean="0"/>
              <a:t>Cracking WPA (Dictionary based attack)</a:t>
            </a:r>
          </a:p>
          <a:p>
            <a:r>
              <a:rPr lang="en-US" dirty="0" smtClean="0"/>
              <a:t>WPA2</a:t>
            </a:r>
          </a:p>
          <a:p>
            <a:pPr lvl="1"/>
            <a:r>
              <a:rPr lang="en-US" dirty="0" smtClean="0"/>
              <a:t>Home use – shared key</a:t>
            </a:r>
          </a:p>
          <a:p>
            <a:r>
              <a:rPr lang="en-US" dirty="0" smtClean="0"/>
              <a:t>WPA Enterprise (aka 802.11x)</a:t>
            </a:r>
          </a:p>
          <a:p>
            <a:endParaRPr lang="en-US" dirty="0"/>
          </a:p>
        </p:txBody>
      </p:sp>
    </p:spTree>
    <p:extLst>
      <p:ext uri="{BB962C8B-B14F-4D97-AF65-F5344CB8AC3E}">
        <p14:creationId xmlns:p14="http://schemas.microsoft.com/office/powerpoint/2010/main" val="122896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Background</a:t>
            </a:r>
          </a:p>
          <a:p>
            <a:pPr lvl="1"/>
            <a:r>
              <a:rPr lang="en-US" sz="2400" dirty="0"/>
              <a:t>Current </a:t>
            </a:r>
            <a:r>
              <a:rPr lang="en-US" sz="2400" dirty="0" smtClean="0"/>
              <a:t>State</a:t>
            </a:r>
          </a:p>
          <a:p>
            <a:pPr lvl="1"/>
            <a:r>
              <a:rPr lang="en-US" sz="2400" dirty="0" smtClean="0"/>
              <a:t>Near Term State</a:t>
            </a:r>
          </a:p>
          <a:p>
            <a:r>
              <a:rPr lang="en-US" sz="2400" dirty="0" smtClean="0"/>
              <a:t>Objective</a:t>
            </a:r>
          </a:p>
          <a:p>
            <a:r>
              <a:rPr lang="en-US" sz="2400" dirty="0" smtClean="0"/>
              <a:t>Proposed Solution</a:t>
            </a:r>
          </a:p>
          <a:p>
            <a:pPr lvl="1"/>
            <a:r>
              <a:rPr lang="en-US" sz="2200" dirty="0" smtClean="0"/>
              <a:t>Overview</a:t>
            </a:r>
          </a:p>
          <a:p>
            <a:pPr lvl="1"/>
            <a:r>
              <a:rPr lang="en-US" sz="2200" dirty="0" smtClean="0"/>
              <a:t>Radio Access Network</a:t>
            </a:r>
          </a:p>
          <a:p>
            <a:pPr lvl="1"/>
            <a:r>
              <a:rPr lang="en-US" sz="2200" dirty="0" smtClean="0"/>
              <a:t>Device</a:t>
            </a:r>
          </a:p>
          <a:p>
            <a:pPr lvl="1"/>
            <a:r>
              <a:rPr lang="en-US" sz="2200" dirty="0" smtClean="0"/>
              <a:t>Application</a:t>
            </a:r>
            <a:endParaRPr lang="en-US" sz="2200" dirty="0"/>
          </a:p>
        </p:txBody>
      </p:sp>
    </p:spTree>
    <p:extLst>
      <p:ext uri="{BB962C8B-B14F-4D97-AF65-F5344CB8AC3E}">
        <p14:creationId xmlns:p14="http://schemas.microsoft.com/office/powerpoint/2010/main" val="1326661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Current State</a:t>
            </a:r>
            <a:endParaRPr lang="en-US" dirty="0"/>
          </a:p>
        </p:txBody>
      </p:sp>
      <p:sp>
        <p:nvSpPr>
          <p:cNvPr id="3" name="Content Placeholder 2"/>
          <p:cNvSpPr>
            <a:spLocks noGrp="1"/>
          </p:cNvSpPr>
          <p:nvPr>
            <p:ph idx="1"/>
          </p:nvPr>
        </p:nvSpPr>
        <p:spPr/>
        <p:txBody>
          <a:bodyPr/>
          <a:lstStyle/>
          <a:p>
            <a:endParaRPr lang="en-US" dirty="0"/>
          </a:p>
        </p:txBody>
      </p:sp>
      <p:pic>
        <p:nvPicPr>
          <p:cNvPr id="1028" name="Picture 4" descr="The current state of LM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079" y="1700063"/>
            <a:ext cx="10159005" cy="490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580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Near Term State</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The current state of LM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079" y="1700063"/>
            <a:ext cx="10159005" cy="490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075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2400" dirty="0"/>
              <a:t>P</a:t>
            </a:r>
            <a:r>
              <a:rPr lang="en-US" sz="2400" dirty="0" smtClean="0"/>
              <a:t>ropose </a:t>
            </a:r>
            <a:r>
              <a:rPr lang="en-US" sz="2400" dirty="0"/>
              <a:t>ways in which FirstNet can protect and secure mission critical data that traverses its network</a:t>
            </a:r>
            <a:r>
              <a:rPr lang="en-US" sz="2400" dirty="0" smtClean="0"/>
              <a:t>.</a:t>
            </a:r>
          </a:p>
          <a:p>
            <a:endParaRPr lang="en-US" sz="2400" dirty="0"/>
          </a:p>
        </p:txBody>
      </p:sp>
    </p:spTree>
    <p:extLst>
      <p:ext uri="{BB962C8B-B14F-4D97-AF65-F5344CB8AC3E}">
        <p14:creationId xmlns:p14="http://schemas.microsoft.com/office/powerpoint/2010/main" val="1473455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47538" y="1337911"/>
            <a:ext cx="3927107" cy="5154329"/>
          </a:xfrm>
          <a:prstGeom prst="roundRect">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Proposed Solution - Overview</a:t>
            </a:r>
            <a:endParaRPr lang="en-US" dirty="0"/>
          </a:p>
        </p:txBody>
      </p:sp>
      <p:pic>
        <p:nvPicPr>
          <p:cNvPr id="4" name="Picture 3" descr="Telecommunications security design model"/>
          <p:cNvPicPr/>
          <p:nvPr/>
        </p:nvPicPr>
        <p:blipFill>
          <a:blip r:embed="rId3">
            <a:extLst>
              <a:ext uri="{28A0092B-C50C-407E-A947-70E740481C1C}">
                <a14:useLocalDpi xmlns:a14="http://schemas.microsoft.com/office/drawing/2010/main" val="0"/>
              </a:ext>
            </a:extLst>
          </a:blip>
          <a:srcRect/>
          <a:stretch>
            <a:fillRect/>
          </a:stretch>
        </p:blipFill>
        <p:spPr bwMode="auto">
          <a:xfrm>
            <a:off x="1851204" y="1708484"/>
            <a:ext cx="7450756" cy="4539917"/>
          </a:xfrm>
          <a:prstGeom prst="rect">
            <a:avLst/>
          </a:prstGeom>
          <a:noFill/>
          <a:ln>
            <a:noFill/>
          </a:ln>
        </p:spPr>
      </p:pic>
    </p:spTree>
    <p:extLst>
      <p:ext uri="{BB962C8B-B14F-4D97-AF65-F5344CB8AC3E}">
        <p14:creationId xmlns:p14="http://schemas.microsoft.com/office/powerpoint/2010/main" val="1253869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Radio Access Network</a:t>
            </a:r>
            <a:endParaRPr lang="en-US" dirty="0"/>
          </a:p>
        </p:txBody>
      </p:sp>
      <p:sp>
        <p:nvSpPr>
          <p:cNvPr id="3" name="Content Placeholder 2"/>
          <p:cNvSpPr>
            <a:spLocks noGrp="1"/>
          </p:cNvSpPr>
          <p:nvPr>
            <p:ph idx="1"/>
          </p:nvPr>
        </p:nvSpPr>
        <p:spPr/>
        <p:txBody>
          <a:bodyPr/>
          <a:lstStyle/>
          <a:p>
            <a:r>
              <a:rPr lang="en-US" dirty="0" smtClean="0"/>
              <a:t>Threats</a:t>
            </a:r>
          </a:p>
          <a:p>
            <a:pPr lvl="1"/>
            <a:r>
              <a:rPr lang="en-US" dirty="0" smtClean="0"/>
              <a:t>Insider attacks</a:t>
            </a:r>
          </a:p>
          <a:p>
            <a:pPr lvl="1"/>
            <a:r>
              <a:rPr lang="en-US" dirty="0" smtClean="0"/>
              <a:t>External attacks from other networks (Internet)</a:t>
            </a:r>
          </a:p>
          <a:p>
            <a:pPr lvl="1"/>
            <a:r>
              <a:rPr lang="en-US" dirty="0" smtClean="0"/>
              <a:t>External attacks on physical access to the network on radio interfaces</a:t>
            </a:r>
          </a:p>
          <a:p>
            <a:pPr lvl="1"/>
            <a:r>
              <a:rPr lang="en-US" dirty="0" smtClean="0"/>
              <a:t>Attacks from other devices</a:t>
            </a:r>
          </a:p>
          <a:p>
            <a:r>
              <a:rPr lang="en-US" dirty="0" smtClean="0"/>
              <a:t>IPsec (IP Security)</a:t>
            </a:r>
          </a:p>
          <a:p>
            <a:pPr lvl="1"/>
            <a:r>
              <a:rPr lang="en-US" dirty="0" smtClean="0"/>
              <a:t>Open standards framework to help ensure private, secure communications over IP protocol through cryptographic services</a:t>
            </a:r>
          </a:p>
          <a:p>
            <a:pPr lvl="1"/>
            <a:r>
              <a:rPr lang="en-US" dirty="0" smtClean="0"/>
              <a:t>Authentication and encryption between towers and core network</a:t>
            </a:r>
          </a:p>
          <a:p>
            <a:pPr lvl="1"/>
            <a:r>
              <a:rPr lang="en-US" dirty="0" smtClean="0"/>
              <a:t>Protect integrity of user traffic and network</a:t>
            </a:r>
            <a:endParaRPr lang="en-US" dirty="0"/>
          </a:p>
        </p:txBody>
      </p:sp>
    </p:spTree>
    <p:extLst>
      <p:ext uri="{BB962C8B-B14F-4D97-AF65-F5344CB8AC3E}">
        <p14:creationId xmlns:p14="http://schemas.microsoft.com/office/powerpoint/2010/main" val="2273005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Device</a:t>
            </a:r>
            <a:endParaRPr lang="en-US" dirty="0"/>
          </a:p>
        </p:txBody>
      </p:sp>
      <p:sp>
        <p:nvSpPr>
          <p:cNvPr id="3" name="Content Placeholder 2"/>
          <p:cNvSpPr>
            <a:spLocks noGrp="1"/>
          </p:cNvSpPr>
          <p:nvPr>
            <p:ph idx="1"/>
          </p:nvPr>
        </p:nvSpPr>
        <p:spPr/>
        <p:txBody>
          <a:bodyPr/>
          <a:lstStyle/>
          <a:p>
            <a:r>
              <a:rPr lang="en-US" dirty="0" smtClean="0"/>
              <a:t>Device to Network</a:t>
            </a:r>
          </a:p>
          <a:p>
            <a:pPr lvl="1"/>
            <a:r>
              <a:rPr lang="en-US" dirty="0" smtClean="0"/>
              <a:t>UICC – SIM Card</a:t>
            </a:r>
          </a:p>
          <a:p>
            <a:pPr lvl="2"/>
            <a:r>
              <a:rPr lang="en-US" dirty="0" smtClean="0"/>
              <a:t>Hardware storage location for sensitive information such as a pre-shared key and IMSI</a:t>
            </a:r>
          </a:p>
          <a:p>
            <a:pPr lvl="3"/>
            <a:r>
              <a:rPr lang="en-US" dirty="0" smtClean="0"/>
              <a:t>IMSI is unique to every subscriber (device)</a:t>
            </a:r>
          </a:p>
          <a:p>
            <a:pPr lvl="2"/>
            <a:r>
              <a:rPr lang="en-US" dirty="0" smtClean="0"/>
              <a:t>FirstNet will not grant access to anything other than a LTE SIM card</a:t>
            </a:r>
          </a:p>
          <a:p>
            <a:r>
              <a:rPr lang="en-US" dirty="0" smtClean="0"/>
              <a:t>User of Device</a:t>
            </a:r>
          </a:p>
          <a:p>
            <a:pPr lvl="1"/>
            <a:r>
              <a:rPr lang="en-US" dirty="0" smtClean="0"/>
              <a:t>2 layers of authentication to access mission critical data</a:t>
            </a:r>
          </a:p>
          <a:p>
            <a:pPr lvl="2"/>
            <a:r>
              <a:rPr lang="en-US" dirty="0" smtClean="0"/>
              <a:t>First layer to access basic features of device</a:t>
            </a:r>
          </a:p>
          <a:p>
            <a:pPr lvl="2"/>
            <a:r>
              <a:rPr lang="en-US" dirty="0" smtClean="0"/>
              <a:t>Second layer to access mission critical data with VPN support</a:t>
            </a:r>
          </a:p>
          <a:p>
            <a:pPr lvl="2"/>
            <a:r>
              <a:rPr lang="en-US" dirty="0" smtClean="0"/>
              <a:t>Example: Samsung KNOX</a:t>
            </a:r>
            <a:endParaRPr lang="en-US" dirty="0"/>
          </a:p>
        </p:txBody>
      </p:sp>
    </p:spTree>
    <p:extLst>
      <p:ext uri="{BB962C8B-B14F-4D97-AF65-F5344CB8AC3E}">
        <p14:creationId xmlns:p14="http://schemas.microsoft.com/office/powerpoint/2010/main" val="777117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Application</a:t>
            </a:r>
            <a:endParaRPr lang="en-US" dirty="0"/>
          </a:p>
        </p:txBody>
      </p:sp>
      <p:sp>
        <p:nvSpPr>
          <p:cNvPr id="3" name="Content Placeholder 2"/>
          <p:cNvSpPr>
            <a:spLocks noGrp="1"/>
          </p:cNvSpPr>
          <p:nvPr>
            <p:ph idx="1"/>
          </p:nvPr>
        </p:nvSpPr>
        <p:spPr/>
        <p:txBody>
          <a:bodyPr/>
          <a:lstStyle/>
          <a:p>
            <a:r>
              <a:rPr lang="en-US" dirty="0" smtClean="0"/>
              <a:t>Approved </a:t>
            </a:r>
            <a:r>
              <a:rPr lang="en-US" dirty="0" smtClean="0"/>
              <a:t>applications</a:t>
            </a:r>
          </a:p>
          <a:p>
            <a:pPr lvl="1"/>
            <a:r>
              <a:rPr lang="en-US" dirty="0" smtClean="0"/>
              <a:t>Enterprise management of permissible applications</a:t>
            </a:r>
            <a:endParaRPr lang="en-US" dirty="0" smtClean="0"/>
          </a:p>
          <a:p>
            <a:pPr lvl="1"/>
            <a:r>
              <a:rPr lang="en-US" dirty="0" smtClean="0"/>
              <a:t>Sensitive applications require additional application specific login credentials</a:t>
            </a:r>
          </a:p>
          <a:p>
            <a:r>
              <a:rPr lang="en-US" dirty="0" smtClean="0"/>
              <a:t>HTTPS</a:t>
            </a:r>
          </a:p>
          <a:p>
            <a:r>
              <a:rPr lang="en-US" dirty="0" smtClean="0"/>
              <a:t>TLS</a:t>
            </a:r>
          </a:p>
          <a:p>
            <a:r>
              <a:rPr lang="en-US" dirty="0" smtClean="0"/>
              <a:t>S/MIME</a:t>
            </a:r>
            <a:endParaRPr lang="en-US" dirty="0" smtClean="0"/>
          </a:p>
          <a:p>
            <a:endParaRPr lang="en-US" dirty="0" smtClean="0"/>
          </a:p>
          <a:p>
            <a:endParaRPr lang="en-US" dirty="0"/>
          </a:p>
        </p:txBody>
      </p:sp>
    </p:spTree>
    <p:extLst>
      <p:ext uri="{BB962C8B-B14F-4D97-AF65-F5344CB8AC3E}">
        <p14:creationId xmlns:p14="http://schemas.microsoft.com/office/powerpoint/2010/main" val="111876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134</TotalTime>
  <Words>663</Words>
  <Application>Microsoft Office PowerPoint</Application>
  <PresentationFormat>Widescreen</PresentationFormat>
  <Paragraphs>92</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Security Issues in Public Safety Communication</vt:lpstr>
      <vt:lpstr>Agenda</vt:lpstr>
      <vt:lpstr>Background – Current State</vt:lpstr>
      <vt:lpstr>Background – Near Term State</vt:lpstr>
      <vt:lpstr>Objective</vt:lpstr>
      <vt:lpstr>Proposed Solution - Overview</vt:lpstr>
      <vt:lpstr>Proposed Solution – Radio Access Network</vt:lpstr>
      <vt:lpstr>Proposed Solution – Device</vt:lpstr>
      <vt:lpstr>Proposed Solution – Application</vt:lpstr>
      <vt:lpstr>Conclusion</vt:lpstr>
      <vt:lpstr>Questions?</vt:lpstr>
      <vt:lpstr>Survey - Wireless Network Security</vt:lpstr>
      <vt:lpstr>Overview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Issues in Public Safety Communication</dc:title>
  <dc:creator>Kevin Kuo</dc:creator>
  <cp:lastModifiedBy>Kevin Kuo</cp:lastModifiedBy>
  <cp:revision>37</cp:revision>
  <dcterms:created xsi:type="dcterms:W3CDTF">2017-05-02T01:19:48Z</dcterms:created>
  <dcterms:modified xsi:type="dcterms:W3CDTF">2017-05-04T12:58:14Z</dcterms:modified>
</cp:coreProperties>
</file>