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2" r:id="rId7"/>
    <p:sldId id="261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66" d="100"/>
          <a:sy n="66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</a:t>
            </a:r>
            <a:r>
              <a:rPr lang="en-US" sz="2800" dirty="0" smtClean="0"/>
              <a:t>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</a:t>
            </a:r>
            <a:r>
              <a:rPr lang="en-US" sz="2400" dirty="0" smtClean="0"/>
              <a:t>Communities and Crime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Source: 1995 Federal Bureau of Investigation Uniform Crime Report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Major attribute: Per Capita Violent Crimes</a:t>
            </a:r>
          </a:p>
          <a:p>
            <a:pPr lvl="1"/>
            <a:r>
              <a:rPr lang="en-US" sz="2200" dirty="0" smtClean="0"/>
              <a:t>Other attributes: Racial composition, socioeconomics, education, family(married, divorced, </a:t>
            </a:r>
            <a:r>
              <a:rPr lang="en-US" sz="2200" dirty="0" err="1" smtClean="0"/>
              <a:t>etc</a:t>
            </a:r>
            <a:r>
              <a:rPr lang="en-US" sz="2200" dirty="0" smtClean="0"/>
              <a:t>)., immigration, housing, etc.</a:t>
            </a:r>
            <a:endParaRPr lang="en-US" sz="2200" dirty="0" smtClean="0"/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definitions, police departments with at least 100 police officers, etc.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  <a:endParaRPr lang="en-US" sz="2400" dirty="0" smtClean="0"/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its prevalence of 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Algorithm susceptible to heightened media coverage</a:t>
            </a:r>
          </a:p>
          <a:p>
            <a:pPr marL="742950" lvl="2" indent="-342900"/>
            <a:r>
              <a:rPr lang="en-US" sz="2400" b="1" dirty="0" smtClean="0"/>
              <a:t>Overestimation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20" y="3359651"/>
            <a:ext cx="8034784" cy="30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% of physician visits due to flu like symptoms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fraction – total count of a query term in a given location aggregated weekly and normalized by total count of </a:t>
            </a:r>
            <a:r>
              <a:rPr lang="en-US" sz="2800" b="1" dirty="0" smtClean="0"/>
              <a:t>all </a:t>
            </a:r>
            <a:r>
              <a:rPr lang="en-US" sz="2800" dirty="0" smtClean="0"/>
              <a:t>queries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terms that provide the highest correlation with CDC published target signals</a:t>
            </a:r>
          </a:p>
          <a:p>
            <a:pPr marL="857250" lvl="1" indent="-457200"/>
            <a:r>
              <a:rPr lang="en-US" sz="2800" dirty="0"/>
              <a:t>Query fractions and target signal curves fit into a </a:t>
            </a:r>
            <a:r>
              <a:rPr lang="en-US" sz="2800" b="1" dirty="0"/>
              <a:t>univariate linear regression model </a:t>
            </a:r>
          </a:p>
          <a:p>
            <a:pPr marL="857250" lvl="1" indent="-45720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Country selection limited to “ground truth” data provided by a national or international public health agency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over-reacted to media reports</a:t>
            </a:r>
          </a:p>
          <a:p>
            <a:pPr lvl="1"/>
            <a:r>
              <a:rPr lang="en-US" sz="2200" dirty="0"/>
              <a:t>Unexpected spike in query </a:t>
            </a:r>
            <a:r>
              <a:rPr lang="en-US" sz="2200" dirty="0" smtClean="0"/>
              <a:t>volume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Overestimated in January 2013</a:t>
            </a:r>
          </a:p>
          <a:p>
            <a:pPr lvl="1"/>
            <a:r>
              <a:rPr lang="en-US" sz="2200" dirty="0" smtClean="0"/>
              <a:t>CDC incidence rate: 4.52%</a:t>
            </a:r>
          </a:p>
          <a:p>
            <a:pPr lvl="1"/>
            <a:r>
              <a:rPr lang="en-US" sz="2200" dirty="0" smtClean="0"/>
              <a:t>Google Flu Trends predicted rate: 10.56%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Google shut down Google Flu Trends (quietly)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Results were better than:</a:t>
            </a:r>
          </a:p>
          <a:p>
            <a:pPr lvl="2"/>
            <a:r>
              <a:rPr lang="en-US" dirty="0" smtClean="0"/>
              <a:t>Current model</a:t>
            </a:r>
          </a:p>
          <a:p>
            <a:pPr lvl="2"/>
            <a:r>
              <a:rPr lang="en-US" dirty="0" smtClean="0"/>
              <a:t>Lasso model</a:t>
            </a:r>
          </a:p>
          <a:p>
            <a:pPr lvl="2"/>
            <a:r>
              <a:rPr lang="en-US" dirty="0" smtClean="0"/>
              <a:t>BSTS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287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Violent Crime in Communities</vt:lpstr>
      <vt:lpstr>Data Set</vt:lpstr>
      <vt:lpstr>Data Set (cont’d)</vt:lpstr>
      <vt:lpstr>Background</vt:lpstr>
      <vt:lpstr>Research Problem</vt:lpstr>
      <vt:lpstr>Major Factors</vt:lpstr>
      <vt:lpstr>Constraints</vt:lpstr>
      <vt:lpstr>What went wrong?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Kuo, Kevin (ES)</cp:lastModifiedBy>
  <cp:revision>35</cp:revision>
  <dcterms:created xsi:type="dcterms:W3CDTF">2016-02-23T02:26:32Z</dcterms:created>
  <dcterms:modified xsi:type="dcterms:W3CDTF">2016-05-11T01:40:01Z</dcterms:modified>
</cp:coreProperties>
</file>