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313" r:id="rId5"/>
    <p:sldId id="259" r:id="rId6"/>
    <p:sldId id="260" r:id="rId7"/>
    <p:sldId id="261" r:id="rId8"/>
    <p:sldId id="290" r:id="rId9"/>
    <p:sldId id="292" r:id="rId10"/>
    <p:sldId id="291" r:id="rId11"/>
    <p:sldId id="265" r:id="rId12"/>
    <p:sldId id="266" r:id="rId13"/>
    <p:sldId id="272" r:id="rId14"/>
    <p:sldId id="267" r:id="rId15"/>
    <p:sldId id="269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5" r:id="rId24"/>
    <p:sldId id="293" r:id="rId25"/>
    <p:sldId id="314" r:id="rId26"/>
    <p:sldId id="294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48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1CF-F9D7-4663-8CC0-682882C2BD3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25F4-BCF7-4337-9F33-6E4AA70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9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1CF-F9D7-4663-8CC0-682882C2BD3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25F4-BCF7-4337-9F33-6E4AA70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5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1CF-F9D7-4663-8CC0-682882C2BD3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25F4-BCF7-4337-9F33-6E4AA70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6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1CF-F9D7-4663-8CC0-682882C2BD3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25F4-BCF7-4337-9F33-6E4AA70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2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1CF-F9D7-4663-8CC0-682882C2BD3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25F4-BCF7-4337-9F33-6E4AA70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1CF-F9D7-4663-8CC0-682882C2BD3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25F4-BCF7-4337-9F33-6E4AA70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0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1CF-F9D7-4663-8CC0-682882C2BD3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25F4-BCF7-4337-9F33-6E4AA70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1CF-F9D7-4663-8CC0-682882C2BD3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25F4-BCF7-4337-9F33-6E4AA70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7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1CF-F9D7-4663-8CC0-682882C2BD3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25F4-BCF7-4337-9F33-6E4AA70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1CF-F9D7-4663-8CC0-682882C2BD3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25F4-BCF7-4337-9F33-6E4AA70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1CF-F9D7-4663-8CC0-682882C2BD3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25F4-BCF7-4337-9F33-6E4AA70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F1CF-F9D7-4663-8CC0-682882C2BD3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025F4-BCF7-4337-9F33-6E4AA70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2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NULL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1.doc"/><Relationship Id="rId9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Mining Frequent Patterns, Association and Correlations: Basic Concepts and Methods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CIS 468: Spring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Maximal and Closed Frequent </a:t>
            </a:r>
            <a:r>
              <a:rPr lang="en-US" dirty="0" err="1" smtClean="0"/>
              <a:t>Itemsets</a:t>
            </a:r>
            <a:endParaRPr lang="en-US" dirty="0"/>
          </a:p>
        </p:txBody>
      </p:sp>
      <p:pic>
        <p:nvPicPr>
          <p:cNvPr id="16393" name="Picture 9" descr="Data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47" y="1447800"/>
            <a:ext cx="7523953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6200" y="6096000"/>
            <a:ext cx="2919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A-Close Algorithm </a:t>
            </a:r>
          </a:p>
          <a:p>
            <a:r>
              <a:rPr lang="en-US" dirty="0" err="1" smtClean="0"/>
              <a:t>Pasquier</a:t>
            </a:r>
            <a:r>
              <a:rPr lang="en-US" dirty="0" smtClean="0"/>
              <a:t>, et al. @ ICDT’99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Downward Closure Property and Scalable Mining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downward closure property of frequent patterns</a:t>
            </a:r>
          </a:p>
          <a:p>
            <a:pPr lvl="1"/>
            <a:r>
              <a:rPr lang="en-US" sz="2400" dirty="0"/>
              <a:t>Any subset of a frequent </a:t>
            </a:r>
            <a:r>
              <a:rPr lang="en-US" sz="2400" dirty="0" err="1"/>
              <a:t>itemset</a:t>
            </a:r>
            <a:r>
              <a:rPr lang="en-US" sz="2400" dirty="0"/>
              <a:t> must be frequent</a:t>
            </a:r>
          </a:p>
          <a:p>
            <a:pPr lvl="1"/>
            <a:r>
              <a:rPr lang="en-US" sz="2400" dirty="0"/>
              <a:t>If {beer, diaper, nuts} is frequent, so is {beer, diaper</a:t>
            </a:r>
            <a:r>
              <a:rPr lang="en-US" sz="2400" dirty="0" smtClean="0"/>
              <a:t>} and {</a:t>
            </a:r>
            <a:r>
              <a:rPr lang="en-US" sz="2400" dirty="0" err="1" smtClean="0"/>
              <a:t>beer,nuts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dirty="0" smtClean="0"/>
              <a:t>The </a:t>
            </a:r>
            <a:r>
              <a:rPr lang="en-US" dirty="0" err="1" smtClean="0"/>
              <a:t>Apriori</a:t>
            </a:r>
            <a:r>
              <a:rPr lang="en-US" dirty="0" smtClean="0"/>
              <a:t> algorithm thrives on this property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6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Apriori</a:t>
            </a:r>
            <a:r>
              <a:rPr lang="en-US" dirty="0" smtClean="0"/>
              <a:t>: A Candidate Generation &amp; 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u="sng" dirty="0" err="1"/>
              <a:t>Apriori</a:t>
            </a:r>
            <a:r>
              <a:rPr lang="en-US" u="sng" dirty="0"/>
              <a:t> pruning principle</a:t>
            </a:r>
            <a:r>
              <a:rPr lang="en-US" dirty="0"/>
              <a:t>: If there is any </a:t>
            </a:r>
            <a:r>
              <a:rPr lang="en-US" dirty="0" err="1"/>
              <a:t>itemset</a:t>
            </a:r>
            <a:r>
              <a:rPr lang="en-US" dirty="0"/>
              <a:t> which is infrequent, its superset should not be generated/tested! (</a:t>
            </a:r>
            <a:r>
              <a:rPr lang="en-US" dirty="0" err="1"/>
              <a:t>Agrawal</a:t>
            </a:r>
            <a:r>
              <a:rPr lang="en-US" dirty="0"/>
              <a:t> &amp; </a:t>
            </a:r>
            <a:r>
              <a:rPr lang="en-US" dirty="0" err="1"/>
              <a:t>Srikant</a:t>
            </a:r>
            <a:r>
              <a:rPr lang="en-US" dirty="0"/>
              <a:t> @VLDB’94, </a:t>
            </a:r>
            <a:r>
              <a:rPr lang="en-US" dirty="0" err="1"/>
              <a:t>Mannila</a:t>
            </a:r>
            <a:r>
              <a:rPr lang="en-US" dirty="0"/>
              <a:t>, et al. @ KDD’ 94)</a:t>
            </a:r>
          </a:p>
          <a:p>
            <a:pPr>
              <a:lnSpc>
                <a:spcPct val="120000"/>
              </a:lnSpc>
            </a:pPr>
            <a:r>
              <a:rPr lang="en-US" dirty="0"/>
              <a:t>Method: 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Initially, scan DB once to get frequent 1-itemset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Generate length (k+1) candidate </a:t>
            </a:r>
            <a:r>
              <a:rPr lang="en-US" sz="2400" dirty="0" err="1"/>
              <a:t>itemsets</a:t>
            </a:r>
            <a:r>
              <a:rPr lang="en-US" sz="2400" dirty="0"/>
              <a:t> from length k frequent </a:t>
            </a:r>
            <a:r>
              <a:rPr lang="en-US" sz="2400" dirty="0" err="1"/>
              <a:t>itemsets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Test the candidates against DB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Terminate when no frequent or candidate set can be generated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Principle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0"/>
            <a:ext cx="8831263" cy="5235575"/>
            <a:chOff x="144" y="686"/>
            <a:chExt cx="5563" cy="3298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0C6D9C"/>
                  </a:solidFill>
                </a:rPr>
                <a:t>Found to be Infrequent</a:t>
              </a:r>
              <a:endParaRPr lang="en-US" sz="200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133600" y="1524000"/>
            <a:ext cx="6850063" cy="5235575"/>
            <a:chOff x="1392" y="686"/>
            <a:chExt cx="4315" cy="3298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Pruned supersets</a:t>
              </a:r>
              <a:endParaRPr lang="en-US" sz="2000" dirty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2209800" y="4138612"/>
            <a:ext cx="1981200" cy="738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00400" y="5257800"/>
            <a:ext cx="2895600" cy="723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76800" y="6096000"/>
            <a:ext cx="1447800" cy="587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8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Principle</a:t>
            </a:r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281587"/>
              </p:ext>
            </p:extLst>
          </p:nvPr>
        </p:nvGraphicFramePr>
        <p:xfrm>
          <a:off x="381000" y="18288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Document" r:id="rId4" imgW="2294754" imgH="2494906" progId="Word.Document.8">
                  <p:embed/>
                </p:oleObj>
              </mc:Choice>
              <mc:Fallback>
                <p:oleObj name="Document" r:id="rId4" imgW="2294754" imgH="24949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28800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429000" y="25908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Document" r:id="rId6" imgW="3328560" imgH="2008800" progId="Word.Document.8">
                  <p:embed/>
                </p:oleObj>
              </mc:Choice>
              <mc:Fallback>
                <p:oleObj name="Document" r:id="rId6" imgW="3328560" imgH="2008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908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953000" y="50292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Document" r:id="rId8" imgW="3124080" imgH="840600" progId="Word.Document.8">
                  <p:embed/>
                </p:oleObj>
              </mc:Choice>
              <mc:Fallback>
                <p:oleObj name="Document" r:id="rId8" imgW="3124080" imgH="840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029200"/>
                        <a:ext cx="38004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590800" y="1752600"/>
            <a:ext cx="2055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Items (1-itemsets)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172200" y="2513013"/>
            <a:ext cx="275043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Tahoma" pitchFamily="34" charset="0"/>
              </a:rPr>
              <a:t>Pairs (2-itemsets)</a:t>
            </a:r>
          </a:p>
          <a:p>
            <a:pPr eaLnBrk="0" hangingPunct="0"/>
            <a:endParaRPr lang="en-US" dirty="0">
              <a:latin typeface="Tahoma" pitchFamily="34" charset="0"/>
            </a:endParaRPr>
          </a:p>
          <a:p>
            <a:pPr eaLnBrk="0" hangingPunct="0"/>
            <a:r>
              <a:rPr lang="en-US" dirty="0">
                <a:latin typeface="Tahoma" pitchFamily="34" charset="0"/>
              </a:rPr>
              <a:t>(No need to generate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candidates involving </a:t>
            </a:r>
            <a:r>
              <a:rPr lang="en-US" dirty="0" smtClean="0">
                <a:latin typeface="Tahoma" pitchFamily="34" charset="0"/>
              </a:rPr>
              <a:t>Cola</a:t>
            </a:r>
            <a:r>
              <a:rPr lang="en-US" dirty="0">
                <a:latin typeface="Tahoma" pitchFamily="34" charset="0"/>
              </a:rPr>
              <a:t/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or Eggs)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858000" y="4495800"/>
            <a:ext cx="2225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Triplets (3-itemsets)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486400" y="44958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95600" y="24384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7010400" y="5867400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81000" y="42672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</a:rPr>
              <a:t>Minimum Support = 3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81000" y="4976813"/>
            <a:ext cx="3227388" cy="1200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Tahoma" pitchFamily="34" charset="0"/>
              </a:rPr>
              <a:t>If every subset is considered, </a:t>
            </a:r>
          </a:p>
          <a:p>
            <a:pPr eaLnBrk="0" hangingPunct="0"/>
            <a:r>
              <a:rPr lang="en-US" dirty="0">
                <a:latin typeface="Tahoma" pitchFamily="34" charset="0"/>
              </a:rPr>
              <a:t>	</a:t>
            </a:r>
            <a:r>
              <a:rPr lang="en-US" baseline="30000" dirty="0">
                <a:latin typeface="Tahoma" pitchFamily="34" charset="0"/>
              </a:rPr>
              <a:t>6</a:t>
            </a:r>
            <a:r>
              <a:rPr lang="en-US" dirty="0">
                <a:latin typeface="Tahoma" pitchFamily="34" charset="0"/>
              </a:rPr>
              <a:t>C</a:t>
            </a:r>
            <a:r>
              <a:rPr lang="en-US" baseline="-25000" dirty="0">
                <a:latin typeface="Tahoma" pitchFamily="34" charset="0"/>
              </a:rPr>
              <a:t>1</a:t>
            </a:r>
            <a:r>
              <a:rPr lang="en-US" dirty="0">
                <a:latin typeface="Tahoma" pitchFamily="34" charset="0"/>
              </a:rPr>
              <a:t> + </a:t>
            </a:r>
            <a:r>
              <a:rPr lang="en-US" baseline="30000" dirty="0">
                <a:latin typeface="Tahoma" pitchFamily="34" charset="0"/>
              </a:rPr>
              <a:t>6</a:t>
            </a:r>
            <a:r>
              <a:rPr lang="en-US" dirty="0">
                <a:latin typeface="Tahoma" pitchFamily="34" charset="0"/>
              </a:rPr>
              <a:t>C</a:t>
            </a:r>
            <a:r>
              <a:rPr lang="en-US" baseline="-25000" dirty="0">
                <a:latin typeface="Tahoma" pitchFamily="34" charset="0"/>
              </a:rPr>
              <a:t>2</a:t>
            </a:r>
            <a:r>
              <a:rPr lang="en-US" dirty="0">
                <a:latin typeface="Tahoma" pitchFamily="34" charset="0"/>
              </a:rPr>
              <a:t> + </a:t>
            </a:r>
            <a:r>
              <a:rPr lang="en-US" baseline="30000" dirty="0">
                <a:latin typeface="Tahoma" pitchFamily="34" charset="0"/>
              </a:rPr>
              <a:t>6</a:t>
            </a:r>
            <a:r>
              <a:rPr lang="en-US" dirty="0">
                <a:latin typeface="Tahoma" pitchFamily="34" charset="0"/>
              </a:rPr>
              <a:t>C</a:t>
            </a:r>
            <a:r>
              <a:rPr lang="en-US" baseline="-25000" dirty="0">
                <a:latin typeface="Tahoma" pitchFamily="34" charset="0"/>
              </a:rPr>
              <a:t>3</a:t>
            </a:r>
            <a:r>
              <a:rPr lang="en-US" dirty="0">
                <a:latin typeface="Tahoma" pitchFamily="34" charset="0"/>
              </a:rPr>
              <a:t> = 41</a:t>
            </a:r>
          </a:p>
          <a:p>
            <a:pPr eaLnBrk="0" hangingPunct="0"/>
            <a:r>
              <a:rPr lang="en-US" dirty="0">
                <a:latin typeface="Tahoma" pitchFamily="34" charset="0"/>
              </a:rPr>
              <a:t>With support-based pruning,</a:t>
            </a:r>
          </a:p>
          <a:p>
            <a:pPr eaLnBrk="0" hangingPunct="0"/>
            <a:r>
              <a:rPr lang="en-US" dirty="0">
                <a:latin typeface="Tahoma" pitchFamily="34" charset="0"/>
              </a:rPr>
              <a:t>	6 + 6 + 1 = 13</a:t>
            </a:r>
          </a:p>
        </p:txBody>
      </p:sp>
    </p:spTree>
    <p:extLst>
      <p:ext uri="{BB962C8B-B14F-4D97-AF65-F5344CB8AC3E}">
        <p14:creationId xmlns:p14="http://schemas.microsoft.com/office/powerpoint/2010/main" val="38426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i="1" dirty="0" err="1"/>
              <a:t>C</a:t>
            </a:r>
            <a:r>
              <a:rPr lang="en-US" i="1" baseline="-25000" dirty="0" err="1"/>
              <a:t>k</a:t>
            </a:r>
            <a:r>
              <a:rPr lang="en-US" dirty="0"/>
              <a:t>: Candidate </a:t>
            </a:r>
            <a:r>
              <a:rPr lang="en-US" dirty="0" err="1"/>
              <a:t>itemset</a:t>
            </a:r>
            <a:r>
              <a:rPr lang="en-US" dirty="0"/>
              <a:t> of size k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i="1" dirty="0" err="1"/>
              <a:t>L</a:t>
            </a:r>
            <a:r>
              <a:rPr lang="en-US" i="1" baseline="-25000" dirty="0" err="1"/>
              <a:t>k</a:t>
            </a:r>
            <a:r>
              <a:rPr lang="en-US" dirty="0"/>
              <a:t> : frequent </a:t>
            </a:r>
            <a:r>
              <a:rPr lang="en-US" dirty="0" err="1"/>
              <a:t>itemset</a:t>
            </a:r>
            <a:r>
              <a:rPr lang="en-US" dirty="0"/>
              <a:t> of size k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i="1" dirty="0"/>
              <a:t>L</a:t>
            </a:r>
            <a:r>
              <a:rPr lang="en-US" i="1" baseline="-25000" dirty="0"/>
              <a:t>1</a:t>
            </a:r>
            <a:r>
              <a:rPr lang="en-US" dirty="0"/>
              <a:t> = {frequent items};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b="1" dirty="0">
                <a:solidFill>
                  <a:srgbClr val="F83F24"/>
                </a:solidFill>
              </a:rPr>
              <a:t>for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 = 1; </a:t>
            </a:r>
            <a:r>
              <a:rPr lang="en-US" i="1" dirty="0" err="1"/>
              <a:t>L</a:t>
            </a:r>
            <a:r>
              <a:rPr lang="en-US" i="1" baseline="-25000" dirty="0" err="1"/>
              <a:t>k</a:t>
            </a:r>
            <a:r>
              <a:rPr lang="en-US" dirty="0"/>
              <a:t> !=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; </a:t>
            </a:r>
            <a:r>
              <a:rPr lang="en-US" i="1" dirty="0"/>
              <a:t>k</a:t>
            </a:r>
            <a:r>
              <a:rPr lang="en-US" dirty="0"/>
              <a:t>++) </a:t>
            </a:r>
            <a:r>
              <a:rPr lang="en-US" b="1" dirty="0">
                <a:solidFill>
                  <a:srgbClr val="F83F24"/>
                </a:solidFill>
              </a:rPr>
              <a:t>do begin</a:t>
            </a:r>
            <a:endParaRPr lang="en-US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dirty="0"/>
              <a:t>    </a:t>
            </a:r>
            <a:r>
              <a:rPr lang="en-US" i="1" dirty="0"/>
              <a:t>C</a:t>
            </a:r>
            <a:r>
              <a:rPr lang="en-US" i="1" baseline="-25000" dirty="0"/>
              <a:t>k+1</a:t>
            </a:r>
            <a:r>
              <a:rPr lang="en-US" dirty="0"/>
              <a:t> = candidates generated from </a:t>
            </a:r>
            <a:r>
              <a:rPr lang="en-US" i="1" dirty="0" err="1"/>
              <a:t>L</a:t>
            </a:r>
            <a:r>
              <a:rPr lang="en-US" i="1" baseline="-25000" dirty="0" err="1"/>
              <a:t>k</a:t>
            </a:r>
            <a:r>
              <a:rPr lang="en-US" dirty="0"/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F83F24"/>
                </a:solidFill>
              </a:rPr>
              <a:t>for each</a:t>
            </a:r>
            <a:r>
              <a:rPr lang="en-US" dirty="0"/>
              <a:t> transaction </a:t>
            </a:r>
            <a:r>
              <a:rPr lang="en-US" i="1" dirty="0"/>
              <a:t>t</a:t>
            </a:r>
            <a:r>
              <a:rPr lang="en-US" dirty="0"/>
              <a:t> in database do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dirty="0"/>
              <a:t>  increment the count of all candidates in </a:t>
            </a:r>
            <a:r>
              <a:rPr lang="en-US" sz="2400" i="1" dirty="0"/>
              <a:t>C</a:t>
            </a:r>
            <a:r>
              <a:rPr lang="en-US" sz="2400" i="1" baseline="-25000" dirty="0"/>
              <a:t>k+1</a:t>
            </a:r>
            <a:r>
              <a:rPr lang="en-US" sz="2400" dirty="0"/>
              <a:t> that are contained in </a:t>
            </a:r>
            <a:r>
              <a:rPr lang="en-US" sz="2400" i="1" dirty="0"/>
              <a:t>t</a:t>
            </a:r>
            <a:endParaRPr lang="en-US" sz="2400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dirty="0"/>
              <a:t>    </a:t>
            </a:r>
            <a:r>
              <a:rPr lang="en-US" i="1" dirty="0"/>
              <a:t>L</a:t>
            </a:r>
            <a:r>
              <a:rPr lang="en-US" i="1" baseline="-25000" dirty="0"/>
              <a:t>k+1</a:t>
            </a:r>
            <a:r>
              <a:rPr lang="en-US" dirty="0"/>
              <a:t>  = candidates in </a:t>
            </a:r>
            <a:r>
              <a:rPr lang="en-US" i="1" dirty="0"/>
              <a:t>C</a:t>
            </a:r>
            <a:r>
              <a:rPr lang="en-US" i="1" baseline="-25000" dirty="0"/>
              <a:t>k+1</a:t>
            </a:r>
            <a:r>
              <a:rPr lang="en-US" dirty="0"/>
              <a:t> with </a:t>
            </a:r>
            <a:r>
              <a:rPr lang="en-US" dirty="0" err="1"/>
              <a:t>min_support</a:t>
            </a:r>
            <a:endParaRPr lang="en-US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F83F24"/>
                </a:solidFill>
              </a:rPr>
              <a:t> end</a:t>
            </a:r>
            <a:endParaRPr lang="en-US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b="1" dirty="0">
                <a:solidFill>
                  <a:srgbClr val="F83F24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i="1" baseline="-25000" dirty="0"/>
              <a:t>k</a:t>
            </a:r>
            <a:r>
              <a:rPr lang="en-US" dirty="0"/>
              <a:t> </a:t>
            </a:r>
            <a:r>
              <a:rPr lang="en-US" i="1" dirty="0" err="1"/>
              <a:t>L</a:t>
            </a:r>
            <a:r>
              <a:rPr lang="en-US" i="1" baseline="-25000" dirty="0" err="1"/>
              <a:t>k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878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Apriori</a:t>
            </a:r>
            <a:r>
              <a:rPr lang="en-US" dirty="0" smtClean="0"/>
              <a:t> Algorithm (Example)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567095"/>
              </p:ext>
            </p:extLst>
          </p:nvPr>
        </p:nvGraphicFramePr>
        <p:xfrm>
          <a:off x="1994535" y="2590798"/>
          <a:ext cx="6692265" cy="2164079"/>
        </p:xfrm>
        <a:graphic>
          <a:graphicData uri="http://schemas.openxmlformats.org/drawingml/2006/table">
            <a:tbl>
              <a:tblPr/>
              <a:tblGrid>
                <a:gridCol w="1375880"/>
                <a:gridCol w="5316385"/>
              </a:tblGrid>
              <a:tr h="618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Transaction ID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Items Bought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309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{Mango, Onion, Nintendo, Key-chain, Eggs, Yo-yo}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09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{Doll, Onion, Nintendo, Key-chain, Eggs, Yo-yo}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09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{Mango, Apple, Key-chain, Eggs}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09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{Mango, Umbrella, Corn, Key-chain, Yo-yo}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09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{Corn, Onion, Onion, Key-chain, Ice-cream, Eggs}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67605"/>
              </p:ext>
            </p:extLst>
          </p:nvPr>
        </p:nvGraphicFramePr>
        <p:xfrm>
          <a:off x="1905000" y="2590800"/>
          <a:ext cx="6858000" cy="2209802"/>
        </p:xfrm>
        <a:graphic>
          <a:graphicData uri="http://schemas.openxmlformats.org/drawingml/2006/table">
            <a:tbl>
              <a:tblPr/>
              <a:tblGrid>
                <a:gridCol w="1409953"/>
                <a:gridCol w="5448047"/>
              </a:tblGrid>
              <a:tr h="631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Transaction ID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Items Bought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{M, O, N, K, E, Y }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{D, O, N, K, E, Y }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{M, A, K, E}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{M, U, C, K, Y }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{C, O, O, K, I, E}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93900" y="3398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981200"/>
            <a:ext cx="16209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Mango – M</a:t>
            </a:r>
          </a:p>
          <a:p>
            <a:r>
              <a:rPr lang="en-US" dirty="0" smtClean="0"/>
              <a:t>Onion – O</a:t>
            </a:r>
          </a:p>
          <a:p>
            <a:r>
              <a:rPr lang="en-US" dirty="0" smtClean="0"/>
              <a:t>Nintendo – N</a:t>
            </a:r>
          </a:p>
          <a:p>
            <a:r>
              <a:rPr lang="en-US" dirty="0" smtClean="0"/>
              <a:t>Key-chain – K</a:t>
            </a:r>
          </a:p>
          <a:p>
            <a:r>
              <a:rPr lang="en-US" dirty="0" smtClean="0"/>
              <a:t>Eggs – E</a:t>
            </a:r>
          </a:p>
          <a:p>
            <a:r>
              <a:rPr lang="en-US" dirty="0" smtClean="0"/>
              <a:t>Yo-yo – Y</a:t>
            </a:r>
          </a:p>
          <a:p>
            <a:r>
              <a:rPr lang="en-US" dirty="0" smtClean="0"/>
              <a:t>Doll – D</a:t>
            </a:r>
          </a:p>
          <a:p>
            <a:r>
              <a:rPr lang="en-US" dirty="0" smtClean="0"/>
              <a:t>Apple – A</a:t>
            </a:r>
          </a:p>
          <a:p>
            <a:r>
              <a:rPr lang="en-US" dirty="0" smtClean="0"/>
              <a:t>Umbrella – U</a:t>
            </a:r>
          </a:p>
          <a:p>
            <a:r>
              <a:rPr lang="en-US" dirty="0" smtClean="0"/>
              <a:t>Corn – C</a:t>
            </a:r>
          </a:p>
          <a:p>
            <a:r>
              <a:rPr lang="en-US" dirty="0" smtClean="0"/>
              <a:t>Ice-cream -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7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Apriori</a:t>
            </a:r>
            <a:r>
              <a:rPr lang="en-US" dirty="0" smtClean="0"/>
              <a:t> Algorithm (Step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the </a:t>
            </a:r>
            <a:r>
              <a:rPr lang="en-US" u="sng" dirty="0" smtClean="0"/>
              <a:t>number of transactions</a:t>
            </a:r>
            <a:r>
              <a:rPr lang="en-US" dirty="0" smtClean="0"/>
              <a:t> in which each item occurs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63974"/>
              </p:ext>
            </p:extLst>
          </p:nvPr>
        </p:nvGraphicFramePr>
        <p:xfrm>
          <a:off x="2666997" y="2286004"/>
          <a:ext cx="3352802" cy="3505192"/>
        </p:xfrm>
        <a:graphic>
          <a:graphicData uri="http://schemas.openxmlformats.org/drawingml/2006/table">
            <a:tbl>
              <a:tblPr/>
              <a:tblGrid>
                <a:gridCol w="1676401"/>
                <a:gridCol w="1676401"/>
              </a:tblGrid>
              <a:tr h="5392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Item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No of transactions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6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6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6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6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6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6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243" y="2651879"/>
            <a:ext cx="16209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Mango – M</a:t>
            </a:r>
          </a:p>
          <a:p>
            <a:r>
              <a:rPr lang="en-US" dirty="0" smtClean="0"/>
              <a:t>Onion – O</a:t>
            </a:r>
          </a:p>
          <a:p>
            <a:r>
              <a:rPr lang="en-US" dirty="0" smtClean="0"/>
              <a:t>Nintendo – N</a:t>
            </a:r>
          </a:p>
          <a:p>
            <a:r>
              <a:rPr lang="en-US" dirty="0" smtClean="0"/>
              <a:t>Key-chain – K</a:t>
            </a:r>
          </a:p>
          <a:p>
            <a:r>
              <a:rPr lang="en-US" dirty="0" smtClean="0"/>
              <a:t>Eggs – E</a:t>
            </a:r>
          </a:p>
          <a:p>
            <a:r>
              <a:rPr lang="en-US" dirty="0" smtClean="0"/>
              <a:t>Yo-yo – Y</a:t>
            </a:r>
          </a:p>
          <a:p>
            <a:r>
              <a:rPr lang="en-US" dirty="0" smtClean="0"/>
              <a:t>Doll – D</a:t>
            </a:r>
          </a:p>
          <a:p>
            <a:r>
              <a:rPr lang="en-US" dirty="0" smtClean="0"/>
              <a:t>Apple – A</a:t>
            </a:r>
          </a:p>
          <a:p>
            <a:r>
              <a:rPr lang="en-US" dirty="0" smtClean="0"/>
              <a:t>Umbrella – U</a:t>
            </a:r>
          </a:p>
          <a:p>
            <a:r>
              <a:rPr lang="en-US" dirty="0" smtClean="0"/>
              <a:t>Corn – C</a:t>
            </a:r>
          </a:p>
          <a:p>
            <a:r>
              <a:rPr lang="en-US" dirty="0" smtClean="0"/>
              <a:t>Ice-cream -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6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 (Step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Let’s say that an item is frequent if it occurs in 60% of the transactions.</a:t>
            </a:r>
          </a:p>
          <a:p>
            <a:r>
              <a:rPr lang="en-US" dirty="0" smtClean="0"/>
              <a:t>In step 2 we simply remove any items that are bought less than 3 times.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35635"/>
              </p:ext>
            </p:extLst>
          </p:nvPr>
        </p:nvGraphicFramePr>
        <p:xfrm>
          <a:off x="2667000" y="3703321"/>
          <a:ext cx="3574416" cy="1935479"/>
        </p:xfrm>
        <a:graphic>
          <a:graphicData uri="http://schemas.openxmlformats.org/drawingml/2006/table">
            <a:tbl>
              <a:tblPr/>
              <a:tblGrid>
                <a:gridCol w="1787208"/>
                <a:gridCol w="1787208"/>
              </a:tblGrid>
              <a:tr h="552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Item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Number of transactions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76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76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6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76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6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6443" y="3413879"/>
            <a:ext cx="16209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Mango – M</a:t>
            </a:r>
          </a:p>
          <a:p>
            <a:r>
              <a:rPr lang="en-US" dirty="0" smtClean="0"/>
              <a:t>Onion – O</a:t>
            </a:r>
          </a:p>
          <a:p>
            <a:r>
              <a:rPr lang="en-US" dirty="0" smtClean="0"/>
              <a:t>Nintendo – N</a:t>
            </a:r>
          </a:p>
          <a:p>
            <a:r>
              <a:rPr lang="en-US" dirty="0" smtClean="0"/>
              <a:t>Key-chain – K</a:t>
            </a:r>
          </a:p>
          <a:p>
            <a:r>
              <a:rPr lang="en-US" dirty="0" smtClean="0"/>
              <a:t>Eggs – E</a:t>
            </a:r>
          </a:p>
          <a:p>
            <a:r>
              <a:rPr lang="en-US" dirty="0" smtClean="0"/>
              <a:t>Yo-yo – Y</a:t>
            </a:r>
          </a:p>
          <a:p>
            <a:r>
              <a:rPr lang="en-US" dirty="0" smtClean="0"/>
              <a:t>Doll – D</a:t>
            </a:r>
          </a:p>
          <a:p>
            <a:r>
              <a:rPr lang="en-US" dirty="0" smtClean="0"/>
              <a:t>Apple – A</a:t>
            </a:r>
          </a:p>
          <a:p>
            <a:r>
              <a:rPr lang="en-US" dirty="0" smtClean="0"/>
              <a:t>Umbrella – U</a:t>
            </a:r>
          </a:p>
          <a:p>
            <a:r>
              <a:rPr lang="en-US" dirty="0" smtClean="0"/>
              <a:t>Corn – C</a:t>
            </a:r>
          </a:p>
          <a:p>
            <a:r>
              <a:rPr lang="en-US" dirty="0" smtClean="0"/>
              <a:t>Ice-cream -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 (Step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making pairs from the first item (M) and the second item (O) and so on...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34754"/>
              </p:ext>
            </p:extLst>
          </p:nvPr>
        </p:nvGraphicFramePr>
        <p:xfrm>
          <a:off x="3505200" y="2971800"/>
          <a:ext cx="1825307" cy="2682240"/>
        </p:xfrm>
        <a:graphic>
          <a:graphicData uri="http://schemas.openxmlformats.org/drawingml/2006/table">
            <a:tbl>
              <a:tblPr/>
              <a:tblGrid>
                <a:gridCol w="1825307"/>
              </a:tblGrid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Item pairs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ME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243" y="2651879"/>
            <a:ext cx="16209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Mango – M</a:t>
            </a:r>
          </a:p>
          <a:p>
            <a:r>
              <a:rPr lang="en-US" dirty="0" smtClean="0"/>
              <a:t>Onion – O</a:t>
            </a:r>
          </a:p>
          <a:p>
            <a:r>
              <a:rPr lang="en-US" dirty="0" smtClean="0"/>
              <a:t>Nintendo – N</a:t>
            </a:r>
          </a:p>
          <a:p>
            <a:r>
              <a:rPr lang="en-US" dirty="0" smtClean="0"/>
              <a:t>Key-chain – K</a:t>
            </a:r>
          </a:p>
          <a:p>
            <a:r>
              <a:rPr lang="en-US" dirty="0" smtClean="0"/>
              <a:t>Eggs – E</a:t>
            </a:r>
          </a:p>
          <a:p>
            <a:r>
              <a:rPr lang="en-US" dirty="0" smtClean="0"/>
              <a:t>Yo-yo – Y</a:t>
            </a:r>
          </a:p>
          <a:p>
            <a:r>
              <a:rPr lang="en-US" dirty="0" smtClean="0"/>
              <a:t>Doll – D</a:t>
            </a:r>
          </a:p>
          <a:p>
            <a:r>
              <a:rPr lang="en-US" dirty="0" smtClean="0"/>
              <a:t>Apple – A</a:t>
            </a:r>
          </a:p>
          <a:p>
            <a:r>
              <a:rPr lang="en-US" dirty="0" smtClean="0"/>
              <a:t>Umbrella – U</a:t>
            </a:r>
          </a:p>
          <a:p>
            <a:r>
              <a:rPr lang="en-US" dirty="0" smtClean="0"/>
              <a:t>Corn – C</a:t>
            </a:r>
          </a:p>
          <a:p>
            <a:r>
              <a:rPr lang="en-US" dirty="0" smtClean="0"/>
              <a:t>Ice-cream -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Frequent Pattern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hlink"/>
                </a:solidFill>
              </a:rPr>
              <a:t>Frequent pattern</a:t>
            </a:r>
            <a:r>
              <a:rPr lang="en-US" sz="2000" dirty="0"/>
              <a:t>: a pattern (a set of items, subsequences, substructures, etc.) that occurs frequently in a data set </a:t>
            </a:r>
          </a:p>
          <a:p>
            <a:pPr>
              <a:lnSpc>
                <a:spcPct val="130000"/>
              </a:lnSpc>
              <a:buSzPct val="80000"/>
            </a:pPr>
            <a:r>
              <a:rPr lang="en-US" sz="2000" dirty="0"/>
              <a:t>First proposed by </a:t>
            </a:r>
            <a:r>
              <a:rPr lang="en-US" sz="2000" dirty="0" err="1"/>
              <a:t>Agrawal</a:t>
            </a:r>
            <a:r>
              <a:rPr lang="en-US" sz="2000" dirty="0"/>
              <a:t>, </a:t>
            </a:r>
            <a:r>
              <a:rPr lang="en-US" sz="2000" dirty="0" err="1"/>
              <a:t>Imielinski</a:t>
            </a:r>
            <a:r>
              <a:rPr lang="en-US" sz="2000" dirty="0"/>
              <a:t>, and Swami [AIS93] in the context of </a:t>
            </a:r>
            <a:r>
              <a:rPr lang="en-US" sz="2000" dirty="0">
                <a:solidFill>
                  <a:schemeClr val="hlink"/>
                </a:solidFill>
              </a:rPr>
              <a:t>frequent </a:t>
            </a:r>
            <a:r>
              <a:rPr lang="en-US" sz="2000" dirty="0" err="1">
                <a:solidFill>
                  <a:schemeClr val="hlink"/>
                </a:solidFill>
              </a:rPr>
              <a:t>itemsets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hlink"/>
                </a:solidFill>
              </a:rPr>
              <a:t>association rule mining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Motivation: Finding inherent regularities in data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What products were often purchased together?— Beer and diapers?!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What are the subsequent purchases after buying a PC?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What kinds of DNA are sensitive to this new drug?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Can we automatically classify web documents?</a:t>
            </a:r>
          </a:p>
          <a:p>
            <a:pPr>
              <a:lnSpc>
                <a:spcPct val="130000"/>
              </a:lnSpc>
              <a:buSzPct val="80000"/>
            </a:pPr>
            <a:r>
              <a:rPr lang="en-US" sz="2000" dirty="0"/>
              <a:t>Applications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dirty="0"/>
              <a:t>Basket data analysis, cross-marketing, catalog design, sale campaign analysis, Web log (click stream) analysis, and DNA sequence analysis.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 (Step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how many times each pair appears together in a transaction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27238"/>
              </p:ext>
            </p:extLst>
          </p:nvPr>
        </p:nvGraphicFramePr>
        <p:xfrm>
          <a:off x="2971800" y="2667000"/>
          <a:ext cx="2964816" cy="3002280"/>
        </p:xfrm>
        <a:graphic>
          <a:graphicData uri="http://schemas.openxmlformats.org/drawingml/2006/table">
            <a:tbl>
              <a:tblPr/>
              <a:tblGrid>
                <a:gridCol w="1482408"/>
                <a:gridCol w="1482408"/>
              </a:tblGrid>
              <a:tr h="50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Item Pairs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Number of transactions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243" y="2651879"/>
            <a:ext cx="16209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Mango – M</a:t>
            </a:r>
          </a:p>
          <a:p>
            <a:r>
              <a:rPr lang="en-US" dirty="0" smtClean="0"/>
              <a:t>Onion – O</a:t>
            </a:r>
          </a:p>
          <a:p>
            <a:r>
              <a:rPr lang="en-US" dirty="0" smtClean="0"/>
              <a:t>Nintendo – N</a:t>
            </a:r>
          </a:p>
          <a:p>
            <a:r>
              <a:rPr lang="en-US" dirty="0" smtClean="0"/>
              <a:t>Key-chain – K</a:t>
            </a:r>
          </a:p>
          <a:p>
            <a:r>
              <a:rPr lang="en-US" dirty="0" smtClean="0"/>
              <a:t>Eggs – E</a:t>
            </a:r>
          </a:p>
          <a:p>
            <a:r>
              <a:rPr lang="en-US" dirty="0" smtClean="0"/>
              <a:t>Yo-yo – Y</a:t>
            </a:r>
          </a:p>
          <a:p>
            <a:r>
              <a:rPr lang="en-US" dirty="0" smtClean="0"/>
              <a:t>Doll – D</a:t>
            </a:r>
          </a:p>
          <a:p>
            <a:r>
              <a:rPr lang="en-US" dirty="0" smtClean="0"/>
              <a:t>Apple – A</a:t>
            </a:r>
          </a:p>
          <a:p>
            <a:r>
              <a:rPr lang="en-US" dirty="0" smtClean="0"/>
              <a:t>Umbrella – U</a:t>
            </a:r>
          </a:p>
          <a:p>
            <a:r>
              <a:rPr lang="en-US" dirty="0" smtClean="0"/>
              <a:t>Corn – C</a:t>
            </a:r>
          </a:p>
          <a:p>
            <a:r>
              <a:rPr lang="en-US" dirty="0" smtClean="0"/>
              <a:t>Ice-cream -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/>
              <a:t> </a:t>
            </a:r>
            <a:r>
              <a:rPr lang="en-US" dirty="0" smtClean="0"/>
              <a:t>Algorithm (Step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Remove all the L2 transaction pairs that occur less than 3 times and we are left with the following: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40129"/>
              </p:ext>
            </p:extLst>
          </p:nvPr>
        </p:nvGraphicFramePr>
        <p:xfrm>
          <a:off x="2971800" y="3276600"/>
          <a:ext cx="3269616" cy="2087882"/>
        </p:xfrm>
        <a:graphic>
          <a:graphicData uri="http://schemas.openxmlformats.org/drawingml/2006/table">
            <a:tbl>
              <a:tblPr/>
              <a:tblGrid>
                <a:gridCol w="1634808"/>
                <a:gridCol w="1634808"/>
              </a:tblGrid>
              <a:tr h="596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Item Pairs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Number of transactions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982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982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982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982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982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11550" y="3398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243" y="2651879"/>
            <a:ext cx="16209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Mango – M</a:t>
            </a:r>
          </a:p>
          <a:p>
            <a:r>
              <a:rPr lang="en-US" dirty="0" smtClean="0"/>
              <a:t>Onion – O</a:t>
            </a:r>
          </a:p>
          <a:p>
            <a:r>
              <a:rPr lang="en-US" dirty="0" smtClean="0"/>
              <a:t>Nintendo – N</a:t>
            </a:r>
          </a:p>
          <a:p>
            <a:r>
              <a:rPr lang="en-US" dirty="0" smtClean="0"/>
              <a:t>Key-chain – K</a:t>
            </a:r>
          </a:p>
          <a:p>
            <a:r>
              <a:rPr lang="en-US" dirty="0" smtClean="0"/>
              <a:t>Eggs – E</a:t>
            </a:r>
          </a:p>
          <a:p>
            <a:r>
              <a:rPr lang="en-US" dirty="0" smtClean="0"/>
              <a:t>Yo-yo – Y</a:t>
            </a:r>
          </a:p>
          <a:p>
            <a:r>
              <a:rPr lang="en-US" dirty="0" smtClean="0"/>
              <a:t>Doll – D</a:t>
            </a:r>
          </a:p>
          <a:p>
            <a:r>
              <a:rPr lang="en-US" dirty="0" smtClean="0"/>
              <a:t>Apple – A</a:t>
            </a:r>
          </a:p>
          <a:p>
            <a:r>
              <a:rPr lang="en-US" dirty="0" smtClean="0"/>
              <a:t>Umbrella – U</a:t>
            </a:r>
          </a:p>
          <a:p>
            <a:r>
              <a:rPr lang="en-US" dirty="0" smtClean="0"/>
              <a:t>Corn – C</a:t>
            </a:r>
          </a:p>
          <a:p>
            <a:r>
              <a:rPr lang="en-US" dirty="0" smtClean="0"/>
              <a:t>Ice-cream -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 (Step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/>
          <a:lstStyle/>
          <a:p>
            <a:r>
              <a:rPr lang="en-US" dirty="0" smtClean="0"/>
              <a:t>Form sets of three items using the self join rule.</a:t>
            </a:r>
          </a:p>
          <a:p>
            <a:r>
              <a:rPr lang="en-US" dirty="0" smtClean="0"/>
              <a:t>For each item pair we find two items with the same first item and join them</a:t>
            </a:r>
          </a:p>
          <a:p>
            <a:pPr lvl="1"/>
            <a:r>
              <a:rPr lang="en-US" dirty="0" smtClean="0"/>
              <a:t>OK and OE = OKE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73332"/>
              </p:ext>
            </p:extLst>
          </p:nvPr>
        </p:nvGraphicFramePr>
        <p:xfrm>
          <a:off x="3124197" y="4130040"/>
          <a:ext cx="2819402" cy="1127760"/>
        </p:xfrm>
        <a:graphic>
          <a:graphicData uri="http://schemas.openxmlformats.org/drawingml/2006/table">
            <a:tbl>
              <a:tblPr/>
              <a:tblGrid>
                <a:gridCol w="1409701"/>
                <a:gridCol w="1409701"/>
              </a:tblGrid>
              <a:tr h="563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Item Set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Number of transactions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OKE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6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itchFamily="2" charset="2"/>
              <a:buNone/>
            </a:pPr>
            <a:r>
              <a:rPr lang="en-US" i="1" dirty="0">
                <a:latin typeface="Times New Roman" charset="0"/>
                <a:cs typeface="Times New Roman" charset="0"/>
              </a:rPr>
              <a:t>Body</a:t>
            </a:r>
            <a:r>
              <a:rPr lang="en-US" dirty="0">
                <a:latin typeface="Times New Roman" charset="0"/>
                <a:cs typeface="Times New Roman" charset="0"/>
              </a:rPr>
              <a:t> ==&gt; </a:t>
            </a:r>
            <a:r>
              <a:rPr lang="en-US" i="1" dirty="0">
                <a:latin typeface="Times New Roman" charset="0"/>
                <a:cs typeface="Times New Roman" charset="0"/>
              </a:rPr>
              <a:t>Consequent</a:t>
            </a:r>
            <a:r>
              <a:rPr lang="en-US" dirty="0">
                <a:latin typeface="Times New Roman" charset="0"/>
                <a:cs typeface="Times New Roman" charset="0"/>
              </a:rPr>
              <a:t> [ </a:t>
            </a:r>
            <a:r>
              <a:rPr lang="en-US" i="1" dirty="0">
                <a:latin typeface="Times New Roman" charset="0"/>
                <a:cs typeface="Times New Roman" charset="0"/>
              </a:rPr>
              <a:t>Support</a:t>
            </a:r>
            <a:r>
              <a:rPr lang="en-US" dirty="0">
                <a:latin typeface="Times New Roman" charset="0"/>
                <a:cs typeface="Times New Roman" charset="0"/>
              </a:rPr>
              <a:t> , </a:t>
            </a:r>
            <a:r>
              <a:rPr lang="en-US" i="1" dirty="0">
                <a:latin typeface="Times New Roman" charset="0"/>
                <a:cs typeface="Times New Roman" charset="0"/>
              </a:rPr>
              <a:t>Confidence</a:t>
            </a:r>
            <a:r>
              <a:rPr lang="en-US" dirty="0">
                <a:latin typeface="Times New Roman" charset="0"/>
                <a:cs typeface="Times New Roman" charset="0"/>
              </a:rPr>
              <a:t> ]</a:t>
            </a:r>
            <a:r>
              <a:rPr lang="en-US" dirty="0">
                <a:latin typeface="Times New Roman" charset="0"/>
              </a:rPr>
              <a:t> </a:t>
            </a:r>
          </a:p>
          <a:p>
            <a:r>
              <a:rPr lang="en-US" sz="2800" i="1" dirty="0">
                <a:cs typeface="Times New Roman" charset="0"/>
              </a:rPr>
              <a:t>Body</a:t>
            </a:r>
            <a:r>
              <a:rPr lang="en-US" sz="2800" dirty="0">
                <a:cs typeface="Times New Roman" charset="0"/>
              </a:rPr>
              <a:t>: represents the examined data.</a:t>
            </a:r>
            <a:r>
              <a:rPr lang="en-US" sz="2800" dirty="0"/>
              <a:t> </a:t>
            </a:r>
          </a:p>
          <a:p>
            <a:r>
              <a:rPr lang="en-US" sz="2800" i="1" dirty="0">
                <a:cs typeface="Times New Roman" charset="0"/>
              </a:rPr>
              <a:t>Consequent</a:t>
            </a:r>
            <a:r>
              <a:rPr lang="en-US" sz="2800" dirty="0">
                <a:cs typeface="Times New Roman" charset="0"/>
              </a:rPr>
              <a:t>: represents a discovered property for the examined data.</a:t>
            </a:r>
            <a:r>
              <a:rPr lang="en-US" sz="2800" dirty="0"/>
              <a:t> </a:t>
            </a:r>
          </a:p>
          <a:p>
            <a:r>
              <a:rPr lang="en-US" sz="2800" i="1" dirty="0">
                <a:cs typeface="Times New Roman" charset="0"/>
              </a:rPr>
              <a:t>Support</a:t>
            </a:r>
            <a:r>
              <a:rPr lang="en-US" sz="2800" dirty="0">
                <a:cs typeface="Times New Roman" charset="0"/>
              </a:rPr>
              <a:t>: represents the percentage of the records satisfying the </a:t>
            </a:r>
            <a:r>
              <a:rPr lang="en-US" sz="2800" i="1" dirty="0">
                <a:cs typeface="Times New Roman" charset="0"/>
              </a:rPr>
              <a:t>body</a:t>
            </a:r>
            <a:r>
              <a:rPr lang="en-US" sz="2800" dirty="0">
                <a:cs typeface="Times New Roman" charset="0"/>
              </a:rPr>
              <a:t> or the </a:t>
            </a:r>
            <a:r>
              <a:rPr lang="en-US" sz="2800" i="1" dirty="0">
                <a:cs typeface="Times New Roman" charset="0"/>
              </a:rPr>
              <a:t>consequent</a:t>
            </a:r>
            <a:r>
              <a:rPr lang="en-US" sz="2800" dirty="0">
                <a:cs typeface="Times New Roman" charset="0"/>
              </a:rPr>
              <a:t>.</a:t>
            </a:r>
            <a:r>
              <a:rPr lang="en-US" sz="2800" dirty="0"/>
              <a:t> </a:t>
            </a:r>
          </a:p>
          <a:p>
            <a:r>
              <a:rPr lang="en-US" sz="2800" i="1" dirty="0">
                <a:cs typeface="Times New Roman" charset="0"/>
              </a:rPr>
              <a:t>Confidence</a:t>
            </a:r>
            <a:r>
              <a:rPr lang="en-US" sz="2800" dirty="0">
                <a:cs typeface="Times New Roman" charset="0"/>
              </a:rPr>
              <a:t>: represents the percentage of the records satisfying both the </a:t>
            </a:r>
            <a:r>
              <a:rPr lang="en-US" sz="2800" i="1" dirty="0">
                <a:cs typeface="Times New Roman" charset="0"/>
              </a:rPr>
              <a:t>body </a:t>
            </a:r>
            <a:r>
              <a:rPr lang="en-US" sz="2800" dirty="0">
                <a:cs typeface="Times New Roman" charset="0"/>
              </a:rPr>
              <a:t>and the </a:t>
            </a:r>
            <a:r>
              <a:rPr lang="en-US" sz="2800" i="1" dirty="0">
                <a:cs typeface="Times New Roman" charset="0"/>
              </a:rPr>
              <a:t>consequent </a:t>
            </a:r>
            <a:r>
              <a:rPr lang="en-US" sz="2800" dirty="0">
                <a:cs typeface="Times New Roman" charset="0"/>
              </a:rPr>
              <a:t>to those satisfying only the </a:t>
            </a:r>
            <a:r>
              <a:rPr lang="en-US" sz="2800" i="1" dirty="0">
                <a:cs typeface="Times New Roman" charset="0"/>
              </a:rPr>
              <a:t>body</a:t>
            </a:r>
            <a:r>
              <a:rPr lang="en-US" sz="2800" dirty="0">
                <a:cs typeface="Times New Roman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1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Given a frequent </a:t>
            </a:r>
            <a:r>
              <a:rPr lang="en-US" sz="2800" dirty="0" err="1"/>
              <a:t>itemset</a:t>
            </a:r>
            <a:r>
              <a:rPr lang="en-US" sz="2800" dirty="0"/>
              <a:t> L, find all non-empty subsets f </a:t>
            </a:r>
            <a:r>
              <a:rPr lang="en-US" sz="2800" dirty="0">
                <a:sym typeface="Symbol" pitchFamily="18" charset="2"/>
              </a:rPr>
              <a:t> L such that f  L – f satisfies the minimum confidence requirement</a:t>
            </a:r>
          </a:p>
          <a:p>
            <a:pPr lvl="1"/>
            <a:r>
              <a:rPr lang="en-US" sz="2400" dirty="0">
                <a:sym typeface="Symbol" pitchFamily="18" charset="2"/>
              </a:rPr>
              <a:t>If </a:t>
            </a:r>
            <a:r>
              <a:rPr lang="en-US" sz="2400" dirty="0" smtClean="0">
                <a:sym typeface="Symbol" pitchFamily="18" charset="2"/>
              </a:rPr>
              <a:t>{O,K,E} </a:t>
            </a:r>
            <a:r>
              <a:rPr lang="en-US" sz="2400" dirty="0">
                <a:sym typeface="Symbol" pitchFamily="18" charset="2"/>
              </a:rPr>
              <a:t>is a frequent </a:t>
            </a:r>
            <a:r>
              <a:rPr lang="en-US" sz="2400" dirty="0" err="1">
                <a:sym typeface="Symbol" pitchFamily="18" charset="2"/>
              </a:rPr>
              <a:t>itemset</a:t>
            </a:r>
            <a:r>
              <a:rPr lang="en-US" sz="2400" dirty="0">
                <a:sym typeface="Symbol" pitchFamily="18" charset="2"/>
              </a:rPr>
              <a:t>, candidate rules:</a:t>
            </a:r>
          </a:p>
          <a:p>
            <a:pPr lvl="2">
              <a:buFontTx/>
              <a:buNone/>
            </a:pPr>
            <a:r>
              <a:rPr lang="en-US" sz="2000" dirty="0" smtClean="0">
                <a:sym typeface="Symbol" pitchFamily="18" charset="2"/>
              </a:rPr>
              <a:t>{O,K} {E}, {O,E} {K}, {K,E} {O}, {K}  {O,E}, {E} </a:t>
            </a:r>
            <a:r>
              <a:rPr lang="en-US" sz="2000" dirty="0">
                <a:sym typeface="Symbol" pitchFamily="18" charset="2"/>
              </a:rPr>
              <a:t> {</a:t>
            </a:r>
            <a:r>
              <a:rPr lang="en-US" sz="2000" dirty="0" smtClean="0">
                <a:sym typeface="Symbol" pitchFamily="18" charset="2"/>
              </a:rPr>
              <a:t>O,K},</a:t>
            </a:r>
          </a:p>
          <a:p>
            <a:pPr lvl="2">
              <a:buFontTx/>
              <a:buNone/>
            </a:pPr>
            <a:r>
              <a:rPr lang="en-US" sz="2000" dirty="0" smtClean="0">
                <a:sym typeface="Symbol" pitchFamily="18" charset="2"/>
              </a:rPr>
              <a:t>{O} </a:t>
            </a:r>
            <a:r>
              <a:rPr lang="en-US" sz="2000" dirty="0">
                <a:sym typeface="Symbol" pitchFamily="18" charset="2"/>
              </a:rPr>
              <a:t> </a:t>
            </a:r>
            <a:r>
              <a:rPr lang="en-US" sz="2000" dirty="0" smtClean="0">
                <a:sym typeface="Symbol" pitchFamily="18" charset="2"/>
              </a:rPr>
              <a:t>{K,E}, {O}  {K}, {O}  {E}, {K</a:t>
            </a:r>
            <a:r>
              <a:rPr lang="en-US" sz="2000" dirty="0">
                <a:sym typeface="Symbol" pitchFamily="18" charset="2"/>
              </a:rPr>
              <a:t>}  </a:t>
            </a:r>
            <a:r>
              <a:rPr lang="en-US" sz="2000" dirty="0" smtClean="0">
                <a:sym typeface="Symbol" pitchFamily="18" charset="2"/>
              </a:rPr>
              <a:t>{O}, </a:t>
            </a:r>
            <a:r>
              <a:rPr lang="en-US" sz="2000" dirty="0">
                <a:sym typeface="Symbol" pitchFamily="18" charset="2"/>
              </a:rPr>
              <a:t>{K}  </a:t>
            </a:r>
            <a:r>
              <a:rPr lang="en-US" sz="2000" dirty="0" smtClean="0">
                <a:sym typeface="Symbol" pitchFamily="18" charset="2"/>
              </a:rPr>
              <a:t>{E}, </a:t>
            </a:r>
          </a:p>
          <a:p>
            <a:pPr lvl="2">
              <a:buFontTx/>
              <a:buNone/>
            </a:pPr>
            <a:r>
              <a:rPr lang="en-US" sz="2000" dirty="0" smtClean="0">
                <a:sym typeface="Symbol" pitchFamily="18" charset="2"/>
              </a:rPr>
              <a:t>{E}  </a:t>
            </a:r>
            <a:r>
              <a:rPr lang="en-US" sz="2000" dirty="0">
                <a:sym typeface="Symbol" pitchFamily="18" charset="2"/>
              </a:rPr>
              <a:t>{O}, </a:t>
            </a:r>
            <a:r>
              <a:rPr lang="en-US" sz="2000" dirty="0" smtClean="0">
                <a:sym typeface="Symbol" pitchFamily="18" charset="2"/>
              </a:rPr>
              <a:t>{E} </a:t>
            </a:r>
            <a:r>
              <a:rPr lang="en-US" sz="2000" dirty="0">
                <a:sym typeface="Symbol" pitchFamily="18" charset="2"/>
              </a:rPr>
              <a:t> </a:t>
            </a:r>
            <a:r>
              <a:rPr lang="en-US" sz="2000" dirty="0" smtClean="0">
                <a:sym typeface="Symbol" pitchFamily="18" charset="2"/>
              </a:rPr>
              <a:t>{K}</a:t>
            </a:r>
            <a:r>
              <a:rPr lang="en-US" sz="2000" dirty="0">
                <a:sym typeface="Symbol" pitchFamily="18" charset="2"/>
              </a:rPr>
              <a:t>	</a:t>
            </a:r>
            <a:br>
              <a:rPr lang="en-US" sz="2000" dirty="0">
                <a:sym typeface="Symbol" pitchFamily="18" charset="2"/>
              </a:rPr>
            </a:br>
            <a:endParaRPr lang="en-US" sz="1000" dirty="0">
              <a:sym typeface="Symbol" pitchFamily="18" charset="2"/>
            </a:endParaRPr>
          </a:p>
          <a:p>
            <a:r>
              <a:rPr lang="en-US" sz="2800" dirty="0"/>
              <a:t>If |L| = k, then there are 2</a:t>
            </a:r>
            <a:r>
              <a:rPr lang="en-US" sz="2800" baseline="30000" dirty="0"/>
              <a:t>k</a:t>
            </a:r>
            <a:r>
              <a:rPr lang="en-US" sz="2800" dirty="0"/>
              <a:t> – 2 </a:t>
            </a:r>
            <a:r>
              <a:rPr lang="en-US" sz="2800" dirty="0" smtClean="0"/>
              <a:t>candidates </a:t>
            </a:r>
            <a:r>
              <a:rPr lang="en-US" sz="2800" dirty="0"/>
              <a:t>association rules (ignoring L </a:t>
            </a:r>
            <a:r>
              <a:rPr lang="en-US" sz="2800" dirty="0">
                <a:sym typeface="Symbol" pitchFamily="18" charset="2"/>
              </a:rPr>
              <a:t>  and   L)</a:t>
            </a:r>
          </a:p>
        </p:txBody>
      </p:sp>
    </p:spTree>
    <p:extLst>
      <p:ext uri="{BB962C8B-B14F-4D97-AF65-F5344CB8AC3E}">
        <p14:creationId xmlns:p14="http://schemas.microsoft.com/office/powerpoint/2010/main" val="14032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and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1000" y="1676400"/>
            <a:ext cx="8229600" cy="4876800"/>
          </a:xfrm>
        </p:spPr>
        <p:txBody>
          <a:bodyPr/>
          <a:lstStyle/>
          <a:p>
            <a:pPr lvl="2">
              <a:buFontTx/>
              <a:buNone/>
            </a:pPr>
            <a:r>
              <a:rPr lang="en-US" sz="2000" dirty="0">
                <a:sym typeface="Symbol" pitchFamily="18" charset="2"/>
              </a:rPr>
              <a:t>{O,K} {</a:t>
            </a:r>
            <a:r>
              <a:rPr lang="en-US" sz="2000" dirty="0" smtClean="0">
                <a:sym typeface="Symbol" pitchFamily="18" charset="2"/>
              </a:rPr>
              <a:t>E}</a:t>
            </a:r>
          </a:p>
          <a:p>
            <a:pPr lvl="2">
              <a:buFontTx/>
              <a:buNone/>
            </a:pPr>
            <a:r>
              <a:rPr lang="en-US" sz="2000" dirty="0" smtClean="0">
                <a:sym typeface="Symbol" pitchFamily="18" charset="2"/>
              </a:rPr>
              <a:t>{O,E</a:t>
            </a:r>
            <a:r>
              <a:rPr lang="en-US" sz="2000" dirty="0">
                <a:sym typeface="Symbol" pitchFamily="18" charset="2"/>
              </a:rPr>
              <a:t>} {K</a:t>
            </a:r>
            <a:r>
              <a:rPr lang="en-US" sz="2000" dirty="0" smtClean="0">
                <a:sym typeface="Symbol" pitchFamily="18" charset="2"/>
              </a:rPr>
              <a:t>} </a:t>
            </a:r>
          </a:p>
          <a:p>
            <a:pPr lvl="2">
              <a:buFontTx/>
              <a:buNone/>
            </a:pPr>
            <a:r>
              <a:rPr lang="en-US" sz="2000" dirty="0" smtClean="0">
                <a:sym typeface="Symbol" pitchFamily="18" charset="2"/>
              </a:rPr>
              <a:t>{</a:t>
            </a:r>
            <a:r>
              <a:rPr lang="en-US" sz="2000" dirty="0">
                <a:sym typeface="Symbol" pitchFamily="18" charset="2"/>
              </a:rPr>
              <a:t>K,E} {O</a:t>
            </a:r>
            <a:r>
              <a:rPr lang="en-US" sz="2000" dirty="0" smtClean="0">
                <a:sym typeface="Symbol" pitchFamily="18" charset="2"/>
              </a:rPr>
              <a:t>} </a:t>
            </a:r>
          </a:p>
          <a:p>
            <a:pPr lvl="2">
              <a:buFontTx/>
              <a:buNone/>
            </a:pPr>
            <a:r>
              <a:rPr lang="en-US" sz="2000" dirty="0" smtClean="0">
                <a:sym typeface="Symbol" pitchFamily="18" charset="2"/>
              </a:rPr>
              <a:t>{</a:t>
            </a:r>
            <a:r>
              <a:rPr lang="en-US" sz="2000" dirty="0">
                <a:sym typeface="Symbol" pitchFamily="18" charset="2"/>
              </a:rPr>
              <a:t>K}  {O,E</a:t>
            </a:r>
            <a:r>
              <a:rPr lang="en-US" sz="2000" dirty="0" smtClean="0">
                <a:sym typeface="Symbol" pitchFamily="18" charset="2"/>
              </a:rPr>
              <a:t>}</a:t>
            </a:r>
          </a:p>
          <a:p>
            <a:pPr lvl="2">
              <a:buFontTx/>
              <a:buNone/>
            </a:pPr>
            <a:r>
              <a:rPr lang="en-US" sz="2000" dirty="0" smtClean="0">
                <a:sym typeface="Symbol" pitchFamily="18" charset="2"/>
              </a:rPr>
              <a:t>{</a:t>
            </a:r>
            <a:r>
              <a:rPr lang="en-US" sz="2000" dirty="0">
                <a:sym typeface="Symbol" pitchFamily="18" charset="2"/>
              </a:rPr>
              <a:t>E}  {O,K</a:t>
            </a:r>
            <a:r>
              <a:rPr lang="en-US" sz="2000" dirty="0" smtClean="0">
                <a:sym typeface="Symbol" pitchFamily="18" charset="2"/>
              </a:rPr>
              <a:t>}</a:t>
            </a:r>
            <a:endParaRPr lang="en-US" sz="2000" dirty="0">
              <a:sym typeface="Symbol" pitchFamily="18" charset="2"/>
            </a:endParaRPr>
          </a:p>
          <a:p>
            <a:pPr lvl="2">
              <a:buFontTx/>
              <a:buNone/>
            </a:pPr>
            <a:r>
              <a:rPr lang="en-US" sz="2000" dirty="0">
                <a:sym typeface="Symbol" pitchFamily="18" charset="2"/>
              </a:rPr>
              <a:t>{O}  {K,E</a:t>
            </a:r>
            <a:r>
              <a:rPr lang="en-US" sz="2000" dirty="0" smtClean="0">
                <a:sym typeface="Symbol" pitchFamily="18" charset="2"/>
              </a:rPr>
              <a:t>}</a:t>
            </a:r>
          </a:p>
          <a:p>
            <a:pPr lvl="2">
              <a:buFontTx/>
              <a:buNone/>
            </a:pPr>
            <a:r>
              <a:rPr lang="en-US" sz="2000" dirty="0" smtClean="0">
                <a:sym typeface="Symbol" pitchFamily="18" charset="2"/>
              </a:rPr>
              <a:t>{</a:t>
            </a:r>
            <a:r>
              <a:rPr lang="en-US" sz="2000" dirty="0">
                <a:sym typeface="Symbol" pitchFamily="18" charset="2"/>
              </a:rPr>
              <a:t>O}  {K</a:t>
            </a:r>
            <a:r>
              <a:rPr lang="en-US" sz="2000" dirty="0" smtClean="0">
                <a:sym typeface="Symbol" pitchFamily="18" charset="2"/>
              </a:rPr>
              <a:t>}</a:t>
            </a:r>
          </a:p>
          <a:p>
            <a:pPr lvl="2">
              <a:buFontTx/>
              <a:buNone/>
            </a:pPr>
            <a:r>
              <a:rPr lang="en-US" sz="2000" dirty="0" smtClean="0">
                <a:sym typeface="Symbol" pitchFamily="18" charset="2"/>
              </a:rPr>
              <a:t>{</a:t>
            </a:r>
            <a:r>
              <a:rPr lang="en-US" sz="2000" dirty="0">
                <a:sym typeface="Symbol" pitchFamily="18" charset="2"/>
              </a:rPr>
              <a:t>O}  {E</a:t>
            </a:r>
            <a:r>
              <a:rPr lang="en-US" sz="2000" dirty="0" smtClean="0">
                <a:sym typeface="Symbol" pitchFamily="18" charset="2"/>
              </a:rPr>
              <a:t>}</a:t>
            </a:r>
          </a:p>
          <a:p>
            <a:pPr lvl="2">
              <a:buFontTx/>
              <a:buNone/>
            </a:pPr>
            <a:r>
              <a:rPr lang="en-US" sz="2000" dirty="0" smtClean="0">
                <a:sym typeface="Symbol" pitchFamily="18" charset="2"/>
              </a:rPr>
              <a:t>{</a:t>
            </a:r>
            <a:r>
              <a:rPr lang="en-US" sz="2000" dirty="0">
                <a:sym typeface="Symbol" pitchFamily="18" charset="2"/>
              </a:rPr>
              <a:t>K}  {O</a:t>
            </a:r>
            <a:r>
              <a:rPr lang="en-US" sz="2000" dirty="0" smtClean="0">
                <a:sym typeface="Symbol" pitchFamily="18" charset="2"/>
              </a:rPr>
              <a:t>}</a:t>
            </a:r>
          </a:p>
          <a:p>
            <a:pPr lvl="2">
              <a:buFontTx/>
              <a:buNone/>
            </a:pPr>
            <a:r>
              <a:rPr lang="en-US" sz="2000" dirty="0" smtClean="0">
                <a:sym typeface="Symbol" pitchFamily="18" charset="2"/>
              </a:rPr>
              <a:t>{</a:t>
            </a:r>
            <a:r>
              <a:rPr lang="en-US" sz="2000" dirty="0">
                <a:sym typeface="Symbol" pitchFamily="18" charset="2"/>
              </a:rPr>
              <a:t>K}  {E</a:t>
            </a:r>
            <a:r>
              <a:rPr lang="en-US" sz="2000" dirty="0" smtClean="0">
                <a:sym typeface="Symbol" pitchFamily="18" charset="2"/>
              </a:rPr>
              <a:t>}</a:t>
            </a:r>
            <a:endParaRPr lang="en-US" sz="2000" dirty="0">
              <a:sym typeface="Symbol" pitchFamily="18" charset="2"/>
            </a:endParaRPr>
          </a:p>
          <a:p>
            <a:pPr lvl="2">
              <a:buFontTx/>
              <a:buNone/>
            </a:pPr>
            <a:r>
              <a:rPr lang="en-US" sz="2000" dirty="0">
                <a:sym typeface="Symbol" pitchFamily="18" charset="2"/>
              </a:rPr>
              <a:t>{E}  {O</a:t>
            </a:r>
            <a:r>
              <a:rPr lang="en-US" sz="2000" dirty="0" smtClean="0">
                <a:sym typeface="Symbol" pitchFamily="18" charset="2"/>
              </a:rPr>
              <a:t>}</a:t>
            </a:r>
          </a:p>
          <a:p>
            <a:pPr lvl="2">
              <a:buFontTx/>
              <a:buNone/>
            </a:pPr>
            <a:r>
              <a:rPr lang="en-US" sz="2000" dirty="0" smtClean="0">
                <a:sym typeface="Symbol" pitchFamily="18" charset="2"/>
              </a:rPr>
              <a:t>{</a:t>
            </a:r>
            <a:r>
              <a:rPr lang="en-US" sz="2000" dirty="0">
                <a:sym typeface="Symbol" pitchFamily="18" charset="2"/>
              </a:rPr>
              <a:t>E}  {K}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62910"/>
              </p:ext>
            </p:extLst>
          </p:nvPr>
        </p:nvGraphicFramePr>
        <p:xfrm>
          <a:off x="1981200" y="3048000"/>
          <a:ext cx="6858000" cy="2209802"/>
        </p:xfrm>
        <a:graphic>
          <a:graphicData uri="http://schemas.openxmlformats.org/drawingml/2006/table">
            <a:tbl>
              <a:tblPr/>
              <a:tblGrid>
                <a:gridCol w="1409953"/>
                <a:gridCol w="5448047"/>
              </a:tblGrid>
              <a:tr h="631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Transaction ID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Items Bought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{M, O, N, K, E, Y }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{D, O, N, K, E, Y }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{M, A, K, E}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{M, U, C, K, Y }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{C, O, O, K, I, E}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7000" y="2173069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Confidence = Body and Consequent / Body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0672" y="1611868"/>
            <a:ext cx="4594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i="1" dirty="0">
                <a:latin typeface="Times New Roman" charset="0"/>
                <a:cs typeface="Times New Roman" charset="0"/>
              </a:rPr>
              <a:t>Body</a:t>
            </a:r>
            <a:r>
              <a:rPr lang="en-US" dirty="0">
                <a:latin typeface="Times New Roman" charset="0"/>
                <a:cs typeface="Times New Roman" charset="0"/>
              </a:rPr>
              <a:t> ==&gt; </a:t>
            </a:r>
            <a:r>
              <a:rPr lang="en-US" i="1" dirty="0">
                <a:latin typeface="Times New Roman" charset="0"/>
                <a:cs typeface="Times New Roman" charset="0"/>
              </a:rPr>
              <a:t>Consequent</a:t>
            </a:r>
            <a:r>
              <a:rPr lang="en-US" dirty="0">
                <a:latin typeface="Times New Roman" charset="0"/>
                <a:cs typeface="Times New Roman" charset="0"/>
              </a:rPr>
              <a:t> [ </a:t>
            </a:r>
            <a:r>
              <a:rPr lang="en-US" i="1" dirty="0">
                <a:latin typeface="Times New Roman" charset="0"/>
                <a:cs typeface="Times New Roman" charset="0"/>
              </a:rPr>
              <a:t>Support</a:t>
            </a:r>
            <a:r>
              <a:rPr lang="en-US" dirty="0">
                <a:latin typeface="Times New Roman" charset="0"/>
                <a:cs typeface="Times New Roman" charset="0"/>
              </a:rPr>
              <a:t> , </a:t>
            </a:r>
            <a:r>
              <a:rPr lang="en-US" i="1" dirty="0">
                <a:latin typeface="Times New Roman" charset="0"/>
                <a:cs typeface="Times New Roman" charset="0"/>
              </a:rPr>
              <a:t>Confidence</a:t>
            </a:r>
            <a:r>
              <a:rPr lang="en-US" dirty="0">
                <a:latin typeface="Times New Roman" charset="0"/>
                <a:cs typeface="Times New Roman" charset="0"/>
              </a:rPr>
              <a:t> ]</a:t>
            </a:r>
            <a:r>
              <a:rPr lang="en-US" dirty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92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How to efficiently generate rules from frequent </a:t>
            </a:r>
            <a:r>
              <a:rPr lang="en-US" sz="2800" dirty="0" err="1">
                <a:sym typeface="Symbol" pitchFamily="18" charset="2"/>
              </a:rPr>
              <a:t>itemsets</a:t>
            </a:r>
            <a:r>
              <a:rPr lang="en-US" sz="2800" dirty="0">
                <a:sym typeface="Symbol" pitchFamily="18" charset="2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In general, confidence does not have an anti-monotone property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	c(ABC D) can be larger or smaller than c(AB D)</a:t>
            </a:r>
          </a:p>
          <a:p>
            <a:pPr lvl="4">
              <a:lnSpc>
                <a:spcPct val="90000"/>
              </a:lnSpc>
            </a:pPr>
            <a:endParaRPr lang="en-US" sz="18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But confidence of rules generated from the same </a:t>
            </a:r>
            <a:r>
              <a:rPr lang="en-US" sz="2400" dirty="0" err="1">
                <a:sym typeface="Symbol" pitchFamily="18" charset="2"/>
              </a:rPr>
              <a:t>itemset</a:t>
            </a:r>
            <a:r>
              <a:rPr lang="en-US" sz="2400" dirty="0">
                <a:sym typeface="Symbol" pitchFamily="18" charset="2"/>
              </a:rPr>
              <a:t> has an anti-monotone property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e.g., L = {A,B,C,D}: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	c(ABC  D)  c(AB  CD)  c(A  BCD)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 Confidence is anti-monotone w.r.t. number of items on the RHS of the 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Generation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1828800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476375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CC3300"/>
                </a:solidFill>
                <a:latin typeface="Times New Roman" pitchFamily="18" charset="0"/>
              </a:rPr>
              <a:t>Lattice of rules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1000" y="1828800"/>
            <a:ext cx="8153400" cy="4784725"/>
            <a:chOff x="96" y="894"/>
            <a:chExt cx="5136" cy="3014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3"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/>
                <a:t>Pruned Rules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066800" y="2695575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04800" y="2009775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50959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Frequent Pattern Mining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Freq. pattern: An intrinsic and important property of datasets </a:t>
            </a:r>
          </a:p>
          <a:p>
            <a:r>
              <a:rPr lang="en-US" dirty="0"/>
              <a:t>Foundation for many essential data mining tasks</a:t>
            </a:r>
          </a:p>
          <a:p>
            <a:pPr lvl="1"/>
            <a:r>
              <a:rPr lang="en-US" sz="2400" dirty="0"/>
              <a:t>Association, correlation, and causality analysis</a:t>
            </a:r>
          </a:p>
          <a:p>
            <a:pPr lvl="1"/>
            <a:r>
              <a:rPr lang="en-US" sz="2400" dirty="0"/>
              <a:t>Sequential, structural (e.g., sub-graph) patterns</a:t>
            </a:r>
          </a:p>
          <a:p>
            <a:pPr lvl="1"/>
            <a:r>
              <a:rPr lang="en-US" sz="2400" dirty="0"/>
              <a:t>Pattern analysis in spatiotemporal, multimedia, time-series, and stream data </a:t>
            </a:r>
          </a:p>
          <a:p>
            <a:pPr lvl="1"/>
            <a:r>
              <a:rPr lang="en-US" sz="2400" dirty="0" smtClean="0"/>
              <a:t>Broad </a:t>
            </a:r>
            <a:r>
              <a:rPr lang="en-US" sz="24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8471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</a:t>
            </a:r>
            <a:r>
              <a:rPr lang="en-US" dirty="0" err="1" smtClean="0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 Bought Together</a:t>
            </a:r>
          </a:p>
          <a:p>
            <a:r>
              <a:rPr lang="en-US" dirty="0" smtClean="0"/>
              <a:t>Customers who bought this item also bought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5184"/>
            <a:ext cx="7620000" cy="417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0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Concepts: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191000" cy="487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hlink"/>
                </a:solidFill>
              </a:rPr>
              <a:t>itemset</a:t>
            </a:r>
            <a:r>
              <a:rPr lang="en-US" dirty="0"/>
              <a:t>: A set of one or more items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k-</a:t>
            </a:r>
            <a:r>
              <a:rPr lang="en-US" dirty="0" err="1">
                <a:solidFill>
                  <a:schemeClr val="hlink"/>
                </a:solidFill>
              </a:rPr>
              <a:t>itemset</a:t>
            </a:r>
            <a:r>
              <a:rPr lang="en-US" dirty="0"/>
              <a:t> X = {x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}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hlink"/>
                </a:solidFill>
              </a:rPr>
              <a:t>(absolute) support</a:t>
            </a:r>
            <a:r>
              <a:rPr lang="en-US" dirty="0"/>
              <a:t>, or, </a:t>
            </a:r>
            <a:r>
              <a:rPr lang="en-US" i="1" dirty="0">
                <a:solidFill>
                  <a:schemeClr val="hlink"/>
                </a:solidFill>
              </a:rPr>
              <a:t>support count</a:t>
            </a:r>
            <a:r>
              <a:rPr lang="en-US" dirty="0"/>
              <a:t> of X: Frequency or occurrence of an </a:t>
            </a:r>
            <a:r>
              <a:rPr lang="en-US" dirty="0" err="1"/>
              <a:t>itemset</a:t>
            </a:r>
            <a:r>
              <a:rPr lang="en-US" dirty="0"/>
              <a:t> X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hlink"/>
                </a:solidFill>
              </a:rPr>
              <a:t>(relative)</a:t>
            </a:r>
            <a:r>
              <a:rPr lang="en-US" dirty="0"/>
              <a:t> </a:t>
            </a:r>
            <a:r>
              <a:rPr lang="en-US" i="1" dirty="0">
                <a:solidFill>
                  <a:schemeClr val="hlink"/>
                </a:solidFill>
                <a:sym typeface="Symbol" pitchFamily="18" charset="2"/>
              </a:rPr>
              <a:t>support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, is the fraction of transactions that contains X (i.e., the 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dirty="0">
                <a:sym typeface="Symbol" pitchFamily="18" charset="2"/>
              </a:rPr>
              <a:t> that a transaction contains X)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An </a:t>
            </a:r>
            <a:r>
              <a:rPr lang="en-US" dirty="0" err="1">
                <a:sym typeface="Symbol" pitchFamily="18" charset="2"/>
              </a:rPr>
              <a:t>itemset</a:t>
            </a:r>
            <a:r>
              <a:rPr lang="en-US" dirty="0">
                <a:sym typeface="Symbol" pitchFamily="18" charset="2"/>
              </a:rPr>
              <a:t> X is </a:t>
            </a:r>
            <a:r>
              <a:rPr lang="en-US" i="1" dirty="0">
                <a:solidFill>
                  <a:schemeClr val="hlink"/>
                </a:solidFill>
                <a:sym typeface="Symbol" pitchFamily="18" charset="2"/>
              </a:rPr>
              <a:t>frequent</a:t>
            </a:r>
            <a:r>
              <a:rPr lang="en-US" dirty="0">
                <a:sym typeface="Symbol" pitchFamily="18" charset="2"/>
              </a:rPr>
              <a:t> if X’s support is no less than a </a:t>
            </a:r>
            <a:r>
              <a:rPr lang="en-US" i="1" dirty="0" err="1">
                <a:sym typeface="Symbol" pitchFamily="18" charset="2"/>
              </a:rPr>
              <a:t>minsup</a:t>
            </a:r>
            <a:r>
              <a:rPr lang="en-US" dirty="0">
                <a:sym typeface="Symbol" pitchFamily="18" charset="2"/>
              </a:rPr>
              <a:t> threshold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04800" y="3810000"/>
            <a:ext cx="3886200" cy="2630488"/>
            <a:chOff x="192" y="2400"/>
            <a:chExt cx="2448" cy="1657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buys diaper</a:t>
              </a:r>
              <a:endParaRPr lang="en-US" sz="1800" b="1" u="sng">
                <a:latin typeface="Times New Roman" pitchFamily="18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buys both</a:t>
              </a:r>
              <a:endParaRPr lang="en-US" sz="1800" b="1" u="sng">
                <a:solidFill>
                  <a:srgbClr val="5FA180"/>
                </a:solidFill>
                <a:latin typeface="Times New Roman" pitchFamily="18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buys beer</a:t>
              </a:r>
              <a:endParaRPr lang="en-US" sz="1800" b="1" u="sng">
                <a:latin typeface="Times New Roman" pitchFamily="18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3599"/>
              </p:ext>
            </p:extLst>
          </p:nvPr>
        </p:nvGraphicFramePr>
        <p:xfrm>
          <a:off x="304800" y="1524000"/>
          <a:ext cx="3886200" cy="2130432"/>
        </p:xfrm>
        <a:graphic>
          <a:graphicData uri="http://schemas.openxmlformats.org/drawingml/2006/table">
            <a:tbl>
              <a:tblPr/>
              <a:tblGrid>
                <a:gridCol w="533400"/>
                <a:gridCol w="3352800"/>
              </a:tblGrid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Nuts,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Coffee,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Diaper, Eggs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Coffee, Diaper,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3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Concepts: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600200"/>
            <a:ext cx="4648200" cy="48768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Find all the rules </a:t>
            </a:r>
            <a:r>
              <a:rPr lang="en-US" i="1" dirty="0"/>
              <a:t>X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Y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/>
              <a:t>with minimum support and confidence</a:t>
            </a:r>
            <a:endParaRPr lang="en-US" dirty="0">
              <a:sym typeface="Symbol" pitchFamily="18" charset="2"/>
            </a:endParaRP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support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>
                <a:sym typeface="Symbol" pitchFamily="18" charset="2"/>
              </a:rPr>
              <a:t>s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sz="2400" dirty="0">
                <a:sym typeface="Symbol" pitchFamily="18" charset="2"/>
              </a:rPr>
              <a:t> that a transaction contains X  Y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confidence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>
                <a:sym typeface="Symbol" pitchFamily="18" charset="2"/>
              </a:rPr>
              <a:t>c,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conditional probability</a:t>
            </a:r>
            <a:r>
              <a:rPr lang="en-US" sz="2400" dirty="0">
                <a:sym typeface="Symbol" pitchFamily="18" charset="2"/>
              </a:rPr>
              <a:t> that a transaction having X also contains </a:t>
            </a:r>
            <a:r>
              <a:rPr lang="en-US" sz="2400" i="1" dirty="0">
                <a:sym typeface="Symbol" pitchFamily="18" charset="2"/>
              </a:rPr>
              <a:t>Y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i="1" dirty="0"/>
              <a:t>Let  </a:t>
            </a:r>
            <a:r>
              <a:rPr lang="en-US" sz="2000" i="1" dirty="0" err="1"/>
              <a:t>minsup</a:t>
            </a:r>
            <a:r>
              <a:rPr lang="en-US" sz="2000" i="1" dirty="0"/>
              <a:t> = 50%, </a:t>
            </a:r>
            <a:r>
              <a:rPr lang="en-US" sz="2000" i="1" dirty="0" err="1"/>
              <a:t>minconf</a:t>
            </a:r>
            <a:r>
              <a:rPr lang="en-US" sz="2000" i="1" dirty="0"/>
              <a:t> = 50%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i="1" dirty="0"/>
              <a:t>Freq. Pat.: </a:t>
            </a:r>
            <a:r>
              <a:rPr lang="en-US" sz="2000" dirty="0"/>
              <a:t>Beer:3, Nuts:3, Diaper:4, Eggs:3, {Beer, Diaper}:</a:t>
            </a:r>
            <a:r>
              <a:rPr lang="en-US" sz="2000" dirty="0" smtClean="0"/>
              <a:t>3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Association rules: (many more!)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i="1" dirty="0"/>
              <a:t>Beer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i="1" dirty="0">
                <a:sym typeface="Symbol" pitchFamily="18" charset="2"/>
              </a:rPr>
              <a:t> Diaper  </a:t>
            </a:r>
            <a:r>
              <a:rPr lang="en-US" dirty="0">
                <a:sym typeface="Symbol" pitchFamily="18" charset="2"/>
              </a:rPr>
              <a:t>(60%, 100</a:t>
            </a:r>
            <a:r>
              <a:rPr lang="en-US" dirty="0" smtClean="0">
                <a:sym typeface="Symbol" pitchFamily="18" charset="2"/>
              </a:rPr>
              <a:t>%)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i="1" dirty="0" smtClean="0"/>
              <a:t>Diaper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i="1" dirty="0">
                <a:sym typeface="Symbol" pitchFamily="18" charset="2"/>
              </a:rPr>
              <a:t> Beer  </a:t>
            </a:r>
            <a:r>
              <a:rPr lang="en-US" dirty="0">
                <a:sym typeface="Symbol" pitchFamily="18" charset="2"/>
              </a:rPr>
              <a:t>(60%, 75</a:t>
            </a:r>
            <a:r>
              <a:rPr lang="en-US" dirty="0" smtClean="0">
                <a:sym typeface="Symbol" pitchFamily="18" charset="2"/>
              </a:rPr>
              <a:t>%)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1600200"/>
            <a:ext cx="4191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dirty="0">
              <a:sym typeface="Symbol" pitchFamily="18" charset="2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04800" y="3810000"/>
            <a:ext cx="3886200" cy="2630488"/>
            <a:chOff x="192" y="2400"/>
            <a:chExt cx="2448" cy="1657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buys diaper</a:t>
              </a:r>
              <a:endParaRPr lang="en-US" sz="1800" b="1" u="sng">
                <a:latin typeface="Times New Roman" pitchFamily="18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buys both</a:t>
              </a:r>
              <a:endParaRPr lang="en-US" sz="1800" b="1" u="sng">
                <a:solidFill>
                  <a:srgbClr val="5FA180"/>
                </a:solidFill>
                <a:latin typeface="Times New Roman" pitchFamily="18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buys beer</a:t>
              </a:r>
              <a:endParaRPr lang="en-US" sz="1800" b="1" u="sng">
                <a:latin typeface="Times New Roman" pitchFamily="18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96573"/>
              </p:ext>
            </p:extLst>
          </p:nvPr>
        </p:nvGraphicFramePr>
        <p:xfrm>
          <a:off x="304800" y="1524000"/>
          <a:ext cx="3886200" cy="2130432"/>
        </p:xfrm>
        <a:graphic>
          <a:graphicData uri="http://schemas.openxmlformats.org/drawingml/2006/table">
            <a:tbl>
              <a:tblPr/>
              <a:tblGrid>
                <a:gridCol w="533400"/>
                <a:gridCol w="3352800"/>
              </a:tblGrid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Nuts,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Coffee,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Diaper, Eggs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Coffee, Diaper,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7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Patterns and Max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long pattern contains a combinatorial number of </a:t>
            </a:r>
            <a:r>
              <a:rPr lang="en-US" dirty="0" smtClean="0"/>
              <a:t>sub-patterns</a:t>
            </a:r>
          </a:p>
          <a:p>
            <a:pPr>
              <a:lnSpc>
                <a:spcPct val="110000"/>
              </a:lnSpc>
            </a:pPr>
            <a:r>
              <a:rPr lang="en-US" dirty="0"/>
              <a:t>Solution: </a:t>
            </a:r>
            <a:r>
              <a:rPr lang="en-US" i="1" dirty="0"/>
              <a:t>Mine </a:t>
            </a:r>
            <a:r>
              <a:rPr lang="en-US" i="1" dirty="0">
                <a:solidFill>
                  <a:schemeClr val="hlink"/>
                </a:solidFill>
              </a:rPr>
              <a:t>closed </a:t>
            </a:r>
            <a:r>
              <a:rPr lang="en-US" i="1" dirty="0" err="1" smtClean="0">
                <a:solidFill>
                  <a:schemeClr val="hlink"/>
                </a:solidFill>
              </a:rPr>
              <a:t>itemsets</a:t>
            </a:r>
            <a:r>
              <a:rPr lang="en-US" i="1" dirty="0" smtClean="0"/>
              <a:t> </a:t>
            </a:r>
            <a:r>
              <a:rPr lang="en-US" i="1" dirty="0"/>
              <a:t>and </a:t>
            </a:r>
            <a:r>
              <a:rPr lang="en-US" i="1" dirty="0" smtClean="0">
                <a:solidFill>
                  <a:schemeClr val="hlink"/>
                </a:solidFill>
              </a:rPr>
              <a:t>max-</a:t>
            </a:r>
            <a:r>
              <a:rPr lang="en-US" i="1" dirty="0" err="1" smtClean="0">
                <a:solidFill>
                  <a:schemeClr val="hlink"/>
                </a:solidFill>
              </a:rPr>
              <a:t>itemsets</a:t>
            </a:r>
            <a:r>
              <a:rPr lang="en-US" i="1" dirty="0" smtClean="0"/>
              <a:t> </a:t>
            </a:r>
            <a:r>
              <a:rPr lang="en-US" i="1" dirty="0"/>
              <a:t>instead</a:t>
            </a:r>
          </a:p>
          <a:p>
            <a:pPr>
              <a:lnSpc>
                <a:spcPct val="110000"/>
              </a:lnSpc>
            </a:pPr>
            <a:r>
              <a:rPr lang="en-US" dirty="0"/>
              <a:t>An </a:t>
            </a:r>
            <a:r>
              <a:rPr lang="en-US" dirty="0" err="1"/>
              <a:t>itemset</a:t>
            </a:r>
            <a:r>
              <a:rPr lang="en-US" dirty="0"/>
              <a:t> X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is </a:t>
            </a:r>
            <a:r>
              <a:rPr lang="en-US" dirty="0">
                <a:solidFill>
                  <a:schemeClr val="hlink"/>
                </a:solidFill>
              </a:rPr>
              <a:t>closed </a:t>
            </a:r>
            <a:r>
              <a:rPr lang="en-US" dirty="0"/>
              <a:t>if X is </a:t>
            </a:r>
            <a:r>
              <a:rPr lang="en-US" i="1" dirty="0"/>
              <a:t>frequent</a:t>
            </a:r>
            <a:r>
              <a:rPr lang="en-US" dirty="0"/>
              <a:t> and there exists </a:t>
            </a:r>
            <a:r>
              <a:rPr lang="en-US" i="1" dirty="0"/>
              <a:t>no super-pattern</a:t>
            </a:r>
            <a:r>
              <a:rPr lang="en-US" dirty="0"/>
              <a:t> Y </a:t>
            </a:r>
            <a:r>
              <a:rPr lang="he-IL" dirty="0" smtClean="0">
                <a:sym typeface="Symbol"/>
              </a:rPr>
              <a:t>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X</a:t>
            </a:r>
            <a:r>
              <a:rPr lang="en-US" dirty="0"/>
              <a:t>, </a:t>
            </a:r>
            <a:r>
              <a:rPr lang="en-US" i="1" dirty="0"/>
              <a:t>with the same support</a:t>
            </a:r>
            <a:r>
              <a:rPr lang="en-US" dirty="0"/>
              <a:t> as X </a:t>
            </a:r>
          </a:p>
          <a:p>
            <a:pPr>
              <a:lnSpc>
                <a:spcPct val="110000"/>
              </a:lnSpc>
            </a:pPr>
            <a:r>
              <a:rPr lang="en-US" dirty="0"/>
              <a:t>An </a:t>
            </a:r>
            <a:r>
              <a:rPr lang="en-US" dirty="0" err="1"/>
              <a:t>itemset</a:t>
            </a:r>
            <a:r>
              <a:rPr lang="en-US" dirty="0"/>
              <a:t> X is a </a:t>
            </a:r>
            <a:r>
              <a:rPr lang="en-US" dirty="0" smtClean="0">
                <a:solidFill>
                  <a:schemeClr val="hlink"/>
                </a:solidFill>
              </a:rPr>
              <a:t>max-</a:t>
            </a:r>
            <a:r>
              <a:rPr lang="en-US" dirty="0" err="1" smtClean="0">
                <a:solidFill>
                  <a:schemeClr val="hlink"/>
                </a:solidFill>
              </a:rPr>
              <a:t>itemset</a:t>
            </a:r>
            <a:r>
              <a:rPr lang="en-US" dirty="0" smtClean="0"/>
              <a:t> </a:t>
            </a:r>
            <a:r>
              <a:rPr lang="en-US" dirty="0"/>
              <a:t>if X is frequent and there exists no frequent super-pattern Y </a:t>
            </a:r>
            <a:r>
              <a:rPr lang="he-IL" dirty="0">
                <a:sym typeface="Symbol"/>
              </a:rPr>
              <a:t></a:t>
            </a:r>
            <a:r>
              <a:rPr lang="en-US" dirty="0" smtClean="0"/>
              <a:t> </a:t>
            </a:r>
            <a:r>
              <a:rPr lang="en-US" dirty="0"/>
              <a:t>X </a:t>
            </a:r>
          </a:p>
          <a:p>
            <a:pPr>
              <a:lnSpc>
                <a:spcPct val="110000"/>
              </a:lnSpc>
            </a:pPr>
            <a:r>
              <a:rPr lang="en-US" dirty="0"/>
              <a:t>Closed pattern is a lossless compression of freq. patterns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Reducing the # of patterns and </a:t>
            </a:r>
            <a:r>
              <a:rPr lang="en-US" sz="2400" dirty="0" smtClean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9186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</a:t>
            </a:r>
            <a:r>
              <a:rPr lang="en-US" dirty="0" err="1" smtClean="0"/>
              <a:t>Itemset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</p:nvPr>
        </p:nvGraphicFramePr>
        <p:xfrm>
          <a:off x="977900" y="4133850"/>
          <a:ext cx="170815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Worksheet" r:id="rId3" imgW="1988871" imgH="1744914" progId="Excel.Sheet.8">
                  <p:embed/>
                </p:oleObj>
              </mc:Choice>
              <mc:Fallback>
                <p:oleObj name="Worksheet" r:id="rId3" imgW="1988871" imgH="174491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133850"/>
                        <a:ext cx="170815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3733800"/>
          <a:ext cx="218440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Worksheet" r:id="rId5" imgW="2209698" imgH="3192747" progId="Excel.Sheet.8">
                  <p:embed/>
                </p:oleObj>
              </mc:Choice>
              <mc:Fallback>
                <p:oleObj name="Worksheet" r:id="rId5" imgW="2209698" imgH="319274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33800"/>
                        <a:ext cx="2184400" cy="27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032625" y="4133850"/>
          <a:ext cx="211137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Worksheet" r:id="rId7" imgW="2209698" imgH="1744914" progId="Excel.Sheet.8">
                  <p:embed/>
                </p:oleObj>
              </mc:Choice>
              <mc:Fallback>
                <p:oleObj name="Worksheet" r:id="rId7" imgW="2209698" imgH="174491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5" y="4133850"/>
                        <a:ext cx="2111375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Problem with maximal frequent itemsets: </a:t>
            </a:r>
          </a:p>
          <a:p>
            <a:pPr lvl="1"/>
            <a:r>
              <a:rPr lang="en-US" smtClean="0"/>
              <a:t>Support of their subsets is not known – additional DB scans are needed</a:t>
            </a:r>
          </a:p>
          <a:p>
            <a:r>
              <a:rPr lang="en-US" smtClean="0"/>
              <a:t>An itemset is closed if none of its immediate supersets has the same support as the itemset</a:t>
            </a:r>
          </a:p>
          <a:p>
            <a:pPr>
              <a:buFontTx/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658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vs. Closed </a:t>
            </a:r>
            <a:r>
              <a:rPr lang="en-US" dirty="0" err="1" smtClean="0"/>
              <a:t>Itemsets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4038" y="1733550"/>
          <a:ext cx="5011737" cy="412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Visio" r:id="rId3" imgW="6603848" imgH="6157987" progId="Visio.Drawing.11">
                  <p:embed/>
                </p:oleObj>
              </mc:Choice>
              <mc:Fallback>
                <p:oleObj name="Visio" r:id="rId3" imgW="6603848" imgH="615798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733550"/>
                        <a:ext cx="5011737" cy="412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3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4194</TotalTime>
  <Words>1866</Words>
  <Application>Microsoft Office PowerPoint</Application>
  <PresentationFormat>On-screen Show (4:3)</PresentationFormat>
  <Paragraphs>375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Worksheet</vt:lpstr>
      <vt:lpstr>Visio</vt:lpstr>
      <vt:lpstr>Document</vt:lpstr>
      <vt:lpstr>Mining Frequent Patterns, Association and Correlations: Basic Concepts and Methods</vt:lpstr>
      <vt:lpstr>What is Frequent Pattern Analysis</vt:lpstr>
      <vt:lpstr>Why is Frequent Pattern Mining Important?</vt:lpstr>
      <vt:lpstr>Frequent Itemsets</vt:lpstr>
      <vt:lpstr>Basic Concepts: Frequent Patterns</vt:lpstr>
      <vt:lpstr>Basic Concepts: Association Rules</vt:lpstr>
      <vt:lpstr>Closed Patterns and Max Patterns</vt:lpstr>
      <vt:lpstr>Closed Itemset</vt:lpstr>
      <vt:lpstr>Maximal vs. Closed Itemsets</vt:lpstr>
      <vt:lpstr>Maximal and Closed Frequent Itemsets</vt:lpstr>
      <vt:lpstr>The Downward Closure Property and Scalable Mining Methods</vt:lpstr>
      <vt:lpstr>Apriori: A Candidate Generation &amp; Test Approach</vt:lpstr>
      <vt:lpstr>Apriori Principle</vt:lpstr>
      <vt:lpstr>Apriori Principle</vt:lpstr>
      <vt:lpstr>The Apriori Algorithm</vt:lpstr>
      <vt:lpstr>The Apriori Algorithm (Example)</vt:lpstr>
      <vt:lpstr>The Apriori Algorithm (Step 1)</vt:lpstr>
      <vt:lpstr>Apriori Algorithm (Step 2)</vt:lpstr>
      <vt:lpstr>Apriori Algorithm (Step 3)</vt:lpstr>
      <vt:lpstr>Apriori Algorithm (Step 4)</vt:lpstr>
      <vt:lpstr>Apriori Algorithm (Step 5)</vt:lpstr>
      <vt:lpstr>Apriori Algorithm (Step 6)</vt:lpstr>
      <vt:lpstr>Association Rules</vt:lpstr>
      <vt:lpstr>Rule Generation</vt:lpstr>
      <vt:lpstr>Confidence and Association Rules</vt:lpstr>
      <vt:lpstr>Rule Generation</vt:lpstr>
      <vt:lpstr>Rule Generation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Frequent Patterns, Association and Correlations: Basic Concepts and Methods</dc:title>
  <dc:creator>csuser</dc:creator>
  <cp:lastModifiedBy>Kevin Kuo</cp:lastModifiedBy>
  <cp:revision>47</cp:revision>
  <dcterms:created xsi:type="dcterms:W3CDTF">2013-03-02T15:37:01Z</dcterms:created>
  <dcterms:modified xsi:type="dcterms:W3CDTF">2016-04-21T00:57:55Z</dcterms:modified>
</cp:coreProperties>
</file>