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725" r:id="rId1"/>
  </p:sldMasterIdLst>
  <p:notesMasterIdLst>
    <p:notesMasterId r:id="rId14"/>
  </p:notesMasterIdLst>
  <p:sldIdLst>
    <p:sldId id="256" r:id="rId2"/>
    <p:sldId id="257" r:id="rId3"/>
    <p:sldId id="265" r:id="rId4"/>
    <p:sldId id="259" r:id="rId5"/>
    <p:sldId id="260" r:id="rId6"/>
    <p:sldId id="262" r:id="rId7"/>
    <p:sldId id="261" r:id="rId8"/>
    <p:sldId id="266" r:id="rId9"/>
    <p:sldId id="267" r:id="rId10"/>
    <p:sldId id="263" r:id="rId11"/>
    <p:sldId id="258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80000" autoAdjust="0"/>
  </p:normalViewPr>
  <p:slideViewPr>
    <p:cSldViewPr snapToGrid="0">
      <p:cViewPr varScale="1">
        <p:scale>
          <a:sx n="53" d="100"/>
          <a:sy n="53" d="100"/>
        </p:scale>
        <p:origin x="60" y="7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AB4E1C-804C-463D-90D8-E12D92B55F5A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9AA848-7A20-465D-A319-012F3EE62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763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AA848-7A20-465D-A319-012F3EE62EE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875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racePctWhite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percentage of population that is </a:t>
            </a:r>
            <a:r>
              <a:rPr lang="en-US" sz="1200" u="sng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caucasian</a:t>
            </a:r>
            <a:r>
              <a:rPr lang="en-US" sz="120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(numeric - decimal)</a:t>
            </a:r>
          </a:p>
          <a:p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Every other race was inverse of this (African American, Asian, and Hispanic)</a:t>
            </a:r>
            <a:endParaRPr lang="en-US" sz="1200" u="none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pctWInvInc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percentage of households with investment / rent income in 1989 (numeric - decimal)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PctNotHSGrad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percentage of people 25 and over that are not high school graduates (numeric - decimal)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TotalPctDiv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percentage of population who are divorced (numeric - decimal)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AA848-7A20-465D-A319-012F3EE62EE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4888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Performed decision tree when k</a:t>
            </a:r>
            <a:r>
              <a:rPr lang="en-US" baseline="0" dirty="0" smtClean="0"/>
              <a:t> = 5</a:t>
            </a:r>
          </a:p>
          <a:p>
            <a:r>
              <a:rPr lang="en-US" baseline="0" dirty="0" smtClean="0"/>
              <a:t>Similar results -&gt; 3 levels</a:t>
            </a:r>
          </a:p>
          <a:p>
            <a:endParaRPr lang="en-US" baseline="0" dirty="0" smtClean="0"/>
          </a:p>
          <a:p>
            <a:r>
              <a:rPr lang="en-US" baseline="0" dirty="0" smtClean="0"/>
              <a:t>Overall accuracy: 47%</a:t>
            </a:r>
          </a:p>
          <a:p>
            <a:r>
              <a:rPr lang="en-US" baseline="0" dirty="0" smtClean="0"/>
              <a:t>Overall error rate: 53%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AA848-7A20-465D-A319-012F3EE62EE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9110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Right</a:t>
            </a:r>
            <a:r>
              <a:rPr lang="en-US" baseline="0" dirty="0" smtClean="0"/>
              <a:t> Hand Side vs. Left Hand Side </a:t>
            </a:r>
            <a:r>
              <a:rPr lang="en-US" baseline="0" dirty="0" err="1" smtClean="0"/>
              <a:t>Apriori</a:t>
            </a:r>
            <a:r>
              <a:rPr lang="en-US" baseline="0" dirty="0" smtClean="0"/>
              <a:t> comparison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AA848-7A20-465D-A319-012F3EE62EE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1070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 confidence value; used support instead</a:t>
            </a:r>
          </a:p>
          <a:p>
            <a:r>
              <a:rPr lang="en-US" dirty="0" smtClean="0"/>
              <a:t>Same results</a:t>
            </a:r>
            <a:r>
              <a:rPr lang="en-US" baseline="0" dirty="0" smtClean="0"/>
              <a:t> as </a:t>
            </a:r>
            <a:r>
              <a:rPr lang="en-US" baseline="0" smtClean="0"/>
              <a:t>Apriori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AA848-7A20-465D-A319-012F3EE62EE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063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8D8C6-32A1-4BAE-BA07-FB9B53739353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30A84-CCD4-4305-B987-6A56D896B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634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8D8C6-32A1-4BAE-BA07-FB9B53739353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30A84-CCD4-4305-B987-6A56D896B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892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8D8C6-32A1-4BAE-BA07-FB9B53739353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30A84-CCD4-4305-B987-6A56D896B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9026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8D8C6-32A1-4BAE-BA07-FB9B53739353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30A84-CCD4-4305-B987-6A56D896BA2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531153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8D8C6-32A1-4BAE-BA07-FB9B53739353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30A84-CCD4-4305-B987-6A56D896B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355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8D8C6-32A1-4BAE-BA07-FB9B53739353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30A84-CCD4-4305-B987-6A56D896B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3627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8D8C6-32A1-4BAE-BA07-FB9B53739353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30A84-CCD4-4305-B987-6A56D896B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2130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8D8C6-32A1-4BAE-BA07-FB9B53739353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30A84-CCD4-4305-B987-6A56D896B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9540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8D8C6-32A1-4BAE-BA07-FB9B53739353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30A84-CCD4-4305-B987-6A56D896B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6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8D8C6-32A1-4BAE-BA07-FB9B53739353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30A84-CCD4-4305-B987-6A56D896B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968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8D8C6-32A1-4BAE-BA07-FB9B53739353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30A84-CCD4-4305-B987-6A56D896B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679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8D8C6-32A1-4BAE-BA07-FB9B53739353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30A84-CCD4-4305-B987-6A56D896B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615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8D8C6-32A1-4BAE-BA07-FB9B53739353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30A84-CCD4-4305-B987-6A56D896B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829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8D8C6-32A1-4BAE-BA07-FB9B53739353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30A84-CCD4-4305-B987-6A56D896B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663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8D8C6-32A1-4BAE-BA07-FB9B53739353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30A84-CCD4-4305-B987-6A56D896B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072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8D8C6-32A1-4BAE-BA07-FB9B53739353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30A84-CCD4-4305-B987-6A56D896B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953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8D8C6-32A1-4BAE-BA07-FB9B53739353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30A84-CCD4-4305-B987-6A56D896B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55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2C8D8C6-32A1-4BAE-BA07-FB9B53739353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030A84-CCD4-4305-B987-6A56D896B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126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  <p:sldLayoutId id="214748374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Violent Crime in Communities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Kevin Kuo &amp; Mary Snyder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207602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Initial findings from scatterplots were consistent with decision trees, frequent item </a:t>
            </a:r>
            <a:r>
              <a:rPr lang="en-US" sz="2400" dirty="0" smtClean="0"/>
              <a:t>sets</a:t>
            </a:r>
          </a:p>
          <a:p>
            <a:endParaRPr lang="en-US" sz="2400" dirty="0" smtClean="0"/>
          </a:p>
          <a:p>
            <a:r>
              <a:rPr lang="en-US" sz="2400" dirty="0" smtClean="0"/>
              <a:t>High correlation among violent crime, primarily Caucasian communities, investment income, and parental marriage status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405880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380684"/>
            <a:ext cx="9400255" cy="4899800"/>
          </a:xfrm>
        </p:spPr>
        <p:txBody>
          <a:bodyPr>
            <a:normAutofit/>
          </a:bodyPr>
          <a:lstStyle/>
          <a:p>
            <a:r>
              <a:rPr lang="en-US" dirty="0" smtClean="0"/>
              <a:t>Additional studies to analyze how changes in any specific attribute is correlated with a change in violent crim</a:t>
            </a:r>
            <a:r>
              <a:rPr lang="en-US" dirty="0" smtClean="0"/>
              <a:t>e per capita</a:t>
            </a:r>
          </a:p>
          <a:p>
            <a:pPr lvl="1"/>
            <a:r>
              <a:rPr lang="en-US" dirty="0" smtClean="0"/>
              <a:t>Will require additional data sets in preceding and succeeding years.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478314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Questions/Comments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Was Google Flu Trend’s model too simple?</a:t>
            </a:r>
          </a:p>
          <a:p>
            <a:pPr lvl="1"/>
            <a:r>
              <a:rPr lang="en-US" sz="2400" dirty="0" smtClean="0"/>
              <a:t>CDC uses models to predict spread of disease </a:t>
            </a:r>
          </a:p>
          <a:p>
            <a:pPr lvl="2"/>
            <a:r>
              <a:rPr lang="en-US" sz="2400" dirty="0" smtClean="0"/>
              <a:t>Should that model have been built into algorithm to determine whether</a:t>
            </a:r>
          </a:p>
          <a:p>
            <a:pPr lvl="2"/>
            <a:endParaRPr lang="en-US" sz="2400" dirty="0"/>
          </a:p>
          <a:p>
            <a:pPr lvl="2"/>
            <a:endParaRPr lang="en-US" sz="2400" dirty="0" smtClean="0"/>
          </a:p>
          <a:p>
            <a:r>
              <a:rPr lang="en-US" sz="2800" smtClean="0"/>
              <a:t>Additional comments…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84747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Author: Michael Redmond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Title: Communities and Crime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Source: 1995 Federal Bureau of Investigation Uniform Crime Report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08165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Set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Attributes</a:t>
            </a:r>
          </a:p>
          <a:p>
            <a:pPr lvl="1"/>
            <a:r>
              <a:rPr lang="en-US" sz="2200" dirty="0" smtClean="0"/>
              <a:t>Selected from larger databases of Census and crime information</a:t>
            </a:r>
          </a:p>
          <a:p>
            <a:pPr lvl="1"/>
            <a:r>
              <a:rPr lang="en-US" sz="2200" dirty="0" smtClean="0"/>
              <a:t>Focus </a:t>
            </a:r>
            <a:r>
              <a:rPr lang="en-US" sz="2200" dirty="0" smtClean="0"/>
              <a:t>attribute: Per Capita Violent Crimes</a:t>
            </a:r>
          </a:p>
          <a:p>
            <a:pPr lvl="1"/>
            <a:r>
              <a:rPr lang="en-US" sz="2200" dirty="0" smtClean="0"/>
              <a:t>127 other attributes</a:t>
            </a:r>
            <a:endParaRPr lang="en-US" sz="2200" dirty="0" smtClean="0"/>
          </a:p>
          <a:p>
            <a:pPr lvl="1"/>
            <a:r>
              <a:rPr lang="en-US" sz="2200" dirty="0" smtClean="0"/>
              <a:t>Limitations</a:t>
            </a:r>
          </a:p>
          <a:p>
            <a:pPr lvl="2"/>
            <a:r>
              <a:rPr lang="en-US" sz="2000" dirty="0" smtClean="0"/>
              <a:t>Violent crime </a:t>
            </a:r>
            <a:r>
              <a:rPr lang="en-US" sz="2000" dirty="0" smtClean="0"/>
              <a:t>definition differences among jurisdictions, </a:t>
            </a:r>
            <a:r>
              <a:rPr lang="en-US" sz="2000" dirty="0" smtClean="0"/>
              <a:t>police departments with at least 100 police officers, etc.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51496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7699" y="1610857"/>
            <a:ext cx="8946541" cy="4659314"/>
          </a:xfrm>
        </p:spPr>
        <p:txBody>
          <a:bodyPr>
            <a:normAutofit/>
          </a:bodyPr>
          <a:lstStyle/>
          <a:p>
            <a:r>
              <a:rPr lang="en-US" sz="2400" dirty="0" smtClean="0"/>
              <a:t>Objective: </a:t>
            </a:r>
          </a:p>
          <a:p>
            <a:pPr lvl="1"/>
            <a:r>
              <a:rPr lang="en-US" sz="2400" dirty="0" smtClean="0"/>
              <a:t>Explore </a:t>
            </a:r>
            <a:r>
              <a:rPr lang="en-US" sz="2400" dirty="0"/>
              <a:t>other </a:t>
            </a:r>
            <a:r>
              <a:rPr lang="en-US" sz="2400" dirty="0" smtClean="0"/>
              <a:t>indicators/attributes </a:t>
            </a:r>
            <a:r>
              <a:rPr lang="en-US" sz="2400" dirty="0"/>
              <a:t>of communities along with </a:t>
            </a:r>
            <a:r>
              <a:rPr lang="en-US" sz="2400" dirty="0" smtClean="0"/>
              <a:t>the incidence of </a:t>
            </a:r>
            <a:r>
              <a:rPr lang="en-US" sz="2400" dirty="0"/>
              <a:t>violent crime to determine what relationships exist and suggest further areas of study</a:t>
            </a:r>
            <a:r>
              <a:rPr lang="en-US" sz="2400" dirty="0" smtClean="0"/>
              <a:t>.</a:t>
            </a:r>
          </a:p>
          <a:p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768458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Pre-Processing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42900" lvl="1" indent="-342900"/>
            <a:r>
              <a:rPr lang="en-US" sz="2400" dirty="0" smtClean="0"/>
              <a:t>1994 instances + 128 attributes!</a:t>
            </a:r>
          </a:p>
          <a:p>
            <a:pPr marL="0" lvl="1" indent="0">
              <a:buNone/>
            </a:pPr>
            <a:endParaRPr lang="en-US" sz="2400" dirty="0" smtClean="0"/>
          </a:p>
          <a:p>
            <a:pPr marL="342900" lvl="1" indent="-342900"/>
            <a:r>
              <a:rPr lang="en-US" sz="2400" dirty="0" smtClean="0"/>
              <a:t>Already </a:t>
            </a:r>
            <a:r>
              <a:rPr lang="en-US" sz="2400" dirty="0" smtClean="0"/>
              <a:t>normalized</a:t>
            </a:r>
          </a:p>
          <a:p>
            <a:pPr marL="0" lvl="1" indent="0">
              <a:buNone/>
            </a:pPr>
            <a:endParaRPr lang="en-US" sz="2400" dirty="0" smtClean="0"/>
          </a:p>
          <a:p>
            <a:pPr marL="342900" lvl="1" indent="-342900"/>
            <a:r>
              <a:rPr lang="en-US" sz="2400" dirty="0" smtClean="0"/>
              <a:t>Classification - Holdout Method</a:t>
            </a:r>
            <a:endParaRPr lang="en-US" sz="2400" dirty="0" smtClean="0"/>
          </a:p>
          <a:p>
            <a:pPr marL="342900" lvl="1" indent="-342900"/>
            <a:endParaRPr lang="en-US" sz="2400" dirty="0"/>
          </a:p>
          <a:p>
            <a:pPr marL="342900" lvl="1" indent="-342900"/>
            <a:r>
              <a:rPr lang="en-US" sz="2400" dirty="0" smtClean="0"/>
              <a:t>Binning (equal width)</a:t>
            </a:r>
          </a:p>
          <a:p>
            <a:pPr marL="342900" lvl="1" indent="-342900"/>
            <a:endParaRPr lang="en-US" sz="2400" dirty="0" smtClean="0"/>
          </a:p>
          <a:p>
            <a:pPr marL="342900" lvl="1" indent="-342900"/>
            <a:r>
              <a:rPr lang="en-US" sz="2400" dirty="0" smtClean="0"/>
              <a:t>Scatterplots</a:t>
            </a:r>
            <a:r>
              <a:rPr lang="en-US" sz="2400" b="1" dirty="0" smtClean="0"/>
              <a:t/>
            </a:r>
            <a:br>
              <a:rPr lang="en-US" sz="2400" b="1" dirty="0" smtClean="0"/>
            </a:br>
            <a:r>
              <a:rPr lang="en-US" sz="2400" b="1" dirty="0" smtClean="0"/>
              <a:t/>
            </a:r>
            <a:br>
              <a:rPr lang="en-US" sz="2400" b="1" dirty="0" smtClean="0"/>
            </a:br>
            <a:endParaRPr lang="en-US" sz="2400" b="1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17577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Exploratory Data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2061028"/>
            <a:ext cx="4499428" cy="4332513"/>
          </a:xfrm>
        </p:spPr>
        <p:txBody>
          <a:bodyPr>
            <a:normAutofit/>
          </a:bodyPr>
          <a:lstStyle/>
          <a:p>
            <a:pPr marL="857250" lvl="1" indent="-457200">
              <a:buFont typeface="Wingdings" panose="05000000000000000000" pitchFamily="2" charset="2"/>
              <a:buChar char="Ø"/>
            </a:pPr>
            <a:r>
              <a:rPr lang="en-US" sz="2600" dirty="0" smtClean="0"/>
              <a:t>Most Significant Attributes out of 122 plausible </a:t>
            </a:r>
            <a:r>
              <a:rPr lang="en-US" sz="2600" dirty="0" err="1" smtClean="0"/>
              <a:t>attirbutes</a:t>
            </a:r>
            <a:r>
              <a:rPr lang="en-US" sz="2600" dirty="0" smtClean="0"/>
              <a:t>:</a:t>
            </a:r>
            <a:endParaRPr lang="en-US" sz="2600" dirty="0" smtClean="0"/>
          </a:p>
          <a:p>
            <a:pPr marL="1257300" lvl="2" indent="-457200">
              <a:buFont typeface="Wingdings" panose="05000000000000000000" pitchFamily="2" charset="2"/>
              <a:buChar char="Ø"/>
            </a:pPr>
            <a:r>
              <a:rPr lang="en-US" sz="2400" dirty="0" smtClean="0"/>
              <a:t>% Caucasian</a:t>
            </a:r>
          </a:p>
          <a:p>
            <a:pPr marL="1257300" lvl="2" indent="-457200">
              <a:buFont typeface="Wingdings" panose="05000000000000000000" pitchFamily="2" charset="2"/>
              <a:buChar char="Ø"/>
            </a:pPr>
            <a:r>
              <a:rPr lang="en-US" sz="2400" dirty="0" smtClean="0"/>
              <a:t>Investment Income</a:t>
            </a:r>
          </a:p>
          <a:p>
            <a:pPr marL="1257300" lvl="2" indent="-457200">
              <a:buFont typeface="Wingdings" panose="05000000000000000000" pitchFamily="2" charset="2"/>
              <a:buChar char="Ø"/>
            </a:pPr>
            <a:r>
              <a:rPr lang="en-US" sz="2400" dirty="0" smtClean="0"/>
              <a:t>High school graduates</a:t>
            </a:r>
          </a:p>
          <a:p>
            <a:pPr marL="1257300" lvl="2" indent="-457200">
              <a:buFont typeface="Wingdings" panose="05000000000000000000" pitchFamily="2" charset="2"/>
              <a:buChar char="Ø"/>
            </a:pPr>
            <a:r>
              <a:rPr lang="en-US" sz="2400" dirty="0" smtClean="0"/>
              <a:t>% Divorced</a:t>
            </a:r>
          </a:p>
          <a:p>
            <a:pPr marL="1257300" lvl="2" indent="-457200">
              <a:buFont typeface="Wingdings" panose="05000000000000000000" pitchFamily="2" charset="2"/>
              <a:buChar char="Ø"/>
            </a:pP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823" y="1886856"/>
            <a:ext cx="7431977" cy="4762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789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- 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Decision Tree</a:t>
            </a:r>
          </a:p>
          <a:p>
            <a:endParaRPr lang="en-US" sz="24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8" name="Picture 7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9491" y="2938073"/>
            <a:ext cx="4797091" cy="307288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632495" y="6242367"/>
            <a:ext cx="52918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Figure 6. Relative Error and CP – Binning </a:t>
            </a:r>
            <a:r>
              <a:rPr lang="en-US" b="1" i="1" dirty="0"/>
              <a:t>k</a:t>
            </a:r>
            <a:r>
              <a:rPr lang="en-US" b="1" dirty="0"/>
              <a:t> = 10</a:t>
            </a:r>
          </a:p>
        </p:txBody>
      </p:sp>
      <p:sp>
        <p:nvSpPr>
          <p:cNvPr id="9" name="Rectangle 8"/>
          <p:cNvSpPr/>
          <p:nvPr/>
        </p:nvSpPr>
        <p:spPr>
          <a:xfrm>
            <a:off x="222516" y="6242367"/>
            <a:ext cx="5990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Figure 5. Classification Decision Tree – Binning </a:t>
            </a:r>
            <a:r>
              <a:rPr lang="en-US" b="1" i="1" dirty="0"/>
              <a:t>k</a:t>
            </a:r>
            <a:r>
              <a:rPr lang="en-US" b="1" dirty="0"/>
              <a:t> = 10</a:t>
            </a:r>
          </a:p>
        </p:txBody>
      </p:sp>
      <p:pic>
        <p:nvPicPr>
          <p:cNvPr id="11" name="Picture 10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32" t="10656" r="2594" b="12887"/>
          <a:stretch/>
        </p:blipFill>
        <p:spPr bwMode="auto">
          <a:xfrm>
            <a:off x="366980" y="2938073"/>
            <a:ext cx="5701814" cy="307288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161083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– Frequent Item 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2331" y="1152983"/>
            <a:ext cx="8946541" cy="4195481"/>
          </a:xfrm>
        </p:spPr>
        <p:txBody>
          <a:bodyPr>
            <a:normAutofit/>
          </a:bodyPr>
          <a:lstStyle/>
          <a:p>
            <a:r>
              <a:rPr lang="en-US" sz="2400" dirty="0" err="1" smtClean="0"/>
              <a:t>Apriori</a:t>
            </a:r>
            <a:endParaRPr lang="en-US" sz="2400" dirty="0" smtClean="0"/>
          </a:p>
          <a:p>
            <a:endParaRPr lang="en-US" sz="24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" name="Picture 9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312" y="1731698"/>
            <a:ext cx="8594141" cy="200625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157209" y="3737952"/>
            <a:ext cx="68367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Table 5. </a:t>
            </a:r>
            <a:r>
              <a:rPr lang="en-US" b="1" dirty="0" err="1"/>
              <a:t>Apriori</a:t>
            </a:r>
            <a:r>
              <a:rPr lang="en-US" b="1" dirty="0"/>
              <a:t> </a:t>
            </a:r>
            <a:r>
              <a:rPr lang="en-US" b="1" dirty="0" err="1"/>
              <a:t>ViolentCrimesPerPop</a:t>
            </a:r>
            <a:r>
              <a:rPr lang="en-US" b="1" dirty="0"/>
              <a:t> RHS Confidence Sort</a:t>
            </a:r>
          </a:p>
        </p:txBody>
      </p:sp>
      <p:pic>
        <p:nvPicPr>
          <p:cNvPr id="7" name="Picture 6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821" y="4167444"/>
            <a:ext cx="8595122" cy="220337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281863" y="6481631"/>
            <a:ext cx="61332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400"/>
              </a:spcAft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Miriam"/>
              </a:rPr>
              <a:t>Table 6. </a:t>
            </a:r>
            <a:r>
              <a:rPr lang="en-US" b="1" dirty="0" err="1">
                <a:latin typeface="Times New Roman" panose="02020603050405020304" pitchFamily="18" charset="0"/>
                <a:ea typeface="Times New Roman" panose="02020603050405020304" pitchFamily="18" charset="0"/>
                <a:cs typeface="Miriam"/>
              </a:rPr>
              <a:t>Apriori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Miriam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Times New Roman" panose="02020603050405020304" pitchFamily="18" charset="0"/>
                <a:cs typeface="Miriam"/>
              </a:rPr>
              <a:t>ViolentCrimesPerPop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Miriam"/>
              </a:rPr>
              <a:t> LHS Confidence Sort</a:t>
            </a:r>
            <a:endParaRPr lang="en-US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Miriam"/>
            </a:endParaRPr>
          </a:p>
        </p:txBody>
      </p:sp>
    </p:spTree>
    <p:extLst>
      <p:ext uri="{BB962C8B-B14F-4D97-AF65-F5344CB8AC3E}">
        <p14:creationId xmlns:p14="http://schemas.microsoft.com/office/powerpoint/2010/main" val="19375157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– Frequent Item 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501375"/>
            <a:ext cx="8946541" cy="4195481"/>
          </a:xfrm>
        </p:spPr>
        <p:txBody>
          <a:bodyPr>
            <a:normAutofit/>
          </a:bodyPr>
          <a:lstStyle/>
          <a:p>
            <a:r>
              <a:rPr lang="en-US" sz="2400" dirty="0" err="1" smtClean="0"/>
              <a:t>Eclat</a:t>
            </a:r>
            <a:endParaRPr lang="en-US" sz="2400" dirty="0" smtClean="0"/>
          </a:p>
          <a:p>
            <a:endParaRPr lang="en-US" sz="24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2140" y="2220686"/>
            <a:ext cx="5187719" cy="323233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502140" y="5730297"/>
            <a:ext cx="54425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Table 7. </a:t>
            </a:r>
            <a:r>
              <a:rPr lang="en-US" b="1" dirty="0" err="1"/>
              <a:t>Eclat</a:t>
            </a:r>
            <a:r>
              <a:rPr lang="en-US" b="1" dirty="0"/>
              <a:t> </a:t>
            </a:r>
            <a:r>
              <a:rPr lang="en-US" b="1" dirty="0" err="1"/>
              <a:t>ViolentCrimesPerPop</a:t>
            </a:r>
            <a:r>
              <a:rPr lang="en-US" b="1" dirty="0"/>
              <a:t> Support Sort</a:t>
            </a:r>
          </a:p>
        </p:txBody>
      </p:sp>
    </p:spTree>
    <p:extLst>
      <p:ext uri="{BB962C8B-B14F-4D97-AF65-F5344CB8AC3E}">
        <p14:creationId xmlns:p14="http://schemas.microsoft.com/office/powerpoint/2010/main" val="1976268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492</TotalTime>
  <Words>361</Words>
  <Application>Microsoft Office PowerPoint</Application>
  <PresentationFormat>Widescreen</PresentationFormat>
  <Paragraphs>77</Paragraphs>
  <Slides>12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Century Gothic</vt:lpstr>
      <vt:lpstr>Miriam</vt:lpstr>
      <vt:lpstr>Times New Roman</vt:lpstr>
      <vt:lpstr>Wingdings</vt:lpstr>
      <vt:lpstr>Wingdings 3</vt:lpstr>
      <vt:lpstr>Ion</vt:lpstr>
      <vt:lpstr>Violent Crime in Communities</vt:lpstr>
      <vt:lpstr>Data Set</vt:lpstr>
      <vt:lpstr>Data Set (cont’d)</vt:lpstr>
      <vt:lpstr>Background</vt:lpstr>
      <vt:lpstr>Pre-Processing</vt:lpstr>
      <vt:lpstr>Exploratory Data Analysis</vt:lpstr>
      <vt:lpstr>Results - Classification</vt:lpstr>
      <vt:lpstr>Results – Frequent Item Sets</vt:lpstr>
      <vt:lpstr>Results – Frequent Item Sets</vt:lpstr>
      <vt:lpstr>Conclusions</vt:lpstr>
      <vt:lpstr>Proposed Solution</vt:lpstr>
      <vt:lpstr>Questions/Comments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Google Disease Trends: An Update</dc:title>
  <dc:creator>Kevin Kuo</dc:creator>
  <cp:lastModifiedBy>Kevin Kuo</cp:lastModifiedBy>
  <cp:revision>72</cp:revision>
  <dcterms:created xsi:type="dcterms:W3CDTF">2016-02-23T02:26:32Z</dcterms:created>
  <dcterms:modified xsi:type="dcterms:W3CDTF">2016-05-11T21:34:23Z</dcterms:modified>
</cp:coreProperties>
</file>