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334" r:id="rId16"/>
    <p:sldId id="270" r:id="rId17"/>
    <p:sldId id="271" r:id="rId18"/>
    <p:sldId id="272" r:id="rId19"/>
    <p:sldId id="273" r:id="rId20"/>
    <p:sldId id="336" r:id="rId21"/>
    <p:sldId id="274" r:id="rId22"/>
    <p:sldId id="276" r:id="rId23"/>
    <p:sldId id="275" r:id="rId24"/>
    <p:sldId id="277" r:id="rId25"/>
    <p:sldId id="278" r:id="rId26"/>
    <p:sldId id="329" r:id="rId27"/>
    <p:sldId id="330" r:id="rId28"/>
    <p:sldId id="333"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3" r:id="rId42"/>
    <p:sldId id="325" r:id="rId43"/>
    <p:sldId id="326" r:id="rId44"/>
    <p:sldId id="294" r:id="rId45"/>
    <p:sldId id="327" r:id="rId46"/>
    <p:sldId id="296" r:id="rId47"/>
    <p:sldId id="350" r:id="rId48"/>
    <p:sldId id="347" r:id="rId49"/>
    <p:sldId id="348" r:id="rId50"/>
    <p:sldId id="349" r:id="rId51"/>
    <p:sldId id="351" r:id="rId52"/>
    <p:sldId id="352" r:id="rId53"/>
    <p:sldId id="353" r:id="rId54"/>
    <p:sldId id="354" r:id="rId55"/>
    <p:sldId id="355" r:id="rId56"/>
    <p:sldId id="356" r:id="rId57"/>
    <p:sldId id="357" r:id="rId58"/>
    <p:sldId id="331" r:id="rId59"/>
    <p:sldId id="313" r:id="rId60"/>
    <p:sldId id="337" r:id="rId61"/>
    <p:sldId id="315" r:id="rId62"/>
    <p:sldId id="316" r:id="rId63"/>
    <p:sldId id="317" r:id="rId64"/>
    <p:sldId id="318" r:id="rId65"/>
    <p:sldId id="319" r:id="rId66"/>
    <p:sldId id="320" r:id="rId67"/>
    <p:sldId id="321" r:id="rId68"/>
    <p:sldId id="322" r:id="rId69"/>
    <p:sldId id="338" r:id="rId70"/>
    <p:sldId id="339" r:id="rId71"/>
    <p:sldId id="340" r:id="rId72"/>
    <p:sldId id="341" r:id="rId73"/>
    <p:sldId id="342" r:id="rId74"/>
    <p:sldId id="343" r:id="rId75"/>
    <p:sldId id="344" r:id="rId76"/>
    <p:sldId id="323" r:id="rId77"/>
    <p:sldId id="328" r:id="rId78"/>
    <p:sldId id="314" r:id="rId79"/>
    <p:sldId id="345" r:id="rId80"/>
    <p:sldId id="346"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3394" autoAdjust="0"/>
  </p:normalViewPr>
  <p:slideViewPr>
    <p:cSldViewPr snapToGrid="0">
      <p:cViewPr varScale="1">
        <p:scale>
          <a:sx n="91" d="100"/>
          <a:sy n="91" d="100"/>
        </p:scale>
        <p:origin x="1166"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212880-28D4-400B-90C2-2328E63F6081}" type="datetimeFigureOut">
              <a:rPr lang="en-US" smtClean="0"/>
              <a:t>4/6/2016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06A581-3916-4DCD-A5D2-22EB9DB091DD}" type="slidenum">
              <a:rPr lang="en-US" smtClean="0"/>
              <a:t>‹#›</a:t>
            </a:fld>
            <a:endParaRPr lang="en-US"/>
          </a:p>
        </p:txBody>
      </p:sp>
    </p:spTree>
    <p:extLst>
      <p:ext uri="{BB962C8B-B14F-4D97-AF65-F5344CB8AC3E}">
        <p14:creationId xmlns:p14="http://schemas.microsoft.com/office/powerpoint/2010/main" val="1716637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eaLnBrk="0" hangingPunct="0">
              <a:defRPr sz="2400">
                <a:solidFill>
                  <a:schemeClr val="tx1"/>
                </a:solidFill>
                <a:latin typeface="Tahoma" pitchFamily="34" charset="0"/>
              </a:defRPr>
            </a:lvl1pPr>
            <a:lvl2pPr marL="729057" indent="-280406" defTabSz="911322" eaLnBrk="0" hangingPunct="0">
              <a:defRPr sz="2400">
                <a:solidFill>
                  <a:schemeClr val="tx1"/>
                </a:solidFill>
                <a:latin typeface="Tahoma" pitchFamily="34" charset="0"/>
              </a:defRPr>
            </a:lvl2pPr>
            <a:lvl3pPr marL="1121626" indent="-224325" defTabSz="911322" eaLnBrk="0" hangingPunct="0">
              <a:defRPr sz="2400">
                <a:solidFill>
                  <a:schemeClr val="tx1"/>
                </a:solidFill>
                <a:latin typeface="Tahoma" pitchFamily="34" charset="0"/>
              </a:defRPr>
            </a:lvl3pPr>
            <a:lvl4pPr marL="1570276" indent="-224325" defTabSz="911322" eaLnBrk="0" hangingPunct="0">
              <a:defRPr sz="2400">
                <a:solidFill>
                  <a:schemeClr val="tx1"/>
                </a:solidFill>
                <a:latin typeface="Tahoma" pitchFamily="34" charset="0"/>
              </a:defRPr>
            </a:lvl4pPr>
            <a:lvl5pPr marL="2018927" indent="-224325" defTabSz="911322" eaLnBrk="0" hangingPunct="0">
              <a:defRPr sz="2400">
                <a:solidFill>
                  <a:schemeClr val="tx1"/>
                </a:solidFill>
                <a:latin typeface="Tahoma" pitchFamily="34" charset="0"/>
              </a:defRPr>
            </a:lvl5pPr>
            <a:lvl6pPr marL="2467577" indent="-224325" algn="ctr" defTabSz="911322" eaLnBrk="0" fontAlgn="base" hangingPunct="0">
              <a:spcBef>
                <a:spcPct val="0"/>
              </a:spcBef>
              <a:spcAft>
                <a:spcPct val="0"/>
              </a:spcAft>
              <a:defRPr sz="2400">
                <a:solidFill>
                  <a:schemeClr val="tx1"/>
                </a:solidFill>
                <a:latin typeface="Tahoma" pitchFamily="34" charset="0"/>
              </a:defRPr>
            </a:lvl6pPr>
            <a:lvl7pPr marL="2916227" indent="-224325" algn="ctr" defTabSz="911322" eaLnBrk="0" fontAlgn="base" hangingPunct="0">
              <a:spcBef>
                <a:spcPct val="0"/>
              </a:spcBef>
              <a:spcAft>
                <a:spcPct val="0"/>
              </a:spcAft>
              <a:defRPr sz="2400">
                <a:solidFill>
                  <a:schemeClr val="tx1"/>
                </a:solidFill>
                <a:latin typeface="Tahoma" pitchFamily="34" charset="0"/>
              </a:defRPr>
            </a:lvl7pPr>
            <a:lvl8pPr marL="3364878" indent="-224325" algn="ctr" defTabSz="911322" eaLnBrk="0" fontAlgn="base" hangingPunct="0">
              <a:spcBef>
                <a:spcPct val="0"/>
              </a:spcBef>
              <a:spcAft>
                <a:spcPct val="0"/>
              </a:spcAft>
              <a:defRPr sz="2400">
                <a:solidFill>
                  <a:schemeClr val="tx1"/>
                </a:solidFill>
                <a:latin typeface="Tahoma" pitchFamily="34" charset="0"/>
              </a:defRPr>
            </a:lvl8pPr>
            <a:lvl9pPr marL="3813528" indent="-224325" algn="ctr" defTabSz="911322" eaLnBrk="0" fontAlgn="base" hangingPunct="0">
              <a:spcBef>
                <a:spcPct val="0"/>
              </a:spcBef>
              <a:spcAft>
                <a:spcPct val="0"/>
              </a:spcAft>
              <a:defRPr sz="2400">
                <a:solidFill>
                  <a:schemeClr val="tx1"/>
                </a:solidFill>
                <a:latin typeface="Tahoma" pitchFamily="34" charset="0"/>
              </a:defRPr>
            </a:lvl9pPr>
          </a:lstStyle>
          <a:p>
            <a:fld id="{F4A799E0-267E-4FE3-A771-F83D090EAE5A}" type="slidenum">
              <a:rPr lang="en-US" sz="1200">
                <a:latin typeface="Times New Roman" pitchFamily="18" charset="0"/>
              </a:rPr>
              <a:pPr/>
              <a:t>42</a:t>
            </a:fld>
            <a:endParaRPr lang="en-US" sz="1200">
              <a:latin typeface="Times New Roman" pitchFamily="18"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559257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eaLnBrk="0" hangingPunct="0">
              <a:defRPr sz="2400">
                <a:solidFill>
                  <a:schemeClr val="tx1"/>
                </a:solidFill>
                <a:latin typeface="Tahoma" pitchFamily="34" charset="0"/>
              </a:defRPr>
            </a:lvl1pPr>
            <a:lvl2pPr marL="729057" indent="-280406" defTabSz="911322" eaLnBrk="0" hangingPunct="0">
              <a:defRPr sz="2400">
                <a:solidFill>
                  <a:schemeClr val="tx1"/>
                </a:solidFill>
                <a:latin typeface="Tahoma" pitchFamily="34" charset="0"/>
              </a:defRPr>
            </a:lvl2pPr>
            <a:lvl3pPr marL="1121626" indent="-224325" defTabSz="911322" eaLnBrk="0" hangingPunct="0">
              <a:defRPr sz="2400">
                <a:solidFill>
                  <a:schemeClr val="tx1"/>
                </a:solidFill>
                <a:latin typeface="Tahoma" pitchFamily="34" charset="0"/>
              </a:defRPr>
            </a:lvl3pPr>
            <a:lvl4pPr marL="1570276" indent="-224325" defTabSz="911322" eaLnBrk="0" hangingPunct="0">
              <a:defRPr sz="2400">
                <a:solidFill>
                  <a:schemeClr val="tx1"/>
                </a:solidFill>
                <a:latin typeface="Tahoma" pitchFamily="34" charset="0"/>
              </a:defRPr>
            </a:lvl4pPr>
            <a:lvl5pPr marL="2018927" indent="-224325" defTabSz="911322" eaLnBrk="0" hangingPunct="0">
              <a:defRPr sz="2400">
                <a:solidFill>
                  <a:schemeClr val="tx1"/>
                </a:solidFill>
                <a:latin typeface="Tahoma" pitchFamily="34" charset="0"/>
              </a:defRPr>
            </a:lvl5pPr>
            <a:lvl6pPr marL="2467577" indent="-224325" algn="ctr" defTabSz="911322" eaLnBrk="0" fontAlgn="base" hangingPunct="0">
              <a:spcBef>
                <a:spcPct val="0"/>
              </a:spcBef>
              <a:spcAft>
                <a:spcPct val="0"/>
              </a:spcAft>
              <a:defRPr sz="2400">
                <a:solidFill>
                  <a:schemeClr val="tx1"/>
                </a:solidFill>
                <a:latin typeface="Tahoma" pitchFamily="34" charset="0"/>
              </a:defRPr>
            </a:lvl6pPr>
            <a:lvl7pPr marL="2916227" indent="-224325" algn="ctr" defTabSz="911322" eaLnBrk="0" fontAlgn="base" hangingPunct="0">
              <a:spcBef>
                <a:spcPct val="0"/>
              </a:spcBef>
              <a:spcAft>
                <a:spcPct val="0"/>
              </a:spcAft>
              <a:defRPr sz="2400">
                <a:solidFill>
                  <a:schemeClr val="tx1"/>
                </a:solidFill>
                <a:latin typeface="Tahoma" pitchFamily="34" charset="0"/>
              </a:defRPr>
            </a:lvl7pPr>
            <a:lvl8pPr marL="3364878" indent="-224325" algn="ctr" defTabSz="911322" eaLnBrk="0" fontAlgn="base" hangingPunct="0">
              <a:spcBef>
                <a:spcPct val="0"/>
              </a:spcBef>
              <a:spcAft>
                <a:spcPct val="0"/>
              </a:spcAft>
              <a:defRPr sz="2400">
                <a:solidFill>
                  <a:schemeClr val="tx1"/>
                </a:solidFill>
                <a:latin typeface="Tahoma" pitchFamily="34" charset="0"/>
              </a:defRPr>
            </a:lvl8pPr>
            <a:lvl9pPr marL="3813528" indent="-224325" algn="ctr" defTabSz="911322" eaLnBrk="0" fontAlgn="base" hangingPunct="0">
              <a:spcBef>
                <a:spcPct val="0"/>
              </a:spcBef>
              <a:spcAft>
                <a:spcPct val="0"/>
              </a:spcAft>
              <a:defRPr sz="2400">
                <a:solidFill>
                  <a:schemeClr val="tx1"/>
                </a:solidFill>
                <a:latin typeface="Tahoma" pitchFamily="34" charset="0"/>
              </a:defRPr>
            </a:lvl9pPr>
          </a:lstStyle>
          <a:p>
            <a:fld id="{194DC82D-C834-46AA-A339-E970947AF5D3}" type="slidenum">
              <a:rPr lang="en-US" sz="1200">
                <a:latin typeface="Times New Roman" pitchFamily="18" charset="0"/>
              </a:rPr>
              <a:pPr/>
              <a:t>43</a:t>
            </a:fld>
            <a:endParaRPr lang="en-US" sz="1200">
              <a:latin typeface="Times New Roman" pitchFamily="18"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575116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eaLnBrk="0" hangingPunct="0">
              <a:defRPr sz="2400">
                <a:solidFill>
                  <a:schemeClr val="tx1"/>
                </a:solidFill>
                <a:latin typeface="Tahoma" pitchFamily="34" charset="0"/>
              </a:defRPr>
            </a:lvl1pPr>
            <a:lvl2pPr marL="729057" indent="-280406" defTabSz="911322" eaLnBrk="0" hangingPunct="0">
              <a:defRPr sz="2400">
                <a:solidFill>
                  <a:schemeClr val="tx1"/>
                </a:solidFill>
                <a:latin typeface="Tahoma" pitchFamily="34" charset="0"/>
              </a:defRPr>
            </a:lvl2pPr>
            <a:lvl3pPr marL="1121626" indent="-224325" defTabSz="911322" eaLnBrk="0" hangingPunct="0">
              <a:defRPr sz="2400">
                <a:solidFill>
                  <a:schemeClr val="tx1"/>
                </a:solidFill>
                <a:latin typeface="Tahoma" pitchFamily="34" charset="0"/>
              </a:defRPr>
            </a:lvl3pPr>
            <a:lvl4pPr marL="1570276" indent="-224325" defTabSz="911322" eaLnBrk="0" hangingPunct="0">
              <a:defRPr sz="2400">
                <a:solidFill>
                  <a:schemeClr val="tx1"/>
                </a:solidFill>
                <a:latin typeface="Tahoma" pitchFamily="34" charset="0"/>
              </a:defRPr>
            </a:lvl4pPr>
            <a:lvl5pPr marL="2018927" indent="-224325" defTabSz="911322" eaLnBrk="0" hangingPunct="0">
              <a:defRPr sz="2400">
                <a:solidFill>
                  <a:schemeClr val="tx1"/>
                </a:solidFill>
                <a:latin typeface="Tahoma" pitchFamily="34" charset="0"/>
              </a:defRPr>
            </a:lvl5pPr>
            <a:lvl6pPr marL="2467577" indent="-224325" algn="ctr" defTabSz="911322" eaLnBrk="0" fontAlgn="base" hangingPunct="0">
              <a:spcBef>
                <a:spcPct val="0"/>
              </a:spcBef>
              <a:spcAft>
                <a:spcPct val="0"/>
              </a:spcAft>
              <a:defRPr sz="2400">
                <a:solidFill>
                  <a:schemeClr val="tx1"/>
                </a:solidFill>
                <a:latin typeface="Tahoma" pitchFamily="34" charset="0"/>
              </a:defRPr>
            </a:lvl6pPr>
            <a:lvl7pPr marL="2916227" indent="-224325" algn="ctr" defTabSz="911322" eaLnBrk="0" fontAlgn="base" hangingPunct="0">
              <a:spcBef>
                <a:spcPct val="0"/>
              </a:spcBef>
              <a:spcAft>
                <a:spcPct val="0"/>
              </a:spcAft>
              <a:defRPr sz="2400">
                <a:solidFill>
                  <a:schemeClr val="tx1"/>
                </a:solidFill>
                <a:latin typeface="Tahoma" pitchFamily="34" charset="0"/>
              </a:defRPr>
            </a:lvl7pPr>
            <a:lvl8pPr marL="3364878" indent="-224325" algn="ctr" defTabSz="911322" eaLnBrk="0" fontAlgn="base" hangingPunct="0">
              <a:spcBef>
                <a:spcPct val="0"/>
              </a:spcBef>
              <a:spcAft>
                <a:spcPct val="0"/>
              </a:spcAft>
              <a:defRPr sz="2400">
                <a:solidFill>
                  <a:schemeClr val="tx1"/>
                </a:solidFill>
                <a:latin typeface="Tahoma" pitchFamily="34" charset="0"/>
              </a:defRPr>
            </a:lvl8pPr>
            <a:lvl9pPr marL="3813528" indent="-224325" algn="ctr" defTabSz="911322" eaLnBrk="0" fontAlgn="base" hangingPunct="0">
              <a:spcBef>
                <a:spcPct val="0"/>
              </a:spcBef>
              <a:spcAft>
                <a:spcPct val="0"/>
              </a:spcAft>
              <a:defRPr sz="2400">
                <a:solidFill>
                  <a:schemeClr val="tx1"/>
                </a:solidFill>
                <a:latin typeface="Tahoma" pitchFamily="34" charset="0"/>
              </a:defRPr>
            </a:lvl9pPr>
          </a:lstStyle>
          <a:p>
            <a:fld id="{98459BFC-E7C6-404D-8BE7-70360F1ECB90}" type="slidenum">
              <a:rPr lang="en-US" sz="1200">
                <a:latin typeface="Times New Roman" pitchFamily="18" charset="0"/>
              </a:rPr>
              <a:pPr/>
              <a:t>45</a:t>
            </a:fld>
            <a:endParaRPr lang="en-US" sz="1200">
              <a:latin typeface="Times New Roman" pitchFamily="18"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076074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DD988E-84FC-4B21-8D6F-AB683589F306}" type="datetimeFigureOut">
              <a:rPr lang="en-US" smtClean="0"/>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1DA6B-A715-4FA3-B32E-509CA153569D}" type="slidenum">
              <a:rPr lang="en-US" smtClean="0"/>
              <a:t>‹#›</a:t>
            </a:fld>
            <a:endParaRPr lang="en-US"/>
          </a:p>
        </p:txBody>
      </p:sp>
    </p:spTree>
    <p:extLst>
      <p:ext uri="{BB962C8B-B14F-4D97-AF65-F5344CB8AC3E}">
        <p14:creationId xmlns:p14="http://schemas.microsoft.com/office/powerpoint/2010/main" val="184862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DD988E-84FC-4B21-8D6F-AB683589F306}" type="datetimeFigureOut">
              <a:rPr lang="en-US" smtClean="0"/>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1DA6B-A715-4FA3-B32E-509CA153569D}" type="slidenum">
              <a:rPr lang="en-US" smtClean="0"/>
              <a:t>‹#›</a:t>
            </a:fld>
            <a:endParaRPr lang="en-US"/>
          </a:p>
        </p:txBody>
      </p:sp>
    </p:spTree>
    <p:extLst>
      <p:ext uri="{BB962C8B-B14F-4D97-AF65-F5344CB8AC3E}">
        <p14:creationId xmlns:p14="http://schemas.microsoft.com/office/powerpoint/2010/main" val="52525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DD988E-84FC-4B21-8D6F-AB683589F306}" type="datetimeFigureOut">
              <a:rPr lang="en-US" smtClean="0"/>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1DA6B-A715-4FA3-B32E-509CA153569D}" type="slidenum">
              <a:rPr lang="en-US" smtClean="0"/>
              <a:t>‹#›</a:t>
            </a:fld>
            <a:endParaRPr lang="en-US"/>
          </a:p>
        </p:txBody>
      </p:sp>
    </p:spTree>
    <p:extLst>
      <p:ext uri="{BB962C8B-B14F-4D97-AF65-F5344CB8AC3E}">
        <p14:creationId xmlns:p14="http://schemas.microsoft.com/office/powerpoint/2010/main" val="2071402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DD988E-84FC-4B21-8D6F-AB683589F306}" type="datetimeFigureOut">
              <a:rPr lang="en-US" smtClean="0"/>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1DA6B-A715-4FA3-B32E-509CA153569D}" type="slidenum">
              <a:rPr lang="en-US" smtClean="0"/>
              <a:t>‹#›</a:t>
            </a:fld>
            <a:endParaRPr lang="en-US"/>
          </a:p>
        </p:txBody>
      </p:sp>
    </p:spTree>
    <p:extLst>
      <p:ext uri="{BB962C8B-B14F-4D97-AF65-F5344CB8AC3E}">
        <p14:creationId xmlns:p14="http://schemas.microsoft.com/office/powerpoint/2010/main" val="1827994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DD988E-84FC-4B21-8D6F-AB683589F306}" type="datetimeFigureOut">
              <a:rPr lang="en-US" smtClean="0"/>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1DA6B-A715-4FA3-B32E-509CA153569D}" type="slidenum">
              <a:rPr lang="en-US" smtClean="0"/>
              <a:t>‹#›</a:t>
            </a:fld>
            <a:endParaRPr lang="en-US"/>
          </a:p>
        </p:txBody>
      </p:sp>
    </p:spTree>
    <p:extLst>
      <p:ext uri="{BB962C8B-B14F-4D97-AF65-F5344CB8AC3E}">
        <p14:creationId xmlns:p14="http://schemas.microsoft.com/office/powerpoint/2010/main" val="138276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DD988E-84FC-4B21-8D6F-AB683589F306}" type="datetimeFigureOut">
              <a:rPr lang="en-US" smtClean="0"/>
              <a:t>4/6/2016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1DA6B-A715-4FA3-B32E-509CA153569D}" type="slidenum">
              <a:rPr lang="en-US" smtClean="0"/>
              <a:t>‹#›</a:t>
            </a:fld>
            <a:endParaRPr lang="en-US"/>
          </a:p>
        </p:txBody>
      </p:sp>
    </p:spTree>
    <p:extLst>
      <p:ext uri="{BB962C8B-B14F-4D97-AF65-F5344CB8AC3E}">
        <p14:creationId xmlns:p14="http://schemas.microsoft.com/office/powerpoint/2010/main" val="3789318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DD988E-84FC-4B21-8D6F-AB683589F306}" type="datetimeFigureOut">
              <a:rPr lang="en-US" smtClean="0"/>
              <a:t>4/6/2016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F1DA6B-A715-4FA3-B32E-509CA153569D}" type="slidenum">
              <a:rPr lang="en-US" smtClean="0"/>
              <a:t>‹#›</a:t>
            </a:fld>
            <a:endParaRPr lang="en-US"/>
          </a:p>
        </p:txBody>
      </p:sp>
    </p:spTree>
    <p:extLst>
      <p:ext uri="{BB962C8B-B14F-4D97-AF65-F5344CB8AC3E}">
        <p14:creationId xmlns:p14="http://schemas.microsoft.com/office/powerpoint/2010/main" val="3949722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DD988E-84FC-4B21-8D6F-AB683589F306}" type="datetimeFigureOut">
              <a:rPr lang="en-US" smtClean="0"/>
              <a:t>4/6/2016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F1DA6B-A715-4FA3-B32E-509CA153569D}" type="slidenum">
              <a:rPr lang="en-US" smtClean="0"/>
              <a:t>‹#›</a:t>
            </a:fld>
            <a:endParaRPr lang="en-US"/>
          </a:p>
        </p:txBody>
      </p:sp>
    </p:spTree>
    <p:extLst>
      <p:ext uri="{BB962C8B-B14F-4D97-AF65-F5344CB8AC3E}">
        <p14:creationId xmlns:p14="http://schemas.microsoft.com/office/powerpoint/2010/main" val="4143243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DD988E-84FC-4B21-8D6F-AB683589F306}" type="datetimeFigureOut">
              <a:rPr lang="en-US" smtClean="0"/>
              <a:t>4/6/2016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F1DA6B-A715-4FA3-B32E-509CA153569D}" type="slidenum">
              <a:rPr lang="en-US" smtClean="0"/>
              <a:t>‹#›</a:t>
            </a:fld>
            <a:endParaRPr lang="en-US"/>
          </a:p>
        </p:txBody>
      </p:sp>
    </p:spTree>
    <p:extLst>
      <p:ext uri="{BB962C8B-B14F-4D97-AF65-F5344CB8AC3E}">
        <p14:creationId xmlns:p14="http://schemas.microsoft.com/office/powerpoint/2010/main" val="210534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DD988E-84FC-4B21-8D6F-AB683589F306}" type="datetimeFigureOut">
              <a:rPr lang="en-US" smtClean="0"/>
              <a:t>4/6/2016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1DA6B-A715-4FA3-B32E-509CA153569D}" type="slidenum">
              <a:rPr lang="en-US" smtClean="0"/>
              <a:t>‹#›</a:t>
            </a:fld>
            <a:endParaRPr lang="en-US"/>
          </a:p>
        </p:txBody>
      </p:sp>
    </p:spTree>
    <p:extLst>
      <p:ext uri="{BB962C8B-B14F-4D97-AF65-F5344CB8AC3E}">
        <p14:creationId xmlns:p14="http://schemas.microsoft.com/office/powerpoint/2010/main" val="92193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DD988E-84FC-4B21-8D6F-AB683589F306}" type="datetimeFigureOut">
              <a:rPr lang="en-US" smtClean="0"/>
              <a:t>4/6/2016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1DA6B-A715-4FA3-B32E-509CA153569D}" type="slidenum">
              <a:rPr lang="en-US" smtClean="0"/>
              <a:t>‹#›</a:t>
            </a:fld>
            <a:endParaRPr lang="en-US"/>
          </a:p>
        </p:txBody>
      </p:sp>
    </p:spTree>
    <p:extLst>
      <p:ext uri="{BB962C8B-B14F-4D97-AF65-F5344CB8AC3E}">
        <p14:creationId xmlns:p14="http://schemas.microsoft.com/office/powerpoint/2010/main" val="186785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D988E-84FC-4B21-8D6F-AB683589F306}" type="datetimeFigureOut">
              <a:rPr lang="en-US" smtClean="0"/>
              <a:t>4/6/2016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F1DA6B-A715-4FA3-B32E-509CA153569D}" type="slidenum">
              <a:rPr lang="en-US" smtClean="0"/>
              <a:t>‹#›</a:t>
            </a:fld>
            <a:endParaRPr lang="en-US"/>
          </a:p>
        </p:txBody>
      </p:sp>
    </p:spTree>
    <p:extLst>
      <p:ext uri="{BB962C8B-B14F-4D97-AF65-F5344CB8AC3E}">
        <p14:creationId xmlns:p14="http://schemas.microsoft.com/office/powerpoint/2010/main" val="187570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oleObject" Target="../embeddings/oleObject8.bin"/><Relationship Id="rId4" Type="http://schemas.openxmlformats.org/officeDocument/2006/relationships/image" Target="../media/image7.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image" Target="../media/image10.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image" Target="../media/image10.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16.bin"/><Relationship Id="rId4" Type="http://schemas.openxmlformats.org/officeDocument/2006/relationships/image" Target="../media/image11.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Cluster Analysis</a:t>
            </a:r>
            <a:endParaRPr lang="en-US" dirty="0"/>
          </a:p>
        </p:txBody>
      </p:sp>
      <p:sp>
        <p:nvSpPr>
          <p:cNvPr id="3" name="Subtitle 2"/>
          <p:cNvSpPr>
            <a:spLocks noGrp="1"/>
          </p:cNvSpPr>
          <p:nvPr>
            <p:ph type="subTitle" idx="1"/>
          </p:nvPr>
        </p:nvSpPr>
        <p:spPr/>
        <p:txBody>
          <a:bodyPr/>
          <a:lstStyle/>
          <a:p>
            <a:r>
              <a:rPr lang="en-US" dirty="0" smtClean="0"/>
              <a:t>COSC 757 Data Mining, Spring 2016</a:t>
            </a:r>
            <a:endParaRPr lang="en-US" dirty="0"/>
          </a:p>
        </p:txBody>
      </p:sp>
    </p:spTree>
    <p:extLst>
      <p:ext uri="{BB962C8B-B14F-4D97-AF65-F5344CB8AC3E}">
        <p14:creationId xmlns:p14="http://schemas.microsoft.com/office/powerpoint/2010/main" val="3632234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Clustering Approaches (2)</a:t>
            </a:r>
            <a:endParaRPr lang="en-US" dirty="0"/>
          </a:p>
        </p:txBody>
      </p:sp>
      <p:sp>
        <p:nvSpPr>
          <p:cNvPr id="3" name="Content Placeholder 2"/>
          <p:cNvSpPr>
            <a:spLocks noGrp="1"/>
          </p:cNvSpPr>
          <p:nvPr>
            <p:ph idx="1"/>
          </p:nvPr>
        </p:nvSpPr>
        <p:spPr/>
        <p:txBody>
          <a:bodyPr>
            <a:normAutofit fontScale="92500"/>
          </a:bodyPr>
          <a:lstStyle/>
          <a:p>
            <a:r>
              <a:rPr lang="en-US" sz="2000" u="sng" dirty="0" smtClean="0"/>
              <a:t>Model-based</a:t>
            </a:r>
            <a:r>
              <a:rPr lang="en-US" sz="2000" dirty="0" smtClean="0"/>
              <a:t>: </a:t>
            </a:r>
          </a:p>
          <a:p>
            <a:pPr lvl="1"/>
            <a:r>
              <a:rPr lang="en-US" sz="2000" dirty="0" smtClean="0"/>
              <a:t>A model is hypothesized for each of the clusters and tries to find the best fit of that model to each other</a:t>
            </a:r>
          </a:p>
          <a:p>
            <a:pPr lvl="1"/>
            <a:r>
              <a:rPr lang="en-US" sz="2000" dirty="0" smtClean="0"/>
              <a:t>Typical methods:</a:t>
            </a:r>
            <a:r>
              <a:rPr lang="en-US" sz="2000" b="1" dirty="0" smtClean="0"/>
              <a:t> </a:t>
            </a:r>
            <a:r>
              <a:rPr lang="en-US" sz="2000" dirty="0" smtClean="0"/>
              <a:t>EM, SOM, COBWEB</a:t>
            </a:r>
          </a:p>
          <a:p>
            <a:r>
              <a:rPr lang="en-US" sz="2000" u="sng" dirty="0" smtClean="0"/>
              <a:t>Frequent pattern-based:</a:t>
            </a:r>
          </a:p>
          <a:p>
            <a:pPr lvl="1"/>
            <a:r>
              <a:rPr lang="en-US" sz="2000" dirty="0" smtClean="0"/>
              <a:t>Based on the analysis of frequent patterns</a:t>
            </a:r>
          </a:p>
          <a:p>
            <a:pPr lvl="1"/>
            <a:r>
              <a:rPr lang="en-US" sz="2000" dirty="0" smtClean="0"/>
              <a:t>Typical methods: p-Cluster</a:t>
            </a:r>
          </a:p>
          <a:p>
            <a:r>
              <a:rPr lang="en-US" sz="2000" u="sng" dirty="0" smtClean="0"/>
              <a:t>User-guided or constraint-based</a:t>
            </a:r>
            <a:r>
              <a:rPr lang="en-US" sz="2000" dirty="0" smtClean="0"/>
              <a:t>: </a:t>
            </a:r>
          </a:p>
          <a:p>
            <a:pPr lvl="1"/>
            <a:r>
              <a:rPr lang="en-US" sz="2000" dirty="0" smtClean="0"/>
              <a:t>Clustering by considering user-specified or application-specific constraints</a:t>
            </a:r>
          </a:p>
          <a:p>
            <a:pPr lvl="1"/>
            <a:r>
              <a:rPr lang="en-US" sz="2000" dirty="0" smtClean="0"/>
              <a:t>Typical methods: COD (obstacles), constrained clustering</a:t>
            </a:r>
          </a:p>
          <a:p>
            <a:r>
              <a:rPr lang="en-US" sz="2000" u="sng" dirty="0" smtClean="0"/>
              <a:t>Link-based clustering</a:t>
            </a:r>
            <a:r>
              <a:rPr lang="en-US" sz="2000" dirty="0" smtClean="0"/>
              <a:t>:</a:t>
            </a:r>
          </a:p>
          <a:p>
            <a:pPr lvl="1"/>
            <a:r>
              <a:rPr lang="en-US" sz="2000" dirty="0" smtClean="0"/>
              <a:t>Objects are often linked together in various ways</a:t>
            </a:r>
          </a:p>
          <a:p>
            <a:pPr lvl="1"/>
            <a:r>
              <a:rPr lang="en-US" sz="2000" dirty="0" smtClean="0"/>
              <a:t>Massive links can be used to cluster objects: </a:t>
            </a:r>
            <a:r>
              <a:rPr lang="en-US" sz="2000" dirty="0" err="1" smtClean="0"/>
              <a:t>SimRank</a:t>
            </a:r>
            <a:r>
              <a:rPr lang="en-US" sz="2000" dirty="0" smtClean="0"/>
              <a:t>, </a:t>
            </a:r>
            <a:r>
              <a:rPr lang="en-US" sz="2000" dirty="0" err="1" smtClean="0"/>
              <a:t>LinkClus</a:t>
            </a:r>
            <a:endParaRPr lang="en-US" sz="2000" dirty="0" smtClean="0"/>
          </a:p>
          <a:p>
            <a:endParaRPr lang="en-US" dirty="0"/>
          </a:p>
        </p:txBody>
      </p:sp>
    </p:spTree>
    <p:extLst>
      <p:ext uri="{BB962C8B-B14F-4D97-AF65-F5344CB8AC3E}">
        <p14:creationId xmlns:p14="http://schemas.microsoft.com/office/powerpoint/2010/main" val="3930498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Partitioning Algorithms: Basic Concept</a:t>
            </a:r>
            <a:endParaRPr lang="en-US" dirty="0"/>
          </a:p>
        </p:txBody>
      </p:sp>
      <p:sp>
        <p:nvSpPr>
          <p:cNvPr id="3" name="Content Placeholder 2"/>
          <p:cNvSpPr>
            <a:spLocks noGrp="1"/>
          </p:cNvSpPr>
          <p:nvPr>
            <p:ph idx="1"/>
          </p:nvPr>
        </p:nvSpPr>
        <p:spPr/>
        <p:txBody>
          <a:bodyPr>
            <a:normAutofit fontScale="92500" lnSpcReduction="20000"/>
          </a:bodyPr>
          <a:lstStyle/>
          <a:p>
            <a:pPr>
              <a:lnSpc>
                <a:spcPct val="110000"/>
              </a:lnSpc>
            </a:pPr>
            <a:r>
              <a:rPr lang="en-US" sz="2000" u="sng" dirty="0" smtClean="0"/>
              <a:t>Partitioning method:</a:t>
            </a:r>
            <a:r>
              <a:rPr lang="en-US" sz="2000" dirty="0" smtClean="0"/>
              <a:t> Partitioning a database </a:t>
            </a:r>
            <a:r>
              <a:rPr lang="en-US" sz="2000" b="1" i="1" dirty="0" smtClean="0"/>
              <a:t>D</a:t>
            </a:r>
            <a:r>
              <a:rPr lang="en-US" sz="2000" dirty="0" smtClean="0"/>
              <a:t> of </a:t>
            </a:r>
            <a:r>
              <a:rPr lang="en-US" sz="2000" b="1" i="1" dirty="0" smtClean="0"/>
              <a:t>n</a:t>
            </a:r>
            <a:r>
              <a:rPr lang="en-US" sz="2000" dirty="0" smtClean="0"/>
              <a:t> objects into a set of </a:t>
            </a:r>
            <a:r>
              <a:rPr lang="en-US" sz="2000" b="1" i="1" dirty="0" smtClean="0"/>
              <a:t>k</a:t>
            </a:r>
            <a:r>
              <a:rPr lang="en-US" sz="2000" dirty="0" smtClean="0"/>
              <a:t> clusters, such that the sum of squared distances is minimized (where c</a:t>
            </a:r>
            <a:r>
              <a:rPr lang="en-US" sz="2000" baseline="-25000" dirty="0" smtClean="0"/>
              <a:t>i</a:t>
            </a:r>
            <a:r>
              <a:rPr lang="en-US" sz="2000" dirty="0" smtClean="0"/>
              <a:t> is the centroid or </a:t>
            </a:r>
            <a:r>
              <a:rPr lang="en-US" sz="2000" dirty="0" err="1" smtClean="0"/>
              <a:t>medoid</a:t>
            </a:r>
            <a:r>
              <a:rPr lang="en-US" sz="2000" dirty="0" smtClean="0"/>
              <a:t> of cluster </a:t>
            </a:r>
            <a:r>
              <a:rPr lang="en-US" sz="2000" dirty="0" err="1" smtClean="0"/>
              <a:t>C</a:t>
            </a:r>
            <a:r>
              <a:rPr lang="en-US" sz="2000" baseline="-25000" dirty="0" err="1" smtClean="0"/>
              <a:t>i</a:t>
            </a:r>
            <a:r>
              <a:rPr lang="en-US" sz="2000" dirty="0" smtClean="0"/>
              <a:t>)</a:t>
            </a:r>
          </a:p>
          <a:p>
            <a:pPr>
              <a:lnSpc>
                <a:spcPct val="110000"/>
              </a:lnSpc>
            </a:pPr>
            <a:endParaRPr lang="en-US" sz="2000" dirty="0" smtClean="0"/>
          </a:p>
          <a:p>
            <a:pPr>
              <a:lnSpc>
                <a:spcPct val="110000"/>
              </a:lnSpc>
            </a:pPr>
            <a:endParaRPr lang="en-US" sz="2000" dirty="0" smtClean="0"/>
          </a:p>
          <a:p>
            <a:pPr>
              <a:lnSpc>
                <a:spcPct val="110000"/>
              </a:lnSpc>
            </a:pPr>
            <a:r>
              <a:rPr lang="en-US" sz="2000" dirty="0" smtClean="0"/>
              <a:t>Given </a:t>
            </a:r>
            <a:r>
              <a:rPr lang="en-US" sz="2000" i="1" dirty="0" smtClean="0"/>
              <a:t>k</a:t>
            </a:r>
            <a:r>
              <a:rPr lang="en-US" sz="2000" dirty="0" smtClean="0"/>
              <a:t>, find a partition of </a:t>
            </a:r>
            <a:r>
              <a:rPr lang="en-US" sz="2000" i="1" dirty="0" smtClean="0"/>
              <a:t>k clusters </a:t>
            </a:r>
            <a:r>
              <a:rPr lang="en-US" sz="2000" dirty="0" smtClean="0"/>
              <a:t>that optimizes the chosen partitioning criterion</a:t>
            </a:r>
          </a:p>
          <a:p>
            <a:pPr lvl="1">
              <a:lnSpc>
                <a:spcPct val="110000"/>
              </a:lnSpc>
            </a:pPr>
            <a:r>
              <a:rPr lang="en-US" sz="2000" dirty="0" smtClean="0"/>
              <a:t>Global optimal: exhaustively enumerate all partitions</a:t>
            </a:r>
          </a:p>
          <a:p>
            <a:pPr lvl="1">
              <a:lnSpc>
                <a:spcPct val="110000"/>
              </a:lnSpc>
            </a:pPr>
            <a:r>
              <a:rPr lang="en-US" sz="2000" dirty="0" smtClean="0"/>
              <a:t>Heuristic methods: </a:t>
            </a:r>
            <a:r>
              <a:rPr lang="en-US" sz="2000" i="1" dirty="0" smtClean="0"/>
              <a:t>k-means</a:t>
            </a:r>
            <a:r>
              <a:rPr lang="en-US" sz="2000" dirty="0" smtClean="0"/>
              <a:t> and </a:t>
            </a:r>
            <a:r>
              <a:rPr lang="en-US" sz="2000" i="1" dirty="0" smtClean="0"/>
              <a:t>k-</a:t>
            </a:r>
            <a:r>
              <a:rPr lang="en-US" sz="2000" i="1" dirty="0" err="1" smtClean="0"/>
              <a:t>medoids</a:t>
            </a:r>
            <a:r>
              <a:rPr lang="en-US" sz="2000" dirty="0" smtClean="0"/>
              <a:t> algorithms</a:t>
            </a:r>
          </a:p>
          <a:p>
            <a:pPr lvl="1">
              <a:lnSpc>
                <a:spcPct val="110000"/>
              </a:lnSpc>
            </a:pPr>
            <a:r>
              <a:rPr lang="en-US" sz="2000" i="1" u="sng" dirty="0" smtClean="0"/>
              <a:t>k-means</a:t>
            </a:r>
            <a:r>
              <a:rPr lang="en-US" sz="2000" dirty="0" smtClean="0"/>
              <a:t> (MacQueen’67, Lloyd’57/’82): Each cluster is represented by the center of the cluster</a:t>
            </a:r>
          </a:p>
          <a:p>
            <a:pPr lvl="1">
              <a:lnSpc>
                <a:spcPct val="110000"/>
              </a:lnSpc>
            </a:pPr>
            <a:r>
              <a:rPr lang="en-US" sz="2000" i="1" u="sng" dirty="0" smtClean="0"/>
              <a:t>k-</a:t>
            </a:r>
            <a:r>
              <a:rPr lang="en-US" sz="2000" i="1" u="sng" dirty="0" err="1" smtClean="0"/>
              <a:t>medoids</a:t>
            </a:r>
            <a:r>
              <a:rPr lang="en-US" sz="2000" dirty="0" smtClean="0"/>
              <a:t> or PAM (Partitioning around </a:t>
            </a:r>
            <a:r>
              <a:rPr lang="en-US" sz="2000" dirty="0" err="1" smtClean="0"/>
              <a:t>medoids</a:t>
            </a:r>
            <a:r>
              <a:rPr lang="en-US" sz="2000" dirty="0" smtClean="0"/>
              <a:t>) (Kaufman &amp; Rousseeuw’87): Each cluster is represented by one of the objects in the cluster  </a:t>
            </a:r>
          </a:p>
          <a:p>
            <a:endParaRPr lang="en-US" dirty="0"/>
          </a:p>
        </p:txBody>
      </p:sp>
      <p:graphicFrame>
        <p:nvGraphicFramePr>
          <p:cNvPr id="4" name="Object 3"/>
          <p:cNvGraphicFramePr>
            <a:graphicFrameLocks noChangeAspect="1"/>
          </p:cNvGraphicFramePr>
          <p:nvPr/>
        </p:nvGraphicFramePr>
        <p:xfrm>
          <a:off x="3124200" y="2590800"/>
          <a:ext cx="2851150" cy="542925"/>
        </p:xfrm>
        <a:graphic>
          <a:graphicData uri="http://schemas.openxmlformats.org/presentationml/2006/ole">
            <mc:AlternateContent xmlns:mc="http://schemas.openxmlformats.org/markup-compatibility/2006">
              <mc:Choice xmlns:v="urn:schemas-microsoft-com:vml" Requires="v">
                <p:oleObj spid="_x0000_s1062" name="Equation" r:id="rId3" imgW="1333500" imgH="254000" progId="Equation.3">
                  <p:embed/>
                </p:oleObj>
              </mc:Choice>
              <mc:Fallback>
                <p:oleObj name="Equation" r:id="rId3" imgW="1333500" imgH="254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590800"/>
                        <a:ext cx="2851150"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58373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smtClean="0"/>
              <a:t>K</a:t>
            </a:r>
            <a:r>
              <a:rPr lang="en-US" dirty="0" smtClean="0"/>
              <a:t>-means Clustering Method</a:t>
            </a:r>
            <a:endParaRPr lang="en-US" dirty="0"/>
          </a:p>
        </p:txBody>
      </p:sp>
      <p:sp>
        <p:nvSpPr>
          <p:cNvPr id="3" name="Content Placeholder 2"/>
          <p:cNvSpPr>
            <a:spLocks noGrp="1"/>
          </p:cNvSpPr>
          <p:nvPr>
            <p:ph idx="1"/>
          </p:nvPr>
        </p:nvSpPr>
        <p:spPr/>
        <p:txBody>
          <a:bodyPr/>
          <a:lstStyle/>
          <a:p>
            <a:pPr>
              <a:lnSpc>
                <a:spcPct val="120000"/>
              </a:lnSpc>
            </a:pPr>
            <a:r>
              <a:rPr lang="en-US" sz="2400" dirty="0" smtClean="0"/>
              <a:t>Given </a:t>
            </a:r>
            <a:r>
              <a:rPr lang="en-US" sz="2400" i="1" dirty="0" smtClean="0"/>
              <a:t>k</a:t>
            </a:r>
            <a:r>
              <a:rPr lang="en-US" sz="2400" dirty="0" smtClean="0"/>
              <a:t>, the </a:t>
            </a:r>
            <a:r>
              <a:rPr lang="en-US" sz="2400" i="1" dirty="0" smtClean="0"/>
              <a:t>k-means</a:t>
            </a:r>
            <a:r>
              <a:rPr lang="en-US" sz="2400" dirty="0" smtClean="0"/>
              <a:t> algorithm is implemented in four steps:</a:t>
            </a:r>
          </a:p>
          <a:p>
            <a:pPr lvl="1">
              <a:lnSpc>
                <a:spcPct val="120000"/>
              </a:lnSpc>
            </a:pPr>
            <a:r>
              <a:rPr lang="en-US" sz="2400" dirty="0" smtClean="0">
                <a:solidFill>
                  <a:srgbClr val="000000"/>
                </a:solidFill>
              </a:rPr>
              <a:t>Partition objects into </a:t>
            </a:r>
            <a:r>
              <a:rPr lang="en-US" sz="2400" i="1" dirty="0" smtClean="0">
                <a:solidFill>
                  <a:srgbClr val="000000"/>
                </a:solidFill>
              </a:rPr>
              <a:t>k</a:t>
            </a:r>
            <a:r>
              <a:rPr lang="en-US" sz="2400" dirty="0" smtClean="0">
                <a:solidFill>
                  <a:srgbClr val="000000"/>
                </a:solidFill>
              </a:rPr>
              <a:t> nonempty subsets</a:t>
            </a:r>
          </a:p>
          <a:p>
            <a:pPr lvl="1">
              <a:lnSpc>
                <a:spcPct val="120000"/>
              </a:lnSpc>
            </a:pPr>
            <a:r>
              <a:rPr lang="en-US" sz="2400" dirty="0" smtClean="0">
                <a:solidFill>
                  <a:srgbClr val="000000"/>
                </a:solidFill>
              </a:rPr>
              <a:t>Compute seed points as the centroids of the clusters of the current partitioning (the centroid is the center, i.e., </a:t>
            </a:r>
            <a:r>
              <a:rPr lang="en-US" sz="2400" i="1" dirty="0" smtClean="0">
                <a:solidFill>
                  <a:schemeClr val="hlink"/>
                </a:solidFill>
              </a:rPr>
              <a:t>mean point</a:t>
            </a:r>
            <a:r>
              <a:rPr lang="en-US" sz="2400" dirty="0" smtClean="0">
                <a:solidFill>
                  <a:srgbClr val="000000"/>
                </a:solidFill>
              </a:rPr>
              <a:t>, of the cluster)</a:t>
            </a:r>
          </a:p>
          <a:p>
            <a:pPr lvl="1">
              <a:lnSpc>
                <a:spcPct val="120000"/>
              </a:lnSpc>
            </a:pPr>
            <a:r>
              <a:rPr lang="en-US" sz="2400" dirty="0" smtClean="0">
                <a:solidFill>
                  <a:srgbClr val="000000"/>
                </a:solidFill>
              </a:rPr>
              <a:t>Assign each object to the cluster with the nearest seed point  </a:t>
            </a:r>
          </a:p>
          <a:p>
            <a:pPr lvl="1">
              <a:lnSpc>
                <a:spcPct val="120000"/>
              </a:lnSpc>
            </a:pPr>
            <a:r>
              <a:rPr lang="en-US" sz="2400" dirty="0" smtClean="0">
                <a:solidFill>
                  <a:srgbClr val="000000"/>
                </a:solidFill>
              </a:rPr>
              <a:t>Go back to Step 2, stop when the assignment does not change</a:t>
            </a:r>
          </a:p>
          <a:p>
            <a:endParaRPr lang="en-US" dirty="0"/>
          </a:p>
        </p:txBody>
      </p:sp>
    </p:spTree>
    <p:extLst>
      <p:ext uri="{BB962C8B-B14F-4D97-AF65-F5344CB8AC3E}">
        <p14:creationId xmlns:p14="http://schemas.microsoft.com/office/powerpoint/2010/main" val="148887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K</a:t>
            </a:r>
            <a:r>
              <a:rPr lang="en-US" dirty="0" smtClean="0"/>
              <a:t>-means Example</a:t>
            </a:r>
            <a:endParaRPr lang="en-US" i="1" dirty="0"/>
          </a:p>
        </p:txBody>
      </p:sp>
      <p:sp>
        <p:nvSpPr>
          <p:cNvPr id="4" name="Line 93"/>
          <p:cNvSpPr>
            <a:spLocks noChangeShapeType="1"/>
          </p:cNvSpPr>
          <p:nvPr/>
        </p:nvSpPr>
        <p:spPr bwMode="auto">
          <a:xfrm>
            <a:off x="5803900" y="23622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 name="Text Box 181"/>
          <p:cNvSpPr txBox="1">
            <a:spLocks noChangeArrowheads="1"/>
          </p:cNvSpPr>
          <p:nvPr/>
        </p:nvSpPr>
        <p:spPr bwMode="auto">
          <a:xfrm>
            <a:off x="2451100" y="1771650"/>
            <a:ext cx="11430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altLang="ko-KR" sz="1400">
                <a:ea typeface="Gulim" pitchFamily="34" charset="-127"/>
              </a:rPr>
              <a:t>K=2</a:t>
            </a:r>
          </a:p>
          <a:p>
            <a:pPr algn="l" eaLnBrk="1" hangingPunct="1">
              <a:spcBef>
                <a:spcPct val="50000"/>
              </a:spcBef>
            </a:pPr>
            <a:endParaRPr lang="en-US" altLang="ko-KR" sz="1400">
              <a:ea typeface="Gulim" pitchFamily="34" charset="-127"/>
            </a:endParaRPr>
          </a:p>
          <a:p>
            <a:pPr algn="l" eaLnBrk="1" hangingPunct="1">
              <a:spcBef>
                <a:spcPct val="50000"/>
              </a:spcBef>
            </a:pPr>
            <a:r>
              <a:rPr lang="en-US" altLang="ko-KR" sz="1400">
                <a:ea typeface="Gulim" pitchFamily="34" charset="-127"/>
              </a:rPr>
              <a:t>Arbitrarily partition objects into k groups</a:t>
            </a:r>
          </a:p>
        </p:txBody>
      </p:sp>
      <p:sp>
        <p:nvSpPr>
          <p:cNvPr id="6" name="Line 183"/>
          <p:cNvSpPr>
            <a:spLocks noChangeShapeType="1"/>
          </p:cNvSpPr>
          <p:nvPr/>
        </p:nvSpPr>
        <p:spPr bwMode="auto">
          <a:xfrm>
            <a:off x="2603500" y="2286000"/>
            <a:ext cx="685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 name="Text Box 185"/>
          <p:cNvSpPr txBox="1">
            <a:spLocks noChangeArrowheads="1"/>
          </p:cNvSpPr>
          <p:nvPr/>
        </p:nvSpPr>
        <p:spPr bwMode="auto">
          <a:xfrm>
            <a:off x="5727700" y="2438400"/>
            <a:ext cx="10668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altLang="ko-KR" sz="1400">
                <a:ea typeface="Gulim" pitchFamily="34" charset="-127"/>
              </a:rPr>
              <a:t>Update the cluster centroids</a:t>
            </a:r>
          </a:p>
        </p:txBody>
      </p:sp>
      <p:sp>
        <p:nvSpPr>
          <p:cNvPr id="8" name="Text Box 190"/>
          <p:cNvSpPr txBox="1">
            <a:spLocks noChangeArrowheads="1"/>
          </p:cNvSpPr>
          <p:nvPr/>
        </p:nvSpPr>
        <p:spPr bwMode="auto">
          <a:xfrm>
            <a:off x="5727700" y="4953000"/>
            <a:ext cx="10668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altLang="ko-KR" sz="1400">
                <a:ea typeface="Gulim" pitchFamily="34" charset="-127"/>
              </a:rPr>
              <a:t>Update the cluster centroids</a:t>
            </a:r>
          </a:p>
          <a:p>
            <a:pPr algn="l" eaLnBrk="1" hangingPunct="1">
              <a:spcBef>
                <a:spcPct val="50000"/>
              </a:spcBef>
            </a:pPr>
            <a:endParaRPr lang="en-US" altLang="ko-KR" sz="1400">
              <a:ea typeface="Gulim" pitchFamily="34" charset="-127"/>
            </a:endParaRPr>
          </a:p>
        </p:txBody>
      </p:sp>
      <p:sp>
        <p:nvSpPr>
          <p:cNvPr id="9" name="Text Box 191"/>
          <p:cNvSpPr txBox="1">
            <a:spLocks noChangeArrowheads="1"/>
          </p:cNvSpPr>
          <p:nvPr/>
        </p:nvSpPr>
        <p:spPr bwMode="auto">
          <a:xfrm>
            <a:off x="7099300" y="35814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altLang="ko-KR" sz="1400">
                <a:ea typeface="Gulim" pitchFamily="34" charset="-127"/>
              </a:rPr>
              <a:t>Reassign  objects</a:t>
            </a:r>
          </a:p>
        </p:txBody>
      </p:sp>
      <p:sp>
        <p:nvSpPr>
          <p:cNvPr id="10" name="Line 192"/>
          <p:cNvSpPr>
            <a:spLocks noChangeShapeType="1"/>
          </p:cNvSpPr>
          <p:nvPr/>
        </p:nvSpPr>
        <p:spPr bwMode="auto">
          <a:xfrm>
            <a:off x="7937500" y="3581400"/>
            <a:ext cx="0" cy="304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 name="Text Box 193"/>
          <p:cNvSpPr txBox="1">
            <a:spLocks noChangeArrowheads="1"/>
          </p:cNvSpPr>
          <p:nvPr/>
        </p:nvSpPr>
        <p:spPr bwMode="auto">
          <a:xfrm>
            <a:off x="4584700" y="3505200"/>
            <a:ext cx="990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altLang="ko-KR" sz="1400">
                <a:ea typeface="Gulim" pitchFamily="34" charset="-127"/>
              </a:rPr>
              <a:t>Loop if needed</a:t>
            </a:r>
          </a:p>
        </p:txBody>
      </p:sp>
      <p:graphicFrame>
        <p:nvGraphicFramePr>
          <p:cNvPr id="12" name="Object 196"/>
          <p:cNvGraphicFramePr>
            <a:graphicFrameLocks noChangeAspect="1"/>
          </p:cNvGraphicFramePr>
          <p:nvPr/>
        </p:nvGraphicFramePr>
        <p:xfrm>
          <a:off x="393700" y="1447800"/>
          <a:ext cx="2120900" cy="1984375"/>
        </p:xfrm>
        <a:graphic>
          <a:graphicData uri="http://schemas.openxmlformats.org/presentationml/2006/ole">
            <mc:AlternateContent xmlns:mc="http://schemas.openxmlformats.org/markup-compatibility/2006">
              <mc:Choice xmlns:v="urn:schemas-microsoft-com:vml" Requires="v">
                <p:oleObj spid="_x0000_s2220" name="SmartDraw" r:id="rId3" imgW="3479292" imgH="3255264" progId="SmartDraw.2">
                  <p:embed/>
                </p:oleObj>
              </mc:Choice>
              <mc:Fallback>
                <p:oleObj name="SmartDraw" r:id="rId3" imgW="3479292" imgH="3255264" progId="SmartDraw.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700" y="1447800"/>
                        <a:ext cx="2120900" cy="198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97"/>
          <p:cNvGraphicFramePr>
            <a:graphicFrameLocks noChangeAspect="1"/>
          </p:cNvGraphicFramePr>
          <p:nvPr/>
        </p:nvGraphicFramePr>
        <p:xfrm>
          <a:off x="3441700" y="1447800"/>
          <a:ext cx="2184400" cy="2043113"/>
        </p:xfrm>
        <a:graphic>
          <a:graphicData uri="http://schemas.openxmlformats.org/presentationml/2006/ole">
            <mc:AlternateContent xmlns:mc="http://schemas.openxmlformats.org/markup-compatibility/2006">
              <mc:Choice xmlns:v="urn:schemas-microsoft-com:vml" Requires="v">
                <p:oleObj spid="_x0000_s2221" name="SmartDraw" r:id="rId5" imgW="3479292" imgH="3255264" progId="SmartDraw.2">
                  <p:embed/>
                </p:oleObj>
              </mc:Choice>
              <mc:Fallback>
                <p:oleObj name="SmartDraw" r:id="rId5" imgW="3479292" imgH="3255264" progId="SmartDraw.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1700" y="1447800"/>
                        <a:ext cx="2184400" cy="20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98"/>
          <p:cNvGraphicFramePr>
            <a:graphicFrameLocks noChangeAspect="1"/>
          </p:cNvGraphicFramePr>
          <p:nvPr/>
        </p:nvGraphicFramePr>
        <p:xfrm>
          <a:off x="6794500" y="1447800"/>
          <a:ext cx="2273300" cy="2127250"/>
        </p:xfrm>
        <a:graphic>
          <a:graphicData uri="http://schemas.openxmlformats.org/presentationml/2006/ole">
            <mc:AlternateContent xmlns:mc="http://schemas.openxmlformats.org/markup-compatibility/2006">
              <mc:Choice xmlns:v="urn:schemas-microsoft-com:vml" Requires="v">
                <p:oleObj spid="_x0000_s2222" name="SmartDraw" r:id="rId7" imgW="3479292" imgH="3255264" progId="SmartDraw.2">
                  <p:embed/>
                </p:oleObj>
              </mc:Choice>
              <mc:Fallback>
                <p:oleObj name="SmartDraw" r:id="rId7" imgW="3479292" imgH="3255264" progId="SmartDraw.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4500" y="1447800"/>
                        <a:ext cx="2273300" cy="212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99"/>
          <p:cNvGraphicFramePr>
            <a:graphicFrameLocks noChangeAspect="1"/>
          </p:cNvGraphicFramePr>
          <p:nvPr/>
        </p:nvGraphicFramePr>
        <p:xfrm>
          <a:off x="6794500" y="3892550"/>
          <a:ext cx="2273300" cy="2127250"/>
        </p:xfrm>
        <a:graphic>
          <a:graphicData uri="http://schemas.openxmlformats.org/presentationml/2006/ole">
            <mc:AlternateContent xmlns:mc="http://schemas.openxmlformats.org/markup-compatibility/2006">
              <mc:Choice xmlns:v="urn:schemas-microsoft-com:vml" Requires="v">
                <p:oleObj spid="_x0000_s2223" name="SmartDraw" r:id="rId9" imgW="3479292" imgH="3255264" progId="SmartDraw.2">
                  <p:embed/>
                </p:oleObj>
              </mc:Choice>
              <mc:Fallback>
                <p:oleObj name="SmartDraw" r:id="rId9" imgW="3479292" imgH="3255264" progId="SmartDraw.2">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94500" y="3892550"/>
                        <a:ext cx="2273300" cy="212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200"/>
          <p:cNvGraphicFramePr>
            <a:graphicFrameLocks noChangeAspect="1"/>
          </p:cNvGraphicFramePr>
          <p:nvPr/>
        </p:nvGraphicFramePr>
        <p:xfrm>
          <a:off x="3594100" y="3962400"/>
          <a:ext cx="2197100" cy="2055813"/>
        </p:xfrm>
        <a:graphic>
          <a:graphicData uri="http://schemas.openxmlformats.org/presentationml/2006/ole">
            <mc:AlternateContent xmlns:mc="http://schemas.openxmlformats.org/markup-compatibility/2006">
              <mc:Choice xmlns:v="urn:schemas-microsoft-com:vml" Requires="v">
                <p:oleObj spid="_x0000_s2224" name="SmartDraw" r:id="rId11" imgW="3479292" imgH="3255264" progId="SmartDraw.2">
                  <p:embed/>
                </p:oleObj>
              </mc:Choice>
              <mc:Fallback>
                <p:oleObj name="SmartDraw" r:id="rId11" imgW="3479292" imgH="3255264" progId="SmartDraw.2">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94100" y="3962400"/>
                        <a:ext cx="2197100" cy="205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Line 192"/>
          <p:cNvSpPr>
            <a:spLocks noChangeShapeType="1"/>
          </p:cNvSpPr>
          <p:nvPr/>
        </p:nvSpPr>
        <p:spPr bwMode="auto">
          <a:xfrm flipV="1">
            <a:off x="4356100" y="35052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8" name="Text Box 181"/>
          <p:cNvSpPr txBox="1">
            <a:spLocks noChangeArrowheads="1"/>
          </p:cNvSpPr>
          <p:nvPr/>
        </p:nvSpPr>
        <p:spPr bwMode="auto">
          <a:xfrm>
            <a:off x="622300" y="3429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altLang="ko-KR" sz="1400">
                <a:ea typeface="Gulim" pitchFamily="34" charset="-127"/>
              </a:rPr>
              <a:t>The initial data set</a:t>
            </a:r>
          </a:p>
        </p:txBody>
      </p:sp>
      <p:sp>
        <p:nvSpPr>
          <p:cNvPr id="19" name="Line 93"/>
          <p:cNvSpPr>
            <a:spLocks noChangeShapeType="1"/>
          </p:cNvSpPr>
          <p:nvPr/>
        </p:nvSpPr>
        <p:spPr bwMode="auto">
          <a:xfrm flipH="1">
            <a:off x="5803900" y="48768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Rectangle 3"/>
          <p:cNvSpPr>
            <a:spLocks noChangeArrowheads="1"/>
          </p:cNvSpPr>
          <p:nvPr/>
        </p:nvSpPr>
        <p:spPr bwMode="auto">
          <a:xfrm>
            <a:off x="0" y="3962400"/>
            <a:ext cx="3581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lnSpc>
                <a:spcPct val="120000"/>
              </a:lnSpc>
              <a:spcBef>
                <a:spcPct val="20000"/>
              </a:spcBef>
              <a:buClr>
                <a:schemeClr val="folHlink"/>
              </a:buClr>
              <a:buSzPct val="60000"/>
              <a:buFont typeface="Wingdings" pitchFamily="2" charset="2"/>
              <a:buChar char="n"/>
            </a:pPr>
            <a:r>
              <a:rPr lang="en-US" sz="1600">
                <a:solidFill>
                  <a:srgbClr val="000000"/>
                </a:solidFill>
                <a:latin typeface="Arial" pitchFamily="34" charset="0"/>
              </a:rPr>
              <a:t>Partition objects into </a:t>
            </a:r>
            <a:r>
              <a:rPr lang="en-US" sz="1600" i="1">
                <a:solidFill>
                  <a:srgbClr val="000000"/>
                </a:solidFill>
                <a:latin typeface="Arial" pitchFamily="34" charset="0"/>
              </a:rPr>
              <a:t>k</a:t>
            </a:r>
            <a:r>
              <a:rPr lang="en-US" sz="1600">
                <a:solidFill>
                  <a:srgbClr val="000000"/>
                </a:solidFill>
                <a:latin typeface="Arial" pitchFamily="34" charset="0"/>
              </a:rPr>
              <a:t> nonempty subsets</a:t>
            </a:r>
          </a:p>
          <a:p>
            <a:pPr marL="342900" indent="-342900" algn="l">
              <a:lnSpc>
                <a:spcPct val="120000"/>
              </a:lnSpc>
              <a:spcBef>
                <a:spcPct val="20000"/>
              </a:spcBef>
              <a:buClr>
                <a:schemeClr val="folHlink"/>
              </a:buClr>
              <a:buSzPct val="60000"/>
              <a:buFont typeface="Wingdings" pitchFamily="2" charset="2"/>
              <a:buChar char="n"/>
            </a:pPr>
            <a:r>
              <a:rPr lang="en-US" sz="1600">
                <a:latin typeface="Arial" pitchFamily="34" charset="0"/>
              </a:rPr>
              <a:t>Repeat</a:t>
            </a:r>
            <a:endParaRPr lang="en-US" sz="1600">
              <a:solidFill>
                <a:srgbClr val="000000"/>
              </a:solidFill>
              <a:latin typeface="Arial" pitchFamily="34" charset="0"/>
            </a:endParaRPr>
          </a:p>
          <a:p>
            <a:pPr marL="742950" lvl="1" indent="-285750" algn="l">
              <a:lnSpc>
                <a:spcPct val="120000"/>
              </a:lnSpc>
              <a:spcBef>
                <a:spcPct val="20000"/>
              </a:spcBef>
              <a:buClr>
                <a:schemeClr val="hlink"/>
              </a:buClr>
              <a:buSzPct val="55000"/>
              <a:buFont typeface="Wingdings" pitchFamily="2" charset="2"/>
              <a:buChar char="n"/>
            </a:pPr>
            <a:r>
              <a:rPr lang="en-US" sz="1600">
                <a:solidFill>
                  <a:srgbClr val="000000"/>
                </a:solidFill>
                <a:latin typeface="Arial" pitchFamily="34" charset="0"/>
              </a:rPr>
              <a:t>Compute centroid (i.e., mean point) for each partition </a:t>
            </a:r>
          </a:p>
          <a:p>
            <a:pPr marL="742950" lvl="1" indent="-285750" algn="l">
              <a:lnSpc>
                <a:spcPct val="120000"/>
              </a:lnSpc>
              <a:spcBef>
                <a:spcPct val="20000"/>
              </a:spcBef>
              <a:buClr>
                <a:schemeClr val="hlink"/>
              </a:buClr>
              <a:buSzPct val="55000"/>
              <a:buFont typeface="Wingdings" pitchFamily="2" charset="2"/>
              <a:buChar char="n"/>
            </a:pPr>
            <a:r>
              <a:rPr lang="en-US" sz="1600">
                <a:solidFill>
                  <a:srgbClr val="000000"/>
                </a:solidFill>
                <a:latin typeface="Arial" pitchFamily="34" charset="0"/>
              </a:rPr>
              <a:t>Assign each object to the cluster of its nearest centroid  </a:t>
            </a:r>
          </a:p>
          <a:p>
            <a:pPr marL="342900" indent="-342900" algn="l">
              <a:lnSpc>
                <a:spcPct val="120000"/>
              </a:lnSpc>
              <a:spcBef>
                <a:spcPct val="20000"/>
              </a:spcBef>
              <a:buClr>
                <a:schemeClr val="folHlink"/>
              </a:buClr>
              <a:buSzPct val="60000"/>
              <a:buFont typeface="Wingdings" pitchFamily="2" charset="2"/>
              <a:buChar char="n"/>
            </a:pPr>
            <a:r>
              <a:rPr lang="en-US" sz="1600">
                <a:solidFill>
                  <a:srgbClr val="000000"/>
                </a:solidFill>
                <a:latin typeface="Arial" pitchFamily="34" charset="0"/>
              </a:rPr>
              <a:t>Until no change</a:t>
            </a:r>
          </a:p>
        </p:txBody>
      </p:sp>
    </p:spTree>
    <p:extLst>
      <p:ext uri="{BB962C8B-B14F-4D97-AF65-F5344CB8AC3E}">
        <p14:creationId xmlns:p14="http://schemas.microsoft.com/office/powerpoint/2010/main" val="3915110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Comments on the </a:t>
            </a:r>
            <a:r>
              <a:rPr lang="en-US" i="1" dirty="0" smtClean="0"/>
              <a:t>K</a:t>
            </a:r>
            <a:r>
              <a:rPr lang="en-US" dirty="0" smtClean="0"/>
              <a:t>-means Method</a:t>
            </a:r>
            <a:endParaRPr lang="en-US" dirty="0"/>
          </a:p>
        </p:txBody>
      </p:sp>
      <p:sp>
        <p:nvSpPr>
          <p:cNvPr id="3" name="Content Placeholder 2"/>
          <p:cNvSpPr>
            <a:spLocks noGrp="1"/>
          </p:cNvSpPr>
          <p:nvPr>
            <p:ph idx="1"/>
          </p:nvPr>
        </p:nvSpPr>
        <p:spPr/>
        <p:txBody>
          <a:bodyPr>
            <a:normAutofit fontScale="92500" lnSpcReduction="10000"/>
          </a:bodyPr>
          <a:lstStyle/>
          <a:p>
            <a:pPr>
              <a:lnSpc>
                <a:spcPct val="120000"/>
              </a:lnSpc>
              <a:tabLst>
                <a:tab pos="6172200" algn="l"/>
              </a:tabLst>
            </a:pPr>
            <a:r>
              <a:rPr lang="en-US" sz="2000" u="sng" dirty="0" smtClean="0"/>
              <a:t>Strength:</a:t>
            </a:r>
            <a:r>
              <a:rPr lang="en-US" sz="2000" dirty="0" smtClean="0"/>
              <a:t> </a:t>
            </a:r>
            <a:r>
              <a:rPr lang="en-US" sz="2000" i="1" dirty="0" smtClean="0"/>
              <a:t>Efficient</a:t>
            </a:r>
            <a:r>
              <a:rPr lang="en-US" sz="2000" dirty="0" smtClean="0"/>
              <a:t>: </a:t>
            </a:r>
            <a:r>
              <a:rPr lang="en-US" sz="2000" i="1" dirty="0" smtClean="0"/>
              <a:t>O</a:t>
            </a:r>
            <a:r>
              <a:rPr lang="en-US" sz="2000" dirty="0" smtClean="0"/>
              <a:t>(</a:t>
            </a:r>
            <a:r>
              <a:rPr lang="en-US" sz="2000" i="1" dirty="0" err="1" smtClean="0"/>
              <a:t>tkn</a:t>
            </a:r>
            <a:r>
              <a:rPr lang="en-US" sz="2000" dirty="0" smtClean="0"/>
              <a:t>), where </a:t>
            </a:r>
            <a:r>
              <a:rPr lang="en-US" sz="2000" i="1" dirty="0" smtClean="0"/>
              <a:t>n</a:t>
            </a:r>
            <a:r>
              <a:rPr lang="en-US" sz="2000" dirty="0" smtClean="0"/>
              <a:t> is # objects, </a:t>
            </a:r>
            <a:r>
              <a:rPr lang="en-US" sz="2000" i="1" dirty="0" smtClean="0"/>
              <a:t>k</a:t>
            </a:r>
            <a:r>
              <a:rPr lang="en-US" sz="2000" dirty="0" smtClean="0"/>
              <a:t> is # clusters, and </a:t>
            </a:r>
            <a:r>
              <a:rPr lang="en-US" sz="2000" i="1" dirty="0" smtClean="0"/>
              <a:t>t  </a:t>
            </a:r>
            <a:r>
              <a:rPr lang="en-US" sz="2000" dirty="0" smtClean="0"/>
              <a:t>is # iterations. Normally, </a:t>
            </a:r>
            <a:r>
              <a:rPr lang="en-US" sz="2000" i="1" dirty="0" smtClean="0"/>
              <a:t>k</a:t>
            </a:r>
            <a:r>
              <a:rPr lang="en-US" sz="2000" dirty="0" smtClean="0"/>
              <a:t>, </a:t>
            </a:r>
            <a:r>
              <a:rPr lang="en-US" sz="2000" i="1" dirty="0" smtClean="0"/>
              <a:t>t</a:t>
            </a:r>
            <a:r>
              <a:rPr lang="en-US" sz="2000" dirty="0" smtClean="0"/>
              <a:t> &lt;&lt; </a:t>
            </a:r>
            <a:r>
              <a:rPr lang="en-US" sz="2000" i="1" dirty="0" smtClean="0"/>
              <a:t>n</a:t>
            </a:r>
            <a:r>
              <a:rPr lang="en-US" sz="2000" dirty="0" smtClean="0"/>
              <a:t>.</a:t>
            </a:r>
          </a:p>
          <a:p>
            <a:pPr lvl="2">
              <a:lnSpc>
                <a:spcPct val="120000"/>
              </a:lnSpc>
            </a:pPr>
            <a:r>
              <a:rPr lang="en-US" altLang="ko-KR" sz="2000" dirty="0" smtClean="0">
                <a:ea typeface="Gulim" pitchFamily="34" charset="-127"/>
              </a:rPr>
              <a:t>Comparing: PAM: O(k(n-k)</a:t>
            </a:r>
            <a:r>
              <a:rPr lang="en-US" altLang="ko-KR" sz="2000" baseline="30000" dirty="0" smtClean="0">
                <a:ea typeface="Gulim" pitchFamily="34" charset="-127"/>
              </a:rPr>
              <a:t>2</a:t>
            </a:r>
            <a:r>
              <a:rPr lang="en-US" altLang="ko-KR" sz="2000" dirty="0" smtClean="0">
                <a:ea typeface="Gulim" pitchFamily="34" charset="-127"/>
              </a:rPr>
              <a:t> ), CLARA: O(ks</a:t>
            </a:r>
            <a:r>
              <a:rPr lang="en-US" altLang="ko-KR" sz="2000" baseline="30000" dirty="0" smtClean="0">
                <a:ea typeface="Gulim" pitchFamily="34" charset="-127"/>
              </a:rPr>
              <a:t>2</a:t>
            </a:r>
            <a:r>
              <a:rPr lang="en-US" altLang="ko-KR" sz="2000" dirty="0" smtClean="0">
                <a:ea typeface="Gulim" pitchFamily="34" charset="-127"/>
              </a:rPr>
              <a:t> + k(n-k))</a:t>
            </a:r>
            <a:endParaRPr lang="en-US" sz="2000" dirty="0" smtClean="0"/>
          </a:p>
          <a:p>
            <a:pPr>
              <a:lnSpc>
                <a:spcPct val="120000"/>
              </a:lnSpc>
            </a:pPr>
            <a:r>
              <a:rPr lang="en-US" sz="2000" u="sng" dirty="0" smtClean="0"/>
              <a:t>Comment:</a:t>
            </a:r>
            <a:r>
              <a:rPr lang="en-US" sz="2000" dirty="0" smtClean="0"/>
              <a:t> Often terminates at a </a:t>
            </a:r>
            <a:r>
              <a:rPr lang="en-US" sz="2000" i="1" dirty="0" smtClean="0"/>
              <a:t>local optimal</a:t>
            </a:r>
            <a:r>
              <a:rPr lang="en-US" sz="2000" dirty="0" smtClean="0"/>
              <a:t>. (Greedy)</a:t>
            </a:r>
          </a:p>
          <a:p>
            <a:pPr>
              <a:lnSpc>
                <a:spcPct val="120000"/>
              </a:lnSpc>
            </a:pPr>
            <a:r>
              <a:rPr lang="en-US" sz="2000" u="sng" dirty="0" smtClean="0"/>
              <a:t>Weakness</a:t>
            </a:r>
            <a:endParaRPr lang="en-US" sz="2000" dirty="0" smtClean="0"/>
          </a:p>
          <a:p>
            <a:pPr lvl="1">
              <a:lnSpc>
                <a:spcPct val="120000"/>
              </a:lnSpc>
            </a:pPr>
            <a:r>
              <a:rPr lang="en-US" sz="2000" dirty="0" smtClean="0"/>
              <a:t>Applicable only to objects in a continuous n-dimensional space </a:t>
            </a:r>
            <a:endParaRPr lang="en-US" sz="2000" i="1" dirty="0" smtClean="0"/>
          </a:p>
          <a:p>
            <a:pPr lvl="2">
              <a:lnSpc>
                <a:spcPct val="120000"/>
              </a:lnSpc>
            </a:pPr>
            <a:r>
              <a:rPr lang="en-US" sz="2000" dirty="0" smtClean="0"/>
              <a:t>Using the k-modes method for categorical data</a:t>
            </a:r>
          </a:p>
          <a:p>
            <a:pPr lvl="2">
              <a:lnSpc>
                <a:spcPct val="120000"/>
              </a:lnSpc>
            </a:pPr>
            <a:r>
              <a:rPr lang="en-US" sz="2000" dirty="0" smtClean="0"/>
              <a:t>In comparison, k-</a:t>
            </a:r>
            <a:r>
              <a:rPr lang="en-US" sz="2000" dirty="0" err="1" smtClean="0"/>
              <a:t>medoids</a:t>
            </a:r>
            <a:r>
              <a:rPr lang="en-US" sz="2000" dirty="0" smtClean="0"/>
              <a:t> can be applied to a wide range of data</a:t>
            </a:r>
          </a:p>
          <a:p>
            <a:pPr lvl="1">
              <a:lnSpc>
                <a:spcPct val="120000"/>
              </a:lnSpc>
            </a:pPr>
            <a:r>
              <a:rPr lang="en-US" sz="2000" dirty="0" smtClean="0"/>
              <a:t>Need to specify </a:t>
            </a:r>
            <a:r>
              <a:rPr lang="en-US" sz="2000" i="1" dirty="0" smtClean="0"/>
              <a:t>k, </a:t>
            </a:r>
            <a:r>
              <a:rPr lang="en-US" sz="2000" dirty="0" smtClean="0"/>
              <a:t>the </a:t>
            </a:r>
            <a:r>
              <a:rPr lang="en-US" sz="2000" i="1" dirty="0" smtClean="0"/>
              <a:t>number</a:t>
            </a:r>
            <a:r>
              <a:rPr lang="en-US" sz="2000" dirty="0" smtClean="0"/>
              <a:t> of clusters, in advance (there are ways to automatically determine the best k (see Hastie et al., 2009)</a:t>
            </a:r>
          </a:p>
          <a:p>
            <a:pPr lvl="1">
              <a:lnSpc>
                <a:spcPct val="120000"/>
              </a:lnSpc>
            </a:pPr>
            <a:r>
              <a:rPr lang="en-US" sz="2000" dirty="0" smtClean="0"/>
              <a:t>Sensitive to noisy data and </a:t>
            </a:r>
            <a:r>
              <a:rPr lang="en-US" sz="2000" i="1" dirty="0" smtClean="0"/>
              <a:t>outliers</a:t>
            </a:r>
            <a:endParaRPr lang="en-US" sz="2000" dirty="0" smtClean="0"/>
          </a:p>
          <a:p>
            <a:pPr lvl="1">
              <a:lnSpc>
                <a:spcPct val="120000"/>
              </a:lnSpc>
            </a:pPr>
            <a:r>
              <a:rPr lang="en-US" sz="2000" dirty="0" smtClean="0"/>
              <a:t>Not suitable to discover clusters with </a:t>
            </a:r>
            <a:r>
              <a:rPr lang="en-US" sz="2000" i="1" dirty="0" smtClean="0"/>
              <a:t>non-convex shapes</a:t>
            </a:r>
          </a:p>
          <a:p>
            <a:endParaRPr lang="en-US" dirty="0"/>
          </a:p>
        </p:txBody>
      </p:sp>
    </p:spTree>
    <p:extLst>
      <p:ext uri="{BB962C8B-B14F-4D97-AF65-F5344CB8AC3E}">
        <p14:creationId xmlns:p14="http://schemas.microsoft.com/office/powerpoint/2010/main" val="1115795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04478"/>
            <a:ext cx="8229600" cy="1143000"/>
          </a:xfrm>
        </p:spPr>
        <p:txBody>
          <a:bodyPr/>
          <a:lstStyle/>
          <a:p>
            <a:r>
              <a:rPr lang="en-US" dirty="0" smtClean="0"/>
              <a:t>R Demo</a:t>
            </a:r>
            <a:endParaRPr lang="en-US" dirty="0"/>
          </a:p>
        </p:txBody>
      </p:sp>
    </p:spTree>
    <p:extLst>
      <p:ext uri="{BB962C8B-B14F-4D97-AF65-F5344CB8AC3E}">
        <p14:creationId xmlns:p14="http://schemas.microsoft.com/office/powerpoint/2010/main" val="29591133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 of the </a:t>
            </a:r>
            <a:r>
              <a:rPr lang="en-US" i="1" dirty="0" smtClean="0"/>
              <a:t>K</a:t>
            </a:r>
            <a:r>
              <a:rPr lang="en-US" dirty="0" smtClean="0"/>
              <a:t>-means Method</a:t>
            </a:r>
            <a:endParaRPr lang="en-US" dirty="0"/>
          </a:p>
        </p:txBody>
      </p:sp>
      <p:sp>
        <p:nvSpPr>
          <p:cNvPr id="3" name="Content Placeholder 2"/>
          <p:cNvSpPr>
            <a:spLocks noGrp="1"/>
          </p:cNvSpPr>
          <p:nvPr>
            <p:ph idx="1"/>
          </p:nvPr>
        </p:nvSpPr>
        <p:spPr/>
        <p:txBody>
          <a:bodyPr>
            <a:normAutofit lnSpcReduction="10000"/>
          </a:bodyPr>
          <a:lstStyle/>
          <a:p>
            <a:pPr>
              <a:lnSpc>
                <a:spcPct val="150000"/>
              </a:lnSpc>
            </a:pPr>
            <a:r>
              <a:rPr lang="en-US" sz="2000" dirty="0" smtClean="0"/>
              <a:t>Most of the variants of the </a:t>
            </a:r>
            <a:r>
              <a:rPr lang="en-US" sz="2000" i="1" dirty="0" smtClean="0"/>
              <a:t>k-means</a:t>
            </a:r>
            <a:r>
              <a:rPr lang="en-US" sz="2000" dirty="0" smtClean="0"/>
              <a:t> which differ in</a:t>
            </a:r>
          </a:p>
          <a:p>
            <a:pPr lvl="1">
              <a:lnSpc>
                <a:spcPct val="150000"/>
              </a:lnSpc>
            </a:pPr>
            <a:r>
              <a:rPr lang="en-US" sz="2000" dirty="0" smtClean="0"/>
              <a:t>Selection of the initial </a:t>
            </a:r>
            <a:r>
              <a:rPr lang="en-US" sz="2000" i="1" dirty="0" smtClean="0"/>
              <a:t>k</a:t>
            </a:r>
            <a:r>
              <a:rPr lang="en-US" sz="2000" dirty="0" smtClean="0"/>
              <a:t> means</a:t>
            </a:r>
          </a:p>
          <a:p>
            <a:pPr lvl="1">
              <a:lnSpc>
                <a:spcPct val="150000"/>
              </a:lnSpc>
            </a:pPr>
            <a:r>
              <a:rPr lang="en-US" sz="2000" dirty="0" smtClean="0"/>
              <a:t>Dissimilarity calculations</a:t>
            </a:r>
          </a:p>
          <a:p>
            <a:pPr lvl="1">
              <a:lnSpc>
                <a:spcPct val="150000"/>
              </a:lnSpc>
            </a:pPr>
            <a:r>
              <a:rPr lang="en-US" sz="2000" dirty="0" smtClean="0"/>
              <a:t>Strategies to calculate cluster means</a:t>
            </a:r>
          </a:p>
          <a:p>
            <a:pPr>
              <a:lnSpc>
                <a:spcPct val="150000"/>
              </a:lnSpc>
            </a:pPr>
            <a:r>
              <a:rPr lang="en-US" sz="2000" dirty="0" smtClean="0"/>
              <a:t>Handling categorical data: </a:t>
            </a:r>
            <a:r>
              <a:rPr lang="en-US" sz="2000" i="1" dirty="0" smtClean="0"/>
              <a:t>k-modes</a:t>
            </a:r>
            <a:endParaRPr lang="en-US" sz="2000" dirty="0" smtClean="0"/>
          </a:p>
          <a:p>
            <a:pPr lvl="1">
              <a:lnSpc>
                <a:spcPct val="150000"/>
              </a:lnSpc>
            </a:pPr>
            <a:r>
              <a:rPr lang="en-US" sz="2000" dirty="0" smtClean="0"/>
              <a:t>Replacing means of clusters with </a:t>
            </a:r>
            <a:r>
              <a:rPr lang="en-US" sz="2000" u="sng" dirty="0" smtClean="0"/>
              <a:t>modes</a:t>
            </a:r>
            <a:endParaRPr lang="en-US" sz="2000" dirty="0" smtClean="0"/>
          </a:p>
          <a:p>
            <a:pPr lvl="1">
              <a:lnSpc>
                <a:spcPct val="150000"/>
              </a:lnSpc>
            </a:pPr>
            <a:r>
              <a:rPr lang="en-US" sz="2000" dirty="0" smtClean="0"/>
              <a:t>Using new dissimilarity measures to deal with categorical objects</a:t>
            </a:r>
          </a:p>
          <a:p>
            <a:pPr lvl="1">
              <a:lnSpc>
                <a:spcPct val="150000"/>
              </a:lnSpc>
            </a:pPr>
            <a:r>
              <a:rPr lang="en-US" sz="2000" dirty="0" smtClean="0"/>
              <a:t>Using a </a:t>
            </a:r>
            <a:r>
              <a:rPr lang="en-US" sz="2000" u="sng" dirty="0" smtClean="0"/>
              <a:t>frequency</a:t>
            </a:r>
            <a:r>
              <a:rPr lang="en-US" sz="2000" dirty="0" smtClean="0"/>
              <a:t>-based method to update modes of clusters</a:t>
            </a:r>
          </a:p>
          <a:p>
            <a:pPr lvl="1">
              <a:lnSpc>
                <a:spcPct val="150000"/>
              </a:lnSpc>
            </a:pPr>
            <a:r>
              <a:rPr lang="en-US" sz="2000" dirty="0" smtClean="0"/>
              <a:t>A mixture of categorical and numerical data: </a:t>
            </a:r>
            <a:r>
              <a:rPr lang="en-US" sz="2000" i="1" dirty="0" smtClean="0"/>
              <a:t>k-prototype</a:t>
            </a:r>
            <a:r>
              <a:rPr lang="en-US" sz="2000" dirty="0" smtClean="0"/>
              <a:t> method</a:t>
            </a:r>
          </a:p>
          <a:p>
            <a:endParaRPr lang="en-US" dirty="0"/>
          </a:p>
        </p:txBody>
      </p:sp>
    </p:spTree>
    <p:extLst>
      <p:ext uri="{BB962C8B-B14F-4D97-AF65-F5344CB8AC3E}">
        <p14:creationId xmlns:p14="http://schemas.microsoft.com/office/powerpoint/2010/main" val="839840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a:t>
            </a:r>
            <a:r>
              <a:rPr lang="en-US" dirty="0" err="1" smtClean="0"/>
              <a:t>Medoids</a:t>
            </a:r>
            <a:endParaRPr lang="en-US" dirty="0"/>
          </a:p>
        </p:txBody>
      </p:sp>
      <p:sp>
        <p:nvSpPr>
          <p:cNvPr id="3" name="Content Placeholder 2"/>
          <p:cNvSpPr>
            <a:spLocks noGrp="1"/>
          </p:cNvSpPr>
          <p:nvPr>
            <p:ph idx="1"/>
          </p:nvPr>
        </p:nvSpPr>
        <p:spPr/>
        <p:txBody>
          <a:bodyPr/>
          <a:lstStyle/>
          <a:p>
            <a:pPr>
              <a:lnSpc>
                <a:spcPct val="150000"/>
              </a:lnSpc>
            </a:pPr>
            <a:r>
              <a:rPr lang="en-US" altLang="ko-KR" sz="2000" dirty="0" smtClean="0">
                <a:ea typeface="Gulim" pitchFamily="34" charset="-127"/>
              </a:rPr>
              <a:t>The k-means algorithm is sensitive to outliers</a:t>
            </a:r>
          </a:p>
          <a:p>
            <a:pPr lvl="1">
              <a:lnSpc>
                <a:spcPct val="150000"/>
              </a:lnSpc>
            </a:pPr>
            <a:r>
              <a:rPr lang="en-US" altLang="ko-KR" sz="2000" dirty="0" smtClean="0">
                <a:ea typeface="Gulim" pitchFamily="34" charset="-127"/>
              </a:rPr>
              <a:t>Since an object with an extremely large value may substantially distort the distribution of the data</a:t>
            </a:r>
          </a:p>
          <a:p>
            <a:pPr>
              <a:lnSpc>
                <a:spcPct val="150000"/>
              </a:lnSpc>
            </a:pPr>
            <a:r>
              <a:rPr lang="en-US" altLang="ko-KR" sz="2000" dirty="0" smtClean="0">
                <a:ea typeface="Gulim" pitchFamily="34" charset="-127"/>
              </a:rPr>
              <a:t>K-</a:t>
            </a:r>
            <a:r>
              <a:rPr lang="en-US" altLang="ko-KR" sz="2000" dirty="0" err="1" smtClean="0">
                <a:ea typeface="Gulim" pitchFamily="34" charset="-127"/>
              </a:rPr>
              <a:t>Medoids</a:t>
            </a:r>
            <a:r>
              <a:rPr lang="en-US" altLang="ko-KR" sz="2000" dirty="0" smtClean="0">
                <a:ea typeface="Gulim" pitchFamily="34" charset="-127"/>
              </a:rPr>
              <a:t>:  Instead of taking the </a:t>
            </a:r>
            <a:r>
              <a:rPr lang="en-US" altLang="ko-KR" sz="2000" b="1" dirty="0" smtClean="0">
                <a:ea typeface="Gulim" pitchFamily="34" charset="-127"/>
              </a:rPr>
              <a:t>mean</a:t>
            </a:r>
            <a:r>
              <a:rPr lang="en-US" altLang="ko-KR" sz="2000" dirty="0" smtClean="0">
                <a:ea typeface="Gulim" pitchFamily="34" charset="-127"/>
              </a:rPr>
              <a:t> value of the object in a cluster as a reference point, </a:t>
            </a:r>
            <a:r>
              <a:rPr lang="en-US" altLang="ko-KR" sz="2000" b="1" dirty="0" err="1" smtClean="0">
                <a:ea typeface="Gulim" pitchFamily="34" charset="-127"/>
              </a:rPr>
              <a:t>medoids</a:t>
            </a:r>
            <a:r>
              <a:rPr lang="en-US" altLang="ko-KR" sz="2000" dirty="0" smtClean="0">
                <a:ea typeface="Gulim" pitchFamily="34" charset="-127"/>
              </a:rPr>
              <a:t> can be used, which is the </a:t>
            </a:r>
            <a:r>
              <a:rPr lang="en-US" altLang="ko-KR" sz="2000" b="1" dirty="0" smtClean="0">
                <a:ea typeface="Gulim" pitchFamily="34" charset="-127"/>
              </a:rPr>
              <a:t>most centrally located</a:t>
            </a:r>
            <a:r>
              <a:rPr lang="en-US" altLang="ko-KR" sz="2000" dirty="0" smtClean="0">
                <a:ea typeface="Gulim" pitchFamily="34" charset="-127"/>
              </a:rPr>
              <a:t> object in a cluster</a:t>
            </a:r>
          </a:p>
        </p:txBody>
      </p:sp>
      <p:grpSp>
        <p:nvGrpSpPr>
          <p:cNvPr id="4" name="Group 1028"/>
          <p:cNvGrpSpPr>
            <a:grpSpLocks/>
          </p:cNvGrpSpPr>
          <p:nvPr/>
        </p:nvGrpSpPr>
        <p:grpSpPr bwMode="auto">
          <a:xfrm>
            <a:off x="2057400" y="4724400"/>
            <a:ext cx="5257800" cy="1765300"/>
            <a:chOff x="1344" y="3072"/>
            <a:chExt cx="3312" cy="1112"/>
          </a:xfrm>
        </p:grpSpPr>
        <p:grpSp>
          <p:nvGrpSpPr>
            <p:cNvPr id="5" name="Group 1029"/>
            <p:cNvGrpSpPr>
              <a:grpSpLocks/>
            </p:cNvGrpSpPr>
            <p:nvPr/>
          </p:nvGrpSpPr>
          <p:grpSpPr bwMode="auto">
            <a:xfrm>
              <a:off x="1344" y="3072"/>
              <a:ext cx="1248" cy="1112"/>
              <a:chOff x="1728" y="864"/>
              <a:chExt cx="1396" cy="1208"/>
            </a:xfrm>
          </p:grpSpPr>
          <p:sp>
            <p:nvSpPr>
              <p:cNvPr id="92" name="Rectangle 1030"/>
              <p:cNvSpPr>
                <a:spLocks noChangeArrowheads="1"/>
              </p:cNvSpPr>
              <p:nvPr/>
            </p:nvSpPr>
            <p:spPr bwMode="auto">
              <a:xfrm>
                <a:off x="1728" y="864"/>
                <a:ext cx="1396" cy="1208"/>
              </a:xfrm>
              <a:prstGeom prst="rect">
                <a:avLst/>
              </a:prstGeom>
              <a:solidFill>
                <a:srgbClr val="FFFFFF"/>
              </a:solidFill>
              <a:ln w="0">
                <a:solidFill>
                  <a:srgbClr val="000000"/>
                </a:solidFill>
                <a:miter lim="800000"/>
                <a:headEnd/>
                <a:tailEnd/>
              </a:ln>
            </p:spPr>
            <p:txBody>
              <a:bodyPr/>
              <a:lstStyle/>
              <a:p>
                <a:endParaRPr lang="en-US"/>
              </a:p>
            </p:txBody>
          </p:sp>
          <p:sp>
            <p:nvSpPr>
              <p:cNvPr id="93" name="Rectangle 1031"/>
              <p:cNvSpPr>
                <a:spLocks noChangeArrowheads="1"/>
              </p:cNvSpPr>
              <p:nvPr/>
            </p:nvSpPr>
            <p:spPr bwMode="auto">
              <a:xfrm>
                <a:off x="1861" y="950"/>
                <a:ext cx="1198" cy="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4" name="Line 1032"/>
              <p:cNvSpPr>
                <a:spLocks noChangeShapeType="1"/>
              </p:cNvSpPr>
              <p:nvPr/>
            </p:nvSpPr>
            <p:spPr bwMode="auto">
              <a:xfrm>
                <a:off x="1861" y="1828"/>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 name="Line 1033"/>
              <p:cNvSpPr>
                <a:spLocks noChangeShapeType="1"/>
              </p:cNvSpPr>
              <p:nvPr/>
            </p:nvSpPr>
            <p:spPr bwMode="auto">
              <a:xfrm>
                <a:off x="1861" y="173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 name="Line 1034"/>
              <p:cNvSpPr>
                <a:spLocks noChangeShapeType="1"/>
              </p:cNvSpPr>
              <p:nvPr/>
            </p:nvSpPr>
            <p:spPr bwMode="auto">
              <a:xfrm>
                <a:off x="1861" y="1633"/>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 name="Line 1035"/>
              <p:cNvSpPr>
                <a:spLocks noChangeShapeType="1"/>
              </p:cNvSpPr>
              <p:nvPr/>
            </p:nvSpPr>
            <p:spPr bwMode="auto">
              <a:xfrm>
                <a:off x="1861" y="153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 name="Line 1036"/>
              <p:cNvSpPr>
                <a:spLocks noChangeShapeType="1"/>
              </p:cNvSpPr>
              <p:nvPr/>
            </p:nvSpPr>
            <p:spPr bwMode="auto">
              <a:xfrm>
                <a:off x="1861" y="143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 name="Line 1037"/>
              <p:cNvSpPr>
                <a:spLocks noChangeShapeType="1"/>
              </p:cNvSpPr>
              <p:nvPr/>
            </p:nvSpPr>
            <p:spPr bwMode="auto">
              <a:xfrm>
                <a:off x="1861" y="134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 name="Line 1038"/>
              <p:cNvSpPr>
                <a:spLocks noChangeShapeType="1"/>
              </p:cNvSpPr>
              <p:nvPr/>
            </p:nvSpPr>
            <p:spPr bwMode="auto">
              <a:xfrm>
                <a:off x="1861" y="1242"/>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 name="Line 1039"/>
              <p:cNvSpPr>
                <a:spLocks noChangeShapeType="1"/>
              </p:cNvSpPr>
              <p:nvPr/>
            </p:nvSpPr>
            <p:spPr bwMode="auto">
              <a:xfrm>
                <a:off x="1861" y="114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 name="Line 1040"/>
              <p:cNvSpPr>
                <a:spLocks noChangeShapeType="1"/>
              </p:cNvSpPr>
              <p:nvPr/>
            </p:nvSpPr>
            <p:spPr bwMode="auto">
              <a:xfrm>
                <a:off x="1861" y="104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 name="Line 1041"/>
              <p:cNvSpPr>
                <a:spLocks noChangeShapeType="1"/>
              </p:cNvSpPr>
              <p:nvPr/>
            </p:nvSpPr>
            <p:spPr bwMode="auto">
              <a:xfrm>
                <a:off x="1861" y="95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 name="Line 1042"/>
              <p:cNvSpPr>
                <a:spLocks noChangeShapeType="1"/>
              </p:cNvSpPr>
              <p:nvPr/>
            </p:nvSpPr>
            <p:spPr bwMode="auto">
              <a:xfrm>
                <a:off x="198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Line 1043"/>
              <p:cNvSpPr>
                <a:spLocks noChangeShapeType="1"/>
              </p:cNvSpPr>
              <p:nvPr/>
            </p:nvSpPr>
            <p:spPr bwMode="auto">
              <a:xfrm>
                <a:off x="2102"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 name="Line 1044"/>
              <p:cNvSpPr>
                <a:spLocks noChangeShapeType="1"/>
              </p:cNvSpPr>
              <p:nvPr/>
            </p:nvSpPr>
            <p:spPr bwMode="auto">
              <a:xfrm>
                <a:off x="221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 name="Line 1045"/>
              <p:cNvSpPr>
                <a:spLocks noChangeShapeType="1"/>
              </p:cNvSpPr>
              <p:nvPr/>
            </p:nvSpPr>
            <p:spPr bwMode="auto">
              <a:xfrm>
                <a:off x="233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 name="Line 1046"/>
              <p:cNvSpPr>
                <a:spLocks noChangeShapeType="1"/>
              </p:cNvSpPr>
              <p:nvPr/>
            </p:nvSpPr>
            <p:spPr bwMode="auto">
              <a:xfrm>
                <a:off x="2460"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 name="Line 1047"/>
              <p:cNvSpPr>
                <a:spLocks noChangeShapeType="1"/>
              </p:cNvSpPr>
              <p:nvPr/>
            </p:nvSpPr>
            <p:spPr bwMode="auto">
              <a:xfrm>
                <a:off x="258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 name="Line 1048"/>
              <p:cNvSpPr>
                <a:spLocks noChangeShapeType="1"/>
              </p:cNvSpPr>
              <p:nvPr/>
            </p:nvSpPr>
            <p:spPr bwMode="auto">
              <a:xfrm>
                <a:off x="270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Line 1049"/>
              <p:cNvSpPr>
                <a:spLocks noChangeShapeType="1"/>
              </p:cNvSpPr>
              <p:nvPr/>
            </p:nvSpPr>
            <p:spPr bwMode="auto">
              <a:xfrm>
                <a:off x="2818"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 name="Line 1050"/>
              <p:cNvSpPr>
                <a:spLocks noChangeShapeType="1"/>
              </p:cNvSpPr>
              <p:nvPr/>
            </p:nvSpPr>
            <p:spPr bwMode="auto">
              <a:xfrm>
                <a:off x="293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 name="Line 1051"/>
              <p:cNvSpPr>
                <a:spLocks noChangeShapeType="1"/>
              </p:cNvSpPr>
              <p:nvPr/>
            </p:nvSpPr>
            <p:spPr bwMode="auto">
              <a:xfrm>
                <a:off x="305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 name="Rectangle 1052"/>
              <p:cNvSpPr>
                <a:spLocks noChangeArrowheads="1"/>
              </p:cNvSpPr>
              <p:nvPr/>
            </p:nvSpPr>
            <p:spPr bwMode="auto">
              <a:xfrm>
                <a:off x="1861" y="950"/>
                <a:ext cx="1198" cy="9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 name="Line 1053"/>
              <p:cNvSpPr>
                <a:spLocks noChangeShapeType="1"/>
              </p:cNvSpPr>
              <p:nvPr/>
            </p:nvSpPr>
            <p:spPr bwMode="auto">
              <a:xfrm>
                <a:off x="186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 name="Line 1054"/>
              <p:cNvSpPr>
                <a:spLocks noChangeShapeType="1"/>
              </p:cNvSpPr>
              <p:nvPr/>
            </p:nvSpPr>
            <p:spPr bwMode="auto">
              <a:xfrm>
                <a:off x="1849" y="19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 name="Line 1055"/>
              <p:cNvSpPr>
                <a:spLocks noChangeShapeType="1"/>
              </p:cNvSpPr>
              <p:nvPr/>
            </p:nvSpPr>
            <p:spPr bwMode="auto">
              <a:xfrm>
                <a:off x="1849" y="18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 name="Line 1056"/>
              <p:cNvSpPr>
                <a:spLocks noChangeShapeType="1"/>
              </p:cNvSpPr>
              <p:nvPr/>
            </p:nvSpPr>
            <p:spPr bwMode="auto">
              <a:xfrm>
                <a:off x="1849" y="173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 name="Line 1057"/>
              <p:cNvSpPr>
                <a:spLocks noChangeShapeType="1"/>
              </p:cNvSpPr>
              <p:nvPr/>
            </p:nvSpPr>
            <p:spPr bwMode="auto">
              <a:xfrm>
                <a:off x="1849" y="163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Line 1058"/>
              <p:cNvSpPr>
                <a:spLocks noChangeShapeType="1"/>
              </p:cNvSpPr>
              <p:nvPr/>
            </p:nvSpPr>
            <p:spPr bwMode="auto">
              <a:xfrm>
                <a:off x="1849" y="153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 name="Line 1059"/>
              <p:cNvSpPr>
                <a:spLocks noChangeShapeType="1"/>
              </p:cNvSpPr>
              <p:nvPr/>
            </p:nvSpPr>
            <p:spPr bwMode="auto">
              <a:xfrm>
                <a:off x="1849" y="143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 name="Line 1060"/>
              <p:cNvSpPr>
                <a:spLocks noChangeShapeType="1"/>
              </p:cNvSpPr>
              <p:nvPr/>
            </p:nvSpPr>
            <p:spPr bwMode="auto">
              <a:xfrm>
                <a:off x="1849" y="134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 name="Line 1061"/>
              <p:cNvSpPr>
                <a:spLocks noChangeShapeType="1"/>
              </p:cNvSpPr>
              <p:nvPr/>
            </p:nvSpPr>
            <p:spPr bwMode="auto">
              <a:xfrm>
                <a:off x="1849" y="12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 name="Line 1062"/>
              <p:cNvSpPr>
                <a:spLocks noChangeShapeType="1"/>
              </p:cNvSpPr>
              <p:nvPr/>
            </p:nvSpPr>
            <p:spPr bwMode="auto">
              <a:xfrm>
                <a:off x="1849" y="114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 name="Line 1063"/>
              <p:cNvSpPr>
                <a:spLocks noChangeShapeType="1"/>
              </p:cNvSpPr>
              <p:nvPr/>
            </p:nvSpPr>
            <p:spPr bwMode="auto">
              <a:xfrm>
                <a:off x="1849" y="104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 name="Line 1064"/>
              <p:cNvSpPr>
                <a:spLocks noChangeShapeType="1"/>
              </p:cNvSpPr>
              <p:nvPr/>
            </p:nvSpPr>
            <p:spPr bwMode="auto">
              <a:xfrm>
                <a:off x="1849" y="95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 name="Line 1065"/>
              <p:cNvSpPr>
                <a:spLocks noChangeShapeType="1"/>
              </p:cNvSpPr>
              <p:nvPr/>
            </p:nvSpPr>
            <p:spPr bwMode="auto">
              <a:xfrm>
                <a:off x="1861" y="192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 name="Line 1066"/>
              <p:cNvSpPr>
                <a:spLocks noChangeShapeType="1"/>
              </p:cNvSpPr>
              <p:nvPr/>
            </p:nvSpPr>
            <p:spPr bwMode="auto">
              <a:xfrm flipV="1">
                <a:off x="186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 name="Line 1067"/>
              <p:cNvSpPr>
                <a:spLocks noChangeShapeType="1"/>
              </p:cNvSpPr>
              <p:nvPr/>
            </p:nvSpPr>
            <p:spPr bwMode="auto">
              <a:xfrm flipV="1">
                <a:off x="198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 name="Line 1068"/>
              <p:cNvSpPr>
                <a:spLocks noChangeShapeType="1"/>
              </p:cNvSpPr>
              <p:nvPr/>
            </p:nvSpPr>
            <p:spPr bwMode="auto">
              <a:xfrm flipV="1">
                <a:off x="2102"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 name="Line 1069"/>
              <p:cNvSpPr>
                <a:spLocks noChangeShapeType="1"/>
              </p:cNvSpPr>
              <p:nvPr/>
            </p:nvSpPr>
            <p:spPr bwMode="auto">
              <a:xfrm flipV="1">
                <a:off x="221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 name="Line 1070"/>
              <p:cNvSpPr>
                <a:spLocks noChangeShapeType="1"/>
              </p:cNvSpPr>
              <p:nvPr/>
            </p:nvSpPr>
            <p:spPr bwMode="auto">
              <a:xfrm flipV="1">
                <a:off x="233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 name="Line 1071"/>
              <p:cNvSpPr>
                <a:spLocks noChangeShapeType="1"/>
              </p:cNvSpPr>
              <p:nvPr/>
            </p:nvSpPr>
            <p:spPr bwMode="auto">
              <a:xfrm flipV="1">
                <a:off x="2460"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 name="Line 1072"/>
              <p:cNvSpPr>
                <a:spLocks noChangeShapeType="1"/>
              </p:cNvSpPr>
              <p:nvPr/>
            </p:nvSpPr>
            <p:spPr bwMode="auto">
              <a:xfrm flipV="1">
                <a:off x="258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 name="Line 1073"/>
              <p:cNvSpPr>
                <a:spLocks noChangeShapeType="1"/>
              </p:cNvSpPr>
              <p:nvPr/>
            </p:nvSpPr>
            <p:spPr bwMode="auto">
              <a:xfrm flipV="1">
                <a:off x="270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 name="Line 1074"/>
              <p:cNvSpPr>
                <a:spLocks noChangeShapeType="1"/>
              </p:cNvSpPr>
              <p:nvPr/>
            </p:nvSpPr>
            <p:spPr bwMode="auto">
              <a:xfrm flipV="1">
                <a:off x="2818"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 name="Line 1075"/>
              <p:cNvSpPr>
                <a:spLocks noChangeShapeType="1"/>
              </p:cNvSpPr>
              <p:nvPr/>
            </p:nvSpPr>
            <p:spPr bwMode="auto">
              <a:xfrm flipV="1">
                <a:off x="293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8" name="Line 1076"/>
              <p:cNvSpPr>
                <a:spLocks noChangeShapeType="1"/>
              </p:cNvSpPr>
              <p:nvPr/>
            </p:nvSpPr>
            <p:spPr bwMode="auto">
              <a:xfrm flipV="1">
                <a:off x="305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 name="Freeform 1077"/>
              <p:cNvSpPr>
                <a:spLocks/>
              </p:cNvSpPr>
              <p:nvPr/>
            </p:nvSpPr>
            <p:spPr bwMode="auto">
              <a:xfrm>
                <a:off x="2191" y="15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140" name="Freeform 1078"/>
              <p:cNvSpPr>
                <a:spLocks/>
              </p:cNvSpPr>
              <p:nvPr/>
            </p:nvSpPr>
            <p:spPr bwMode="auto">
              <a:xfrm>
                <a:off x="2191" y="13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141" name="Freeform 1079"/>
              <p:cNvSpPr>
                <a:spLocks/>
              </p:cNvSpPr>
              <p:nvPr/>
            </p:nvSpPr>
            <p:spPr bwMode="auto">
              <a:xfrm>
                <a:off x="2673" y="16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142" name="Freeform 1080"/>
              <p:cNvSpPr>
                <a:spLocks/>
              </p:cNvSpPr>
              <p:nvPr/>
            </p:nvSpPr>
            <p:spPr bwMode="auto">
              <a:xfrm>
                <a:off x="2311" y="12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143" name="Freeform 1081"/>
              <p:cNvSpPr>
                <a:spLocks/>
              </p:cNvSpPr>
              <p:nvPr/>
            </p:nvSpPr>
            <p:spPr bwMode="auto">
              <a:xfrm>
                <a:off x="2191" y="11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144" name="Freeform 1082"/>
              <p:cNvSpPr>
                <a:spLocks/>
              </p:cNvSpPr>
              <p:nvPr/>
            </p:nvSpPr>
            <p:spPr bwMode="auto">
              <a:xfrm>
                <a:off x="2790"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round/>
                <a:headEnd/>
                <a:tailEnd/>
              </a:ln>
            </p:spPr>
            <p:txBody>
              <a:bodyPr/>
              <a:lstStyle/>
              <a:p>
                <a:endParaRPr lang="en-US"/>
              </a:p>
            </p:txBody>
          </p:sp>
          <p:sp>
            <p:nvSpPr>
              <p:cNvPr id="145" name="Freeform 1083"/>
              <p:cNvSpPr>
                <a:spLocks/>
              </p:cNvSpPr>
              <p:nvPr/>
            </p:nvSpPr>
            <p:spPr bwMode="auto">
              <a:xfrm>
                <a:off x="2311" y="14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146" name="Freeform 1084"/>
              <p:cNvSpPr>
                <a:spLocks/>
              </p:cNvSpPr>
              <p:nvPr/>
            </p:nvSpPr>
            <p:spPr bwMode="auto">
              <a:xfrm>
                <a:off x="2432" y="17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147" name="Freeform 1085"/>
              <p:cNvSpPr>
                <a:spLocks/>
              </p:cNvSpPr>
              <p:nvPr/>
            </p:nvSpPr>
            <p:spPr bwMode="auto">
              <a:xfrm>
                <a:off x="2673" y="15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round/>
                <a:headEnd/>
                <a:tailEnd/>
              </a:ln>
            </p:spPr>
            <p:txBody>
              <a:bodyPr/>
              <a:lstStyle/>
              <a:p>
                <a:endParaRPr lang="en-US"/>
              </a:p>
            </p:txBody>
          </p:sp>
          <p:sp>
            <p:nvSpPr>
              <p:cNvPr id="148" name="Freeform 1086"/>
              <p:cNvSpPr>
                <a:spLocks/>
              </p:cNvSpPr>
              <p:nvPr/>
            </p:nvSpPr>
            <p:spPr bwMode="auto">
              <a:xfrm>
                <a:off x="2432"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149" name="Rectangle 1087"/>
              <p:cNvSpPr>
                <a:spLocks noChangeArrowheads="1"/>
              </p:cNvSpPr>
              <p:nvPr/>
            </p:nvSpPr>
            <p:spPr bwMode="auto">
              <a:xfrm>
                <a:off x="1805" y="189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0</a:t>
                </a:r>
                <a:endParaRPr lang="ko-KR" altLang="en-US">
                  <a:ea typeface="Gulim" pitchFamily="34" charset="-127"/>
                </a:endParaRPr>
              </a:p>
            </p:txBody>
          </p:sp>
          <p:sp>
            <p:nvSpPr>
              <p:cNvPr id="150" name="Rectangle 1088"/>
              <p:cNvSpPr>
                <a:spLocks noChangeArrowheads="1"/>
              </p:cNvSpPr>
              <p:nvPr/>
            </p:nvSpPr>
            <p:spPr bwMode="auto">
              <a:xfrm>
                <a:off x="1805" y="179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1</a:t>
                </a:r>
                <a:endParaRPr lang="ko-KR" altLang="en-US">
                  <a:ea typeface="Gulim" pitchFamily="34" charset="-127"/>
                </a:endParaRPr>
              </a:p>
            </p:txBody>
          </p:sp>
          <p:sp>
            <p:nvSpPr>
              <p:cNvPr id="151" name="Rectangle 1089"/>
              <p:cNvSpPr>
                <a:spLocks noChangeArrowheads="1"/>
              </p:cNvSpPr>
              <p:nvPr/>
            </p:nvSpPr>
            <p:spPr bwMode="auto">
              <a:xfrm>
                <a:off x="1805" y="170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2</a:t>
                </a:r>
                <a:endParaRPr lang="ko-KR" altLang="en-US">
                  <a:ea typeface="Gulim" pitchFamily="34" charset="-127"/>
                </a:endParaRPr>
              </a:p>
            </p:txBody>
          </p:sp>
          <p:sp>
            <p:nvSpPr>
              <p:cNvPr id="152" name="Rectangle 1090"/>
              <p:cNvSpPr>
                <a:spLocks noChangeArrowheads="1"/>
              </p:cNvSpPr>
              <p:nvPr/>
            </p:nvSpPr>
            <p:spPr bwMode="auto">
              <a:xfrm>
                <a:off x="1805" y="160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3</a:t>
                </a:r>
                <a:endParaRPr lang="ko-KR" altLang="en-US">
                  <a:ea typeface="Gulim" pitchFamily="34" charset="-127"/>
                </a:endParaRPr>
              </a:p>
            </p:txBody>
          </p:sp>
          <p:sp>
            <p:nvSpPr>
              <p:cNvPr id="153" name="Rectangle 1091"/>
              <p:cNvSpPr>
                <a:spLocks noChangeArrowheads="1"/>
              </p:cNvSpPr>
              <p:nvPr/>
            </p:nvSpPr>
            <p:spPr bwMode="auto">
              <a:xfrm>
                <a:off x="1805" y="150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4</a:t>
                </a:r>
                <a:endParaRPr lang="ko-KR" altLang="en-US">
                  <a:ea typeface="Gulim" pitchFamily="34" charset="-127"/>
                </a:endParaRPr>
              </a:p>
            </p:txBody>
          </p:sp>
          <p:sp>
            <p:nvSpPr>
              <p:cNvPr id="154" name="Rectangle 1092"/>
              <p:cNvSpPr>
                <a:spLocks noChangeArrowheads="1"/>
              </p:cNvSpPr>
              <p:nvPr/>
            </p:nvSpPr>
            <p:spPr bwMode="auto">
              <a:xfrm>
                <a:off x="1805" y="140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5</a:t>
                </a:r>
                <a:endParaRPr lang="ko-KR" altLang="en-US">
                  <a:ea typeface="Gulim" pitchFamily="34" charset="-127"/>
                </a:endParaRPr>
              </a:p>
            </p:txBody>
          </p:sp>
          <p:sp>
            <p:nvSpPr>
              <p:cNvPr id="155" name="Rectangle 1093"/>
              <p:cNvSpPr>
                <a:spLocks noChangeArrowheads="1"/>
              </p:cNvSpPr>
              <p:nvPr/>
            </p:nvSpPr>
            <p:spPr bwMode="auto">
              <a:xfrm>
                <a:off x="1805" y="1310"/>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6</a:t>
                </a:r>
                <a:endParaRPr lang="ko-KR" altLang="en-US">
                  <a:ea typeface="Gulim" pitchFamily="34" charset="-127"/>
                </a:endParaRPr>
              </a:p>
            </p:txBody>
          </p:sp>
          <p:sp>
            <p:nvSpPr>
              <p:cNvPr id="156" name="Rectangle 1094"/>
              <p:cNvSpPr>
                <a:spLocks noChangeArrowheads="1"/>
              </p:cNvSpPr>
              <p:nvPr/>
            </p:nvSpPr>
            <p:spPr bwMode="auto">
              <a:xfrm>
                <a:off x="1805" y="121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7</a:t>
                </a:r>
                <a:endParaRPr lang="ko-KR" altLang="en-US">
                  <a:ea typeface="Gulim" pitchFamily="34" charset="-127"/>
                </a:endParaRPr>
              </a:p>
            </p:txBody>
          </p:sp>
          <p:sp>
            <p:nvSpPr>
              <p:cNvPr id="157" name="Rectangle 1095"/>
              <p:cNvSpPr>
                <a:spLocks noChangeArrowheads="1"/>
              </p:cNvSpPr>
              <p:nvPr/>
            </p:nvSpPr>
            <p:spPr bwMode="auto">
              <a:xfrm>
                <a:off x="1805" y="1116"/>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8</a:t>
                </a:r>
                <a:endParaRPr lang="ko-KR" altLang="en-US">
                  <a:ea typeface="Gulim" pitchFamily="34" charset="-127"/>
                </a:endParaRPr>
              </a:p>
            </p:txBody>
          </p:sp>
          <p:sp>
            <p:nvSpPr>
              <p:cNvPr id="158" name="Rectangle 1096"/>
              <p:cNvSpPr>
                <a:spLocks noChangeArrowheads="1"/>
              </p:cNvSpPr>
              <p:nvPr/>
            </p:nvSpPr>
            <p:spPr bwMode="auto">
              <a:xfrm>
                <a:off x="1805" y="101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9</a:t>
                </a:r>
                <a:endParaRPr lang="ko-KR" altLang="en-US">
                  <a:ea typeface="Gulim" pitchFamily="34" charset="-127"/>
                </a:endParaRPr>
              </a:p>
            </p:txBody>
          </p:sp>
          <p:sp>
            <p:nvSpPr>
              <p:cNvPr id="159" name="Rectangle 1097"/>
              <p:cNvSpPr>
                <a:spLocks noChangeArrowheads="1"/>
              </p:cNvSpPr>
              <p:nvPr/>
            </p:nvSpPr>
            <p:spPr bwMode="auto">
              <a:xfrm>
                <a:off x="1779" y="920"/>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10</a:t>
                </a:r>
                <a:endParaRPr lang="ko-KR" altLang="en-US">
                  <a:ea typeface="Gulim" pitchFamily="34" charset="-127"/>
                </a:endParaRPr>
              </a:p>
            </p:txBody>
          </p:sp>
          <p:sp>
            <p:nvSpPr>
              <p:cNvPr id="160" name="Rectangle 1098"/>
              <p:cNvSpPr>
                <a:spLocks noChangeArrowheads="1"/>
              </p:cNvSpPr>
              <p:nvPr/>
            </p:nvSpPr>
            <p:spPr bwMode="auto">
              <a:xfrm>
                <a:off x="184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0</a:t>
                </a:r>
                <a:endParaRPr lang="ko-KR" altLang="en-US">
                  <a:ea typeface="Gulim" pitchFamily="34" charset="-127"/>
                </a:endParaRPr>
              </a:p>
            </p:txBody>
          </p:sp>
          <p:sp>
            <p:nvSpPr>
              <p:cNvPr id="161" name="Rectangle 1099"/>
              <p:cNvSpPr>
                <a:spLocks noChangeArrowheads="1"/>
              </p:cNvSpPr>
              <p:nvPr/>
            </p:nvSpPr>
            <p:spPr bwMode="auto">
              <a:xfrm>
                <a:off x="1968"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1</a:t>
                </a:r>
                <a:endParaRPr lang="ko-KR" altLang="en-US">
                  <a:ea typeface="Gulim" pitchFamily="34" charset="-127"/>
                </a:endParaRPr>
              </a:p>
            </p:txBody>
          </p:sp>
          <p:sp>
            <p:nvSpPr>
              <p:cNvPr id="162" name="Rectangle 1100"/>
              <p:cNvSpPr>
                <a:spLocks noChangeArrowheads="1"/>
              </p:cNvSpPr>
              <p:nvPr/>
            </p:nvSpPr>
            <p:spPr bwMode="auto">
              <a:xfrm>
                <a:off x="2090"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2</a:t>
                </a:r>
                <a:endParaRPr lang="ko-KR" altLang="en-US">
                  <a:ea typeface="Gulim" pitchFamily="34" charset="-127"/>
                </a:endParaRPr>
              </a:p>
            </p:txBody>
          </p:sp>
          <p:sp>
            <p:nvSpPr>
              <p:cNvPr id="163" name="Rectangle 1101"/>
              <p:cNvSpPr>
                <a:spLocks noChangeArrowheads="1"/>
              </p:cNvSpPr>
              <p:nvPr/>
            </p:nvSpPr>
            <p:spPr bwMode="auto">
              <a:xfrm>
                <a:off x="2207"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3</a:t>
                </a:r>
                <a:endParaRPr lang="ko-KR" altLang="en-US">
                  <a:ea typeface="Gulim" pitchFamily="34" charset="-127"/>
                </a:endParaRPr>
              </a:p>
            </p:txBody>
          </p:sp>
          <p:sp>
            <p:nvSpPr>
              <p:cNvPr id="164" name="Rectangle 1102"/>
              <p:cNvSpPr>
                <a:spLocks noChangeArrowheads="1"/>
              </p:cNvSpPr>
              <p:nvPr/>
            </p:nvSpPr>
            <p:spPr bwMode="auto">
              <a:xfrm>
                <a:off x="2326"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4</a:t>
                </a:r>
                <a:endParaRPr lang="ko-KR" altLang="en-US">
                  <a:ea typeface="Gulim" pitchFamily="34" charset="-127"/>
                </a:endParaRPr>
              </a:p>
            </p:txBody>
          </p:sp>
          <p:sp>
            <p:nvSpPr>
              <p:cNvPr id="165" name="Rectangle 1103"/>
              <p:cNvSpPr>
                <a:spLocks noChangeArrowheads="1"/>
              </p:cNvSpPr>
              <p:nvPr/>
            </p:nvSpPr>
            <p:spPr bwMode="auto">
              <a:xfrm>
                <a:off x="2448"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5</a:t>
                </a:r>
                <a:endParaRPr lang="ko-KR" altLang="en-US">
                  <a:ea typeface="Gulim" pitchFamily="34" charset="-127"/>
                </a:endParaRPr>
              </a:p>
            </p:txBody>
          </p:sp>
          <p:sp>
            <p:nvSpPr>
              <p:cNvPr id="166" name="Rectangle 1104"/>
              <p:cNvSpPr>
                <a:spLocks noChangeArrowheads="1"/>
              </p:cNvSpPr>
              <p:nvPr/>
            </p:nvSpPr>
            <p:spPr bwMode="auto">
              <a:xfrm>
                <a:off x="256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6</a:t>
                </a:r>
                <a:endParaRPr lang="ko-KR" altLang="en-US">
                  <a:ea typeface="Gulim" pitchFamily="34" charset="-127"/>
                </a:endParaRPr>
              </a:p>
            </p:txBody>
          </p:sp>
          <p:sp>
            <p:nvSpPr>
              <p:cNvPr id="167" name="Rectangle 1105"/>
              <p:cNvSpPr>
                <a:spLocks noChangeArrowheads="1"/>
              </p:cNvSpPr>
              <p:nvPr/>
            </p:nvSpPr>
            <p:spPr bwMode="auto">
              <a:xfrm>
                <a:off x="268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7</a:t>
                </a:r>
                <a:endParaRPr lang="ko-KR" altLang="en-US">
                  <a:ea typeface="Gulim" pitchFamily="34" charset="-127"/>
                </a:endParaRPr>
              </a:p>
            </p:txBody>
          </p:sp>
          <p:sp>
            <p:nvSpPr>
              <p:cNvPr id="168" name="Rectangle 1106"/>
              <p:cNvSpPr>
                <a:spLocks noChangeArrowheads="1"/>
              </p:cNvSpPr>
              <p:nvPr/>
            </p:nvSpPr>
            <p:spPr bwMode="auto">
              <a:xfrm>
                <a:off x="2806"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8</a:t>
                </a:r>
                <a:endParaRPr lang="ko-KR" altLang="en-US">
                  <a:ea typeface="Gulim" pitchFamily="34" charset="-127"/>
                </a:endParaRPr>
              </a:p>
            </p:txBody>
          </p:sp>
          <p:sp>
            <p:nvSpPr>
              <p:cNvPr id="169" name="Rectangle 1107"/>
              <p:cNvSpPr>
                <a:spLocks noChangeArrowheads="1"/>
              </p:cNvSpPr>
              <p:nvPr/>
            </p:nvSpPr>
            <p:spPr bwMode="auto">
              <a:xfrm>
                <a:off x="2927"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9</a:t>
                </a:r>
                <a:endParaRPr lang="ko-KR" altLang="en-US">
                  <a:ea typeface="Gulim" pitchFamily="34" charset="-127"/>
                </a:endParaRPr>
              </a:p>
            </p:txBody>
          </p:sp>
          <p:sp>
            <p:nvSpPr>
              <p:cNvPr id="170" name="Rectangle 1108"/>
              <p:cNvSpPr>
                <a:spLocks noChangeArrowheads="1"/>
              </p:cNvSpPr>
              <p:nvPr/>
            </p:nvSpPr>
            <p:spPr bwMode="auto">
              <a:xfrm>
                <a:off x="3035" y="1962"/>
                <a:ext cx="6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10</a:t>
                </a:r>
                <a:endParaRPr lang="ko-KR" altLang="en-US">
                  <a:ea typeface="Gulim" pitchFamily="34" charset="-127"/>
                </a:endParaRPr>
              </a:p>
            </p:txBody>
          </p:sp>
          <p:sp>
            <p:nvSpPr>
              <p:cNvPr id="171" name="Rectangle 1109"/>
              <p:cNvSpPr>
                <a:spLocks noChangeArrowheads="1"/>
              </p:cNvSpPr>
              <p:nvPr/>
            </p:nvSpPr>
            <p:spPr bwMode="auto">
              <a:xfrm>
                <a:off x="1728" y="864"/>
                <a:ext cx="1396" cy="120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6" name="Group 1110"/>
            <p:cNvGrpSpPr>
              <a:grpSpLocks/>
            </p:cNvGrpSpPr>
            <p:nvPr/>
          </p:nvGrpSpPr>
          <p:grpSpPr bwMode="auto">
            <a:xfrm>
              <a:off x="3408" y="3072"/>
              <a:ext cx="1248" cy="1112"/>
              <a:chOff x="3616" y="2464"/>
              <a:chExt cx="1396" cy="1208"/>
            </a:xfrm>
          </p:grpSpPr>
          <p:sp>
            <p:nvSpPr>
              <p:cNvPr id="8" name="Rectangle 1111"/>
              <p:cNvSpPr>
                <a:spLocks noChangeArrowheads="1"/>
              </p:cNvSpPr>
              <p:nvPr/>
            </p:nvSpPr>
            <p:spPr bwMode="auto">
              <a:xfrm>
                <a:off x="3616" y="2464"/>
                <a:ext cx="1396" cy="1208"/>
              </a:xfrm>
              <a:prstGeom prst="rect">
                <a:avLst/>
              </a:prstGeom>
              <a:solidFill>
                <a:srgbClr val="FFFFFF"/>
              </a:solidFill>
              <a:ln w="0">
                <a:solidFill>
                  <a:srgbClr val="000000"/>
                </a:solidFill>
                <a:miter lim="800000"/>
                <a:headEnd/>
                <a:tailEnd/>
              </a:ln>
            </p:spPr>
            <p:txBody>
              <a:bodyPr/>
              <a:lstStyle/>
              <a:p>
                <a:endParaRPr lang="en-US"/>
              </a:p>
            </p:txBody>
          </p:sp>
          <p:sp>
            <p:nvSpPr>
              <p:cNvPr id="9" name="Rectangle 1112"/>
              <p:cNvSpPr>
                <a:spLocks noChangeArrowheads="1"/>
              </p:cNvSpPr>
              <p:nvPr/>
            </p:nvSpPr>
            <p:spPr bwMode="auto">
              <a:xfrm>
                <a:off x="3749" y="2550"/>
                <a:ext cx="1198" cy="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 name="Line 1113"/>
              <p:cNvSpPr>
                <a:spLocks noChangeShapeType="1"/>
              </p:cNvSpPr>
              <p:nvPr/>
            </p:nvSpPr>
            <p:spPr bwMode="auto">
              <a:xfrm>
                <a:off x="3749" y="3428"/>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1114"/>
              <p:cNvSpPr>
                <a:spLocks noChangeShapeType="1"/>
              </p:cNvSpPr>
              <p:nvPr/>
            </p:nvSpPr>
            <p:spPr bwMode="auto">
              <a:xfrm>
                <a:off x="3749" y="333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115"/>
              <p:cNvSpPr>
                <a:spLocks noChangeShapeType="1"/>
              </p:cNvSpPr>
              <p:nvPr/>
            </p:nvSpPr>
            <p:spPr bwMode="auto">
              <a:xfrm>
                <a:off x="3749" y="3233"/>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116"/>
              <p:cNvSpPr>
                <a:spLocks noChangeShapeType="1"/>
              </p:cNvSpPr>
              <p:nvPr/>
            </p:nvSpPr>
            <p:spPr bwMode="auto">
              <a:xfrm>
                <a:off x="3749" y="313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1117"/>
              <p:cNvSpPr>
                <a:spLocks noChangeShapeType="1"/>
              </p:cNvSpPr>
              <p:nvPr/>
            </p:nvSpPr>
            <p:spPr bwMode="auto">
              <a:xfrm>
                <a:off x="3749" y="303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118"/>
              <p:cNvSpPr>
                <a:spLocks noChangeShapeType="1"/>
              </p:cNvSpPr>
              <p:nvPr/>
            </p:nvSpPr>
            <p:spPr bwMode="auto">
              <a:xfrm>
                <a:off x="3749" y="294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119"/>
              <p:cNvSpPr>
                <a:spLocks noChangeShapeType="1"/>
              </p:cNvSpPr>
              <p:nvPr/>
            </p:nvSpPr>
            <p:spPr bwMode="auto">
              <a:xfrm>
                <a:off x="3749" y="2842"/>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120"/>
              <p:cNvSpPr>
                <a:spLocks noChangeShapeType="1"/>
              </p:cNvSpPr>
              <p:nvPr/>
            </p:nvSpPr>
            <p:spPr bwMode="auto">
              <a:xfrm>
                <a:off x="3749" y="274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121"/>
              <p:cNvSpPr>
                <a:spLocks noChangeShapeType="1"/>
              </p:cNvSpPr>
              <p:nvPr/>
            </p:nvSpPr>
            <p:spPr bwMode="auto">
              <a:xfrm>
                <a:off x="3749" y="264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122"/>
              <p:cNvSpPr>
                <a:spLocks noChangeShapeType="1"/>
              </p:cNvSpPr>
              <p:nvPr/>
            </p:nvSpPr>
            <p:spPr bwMode="auto">
              <a:xfrm>
                <a:off x="3749" y="255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123"/>
              <p:cNvSpPr>
                <a:spLocks noChangeShapeType="1"/>
              </p:cNvSpPr>
              <p:nvPr/>
            </p:nvSpPr>
            <p:spPr bwMode="auto">
              <a:xfrm>
                <a:off x="386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124"/>
              <p:cNvSpPr>
                <a:spLocks noChangeShapeType="1"/>
              </p:cNvSpPr>
              <p:nvPr/>
            </p:nvSpPr>
            <p:spPr bwMode="auto">
              <a:xfrm>
                <a:off x="3990"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1125"/>
              <p:cNvSpPr>
                <a:spLocks noChangeShapeType="1"/>
              </p:cNvSpPr>
              <p:nvPr/>
            </p:nvSpPr>
            <p:spPr bwMode="auto">
              <a:xfrm>
                <a:off x="410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1126"/>
              <p:cNvSpPr>
                <a:spLocks noChangeShapeType="1"/>
              </p:cNvSpPr>
              <p:nvPr/>
            </p:nvSpPr>
            <p:spPr bwMode="auto">
              <a:xfrm>
                <a:off x="422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1127"/>
              <p:cNvSpPr>
                <a:spLocks noChangeShapeType="1"/>
              </p:cNvSpPr>
              <p:nvPr/>
            </p:nvSpPr>
            <p:spPr bwMode="auto">
              <a:xfrm>
                <a:off x="4348"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1128"/>
              <p:cNvSpPr>
                <a:spLocks noChangeShapeType="1"/>
              </p:cNvSpPr>
              <p:nvPr/>
            </p:nvSpPr>
            <p:spPr bwMode="auto">
              <a:xfrm>
                <a:off x="446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1129"/>
              <p:cNvSpPr>
                <a:spLocks noChangeShapeType="1"/>
              </p:cNvSpPr>
              <p:nvPr/>
            </p:nvSpPr>
            <p:spPr bwMode="auto">
              <a:xfrm>
                <a:off x="458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1130"/>
              <p:cNvSpPr>
                <a:spLocks noChangeShapeType="1"/>
              </p:cNvSpPr>
              <p:nvPr/>
            </p:nvSpPr>
            <p:spPr bwMode="auto">
              <a:xfrm>
                <a:off x="4706"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1131"/>
              <p:cNvSpPr>
                <a:spLocks noChangeShapeType="1"/>
              </p:cNvSpPr>
              <p:nvPr/>
            </p:nvSpPr>
            <p:spPr bwMode="auto">
              <a:xfrm>
                <a:off x="482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1132"/>
              <p:cNvSpPr>
                <a:spLocks noChangeShapeType="1"/>
              </p:cNvSpPr>
              <p:nvPr/>
            </p:nvSpPr>
            <p:spPr bwMode="auto">
              <a:xfrm>
                <a:off x="494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Rectangle 1133"/>
              <p:cNvSpPr>
                <a:spLocks noChangeArrowheads="1"/>
              </p:cNvSpPr>
              <p:nvPr/>
            </p:nvSpPr>
            <p:spPr bwMode="auto">
              <a:xfrm>
                <a:off x="3749" y="2550"/>
                <a:ext cx="1198" cy="9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Line 1134"/>
              <p:cNvSpPr>
                <a:spLocks noChangeShapeType="1"/>
              </p:cNvSpPr>
              <p:nvPr/>
            </p:nvSpPr>
            <p:spPr bwMode="auto">
              <a:xfrm>
                <a:off x="374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1135"/>
              <p:cNvSpPr>
                <a:spLocks noChangeShapeType="1"/>
              </p:cNvSpPr>
              <p:nvPr/>
            </p:nvSpPr>
            <p:spPr bwMode="auto">
              <a:xfrm>
                <a:off x="3737" y="35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1136"/>
              <p:cNvSpPr>
                <a:spLocks noChangeShapeType="1"/>
              </p:cNvSpPr>
              <p:nvPr/>
            </p:nvSpPr>
            <p:spPr bwMode="auto">
              <a:xfrm>
                <a:off x="3737" y="34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1137"/>
              <p:cNvSpPr>
                <a:spLocks noChangeShapeType="1"/>
              </p:cNvSpPr>
              <p:nvPr/>
            </p:nvSpPr>
            <p:spPr bwMode="auto">
              <a:xfrm>
                <a:off x="3737" y="333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1138"/>
              <p:cNvSpPr>
                <a:spLocks noChangeShapeType="1"/>
              </p:cNvSpPr>
              <p:nvPr/>
            </p:nvSpPr>
            <p:spPr bwMode="auto">
              <a:xfrm>
                <a:off x="3737" y="323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1139"/>
              <p:cNvSpPr>
                <a:spLocks noChangeShapeType="1"/>
              </p:cNvSpPr>
              <p:nvPr/>
            </p:nvSpPr>
            <p:spPr bwMode="auto">
              <a:xfrm>
                <a:off x="3737" y="313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1140"/>
              <p:cNvSpPr>
                <a:spLocks noChangeShapeType="1"/>
              </p:cNvSpPr>
              <p:nvPr/>
            </p:nvSpPr>
            <p:spPr bwMode="auto">
              <a:xfrm>
                <a:off x="3737" y="303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1141"/>
              <p:cNvSpPr>
                <a:spLocks noChangeShapeType="1"/>
              </p:cNvSpPr>
              <p:nvPr/>
            </p:nvSpPr>
            <p:spPr bwMode="auto">
              <a:xfrm>
                <a:off x="3737" y="294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1142"/>
              <p:cNvSpPr>
                <a:spLocks noChangeShapeType="1"/>
              </p:cNvSpPr>
              <p:nvPr/>
            </p:nvSpPr>
            <p:spPr bwMode="auto">
              <a:xfrm>
                <a:off x="3737" y="28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1143"/>
              <p:cNvSpPr>
                <a:spLocks noChangeShapeType="1"/>
              </p:cNvSpPr>
              <p:nvPr/>
            </p:nvSpPr>
            <p:spPr bwMode="auto">
              <a:xfrm>
                <a:off x="3737" y="274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1144"/>
              <p:cNvSpPr>
                <a:spLocks noChangeShapeType="1"/>
              </p:cNvSpPr>
              <p:nvPr/>
            </p:nvSpPr>
            <p:spPr bwMode="auto">
              <a:xfrm>
                <a:off x="3737" y="264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1145"/>
              <p:cNvSpPr>
                <a:spLocks noChangeShapeType="1"/>
              </p:cNvSpPr>
              <p:nvPr/>
            </p:nvSpPr>
            <p:spPr bwMode="auto">
              <a:xfrm>
                <a:off x="3737" y="255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1146"/>
              <p:cNvSpPr>
                <a:spLocks noChangeShapeType="1"/>
              </p:cNvSpPr>
              <p:nvPr/>
            </p:nvSpPr>
            <p:spPr bwMode="auto">
              <a:xfrm>
                <a:off x="3749" y="352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1147"/>
              <p:cNvSpPr>
                <a:spLocks noChangeShapeType="1"/>
              </p:cNvSpPr>
              <p:nvPr/>
            </p:nvSpPr>
            <p:spPr bwMode="auto">
              <a:xfrm flipV="1">
                <a:off x="374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1148"/>
              <p:cNvSpPr>
                <a:spLocks noChangeShapeType="1"/>
              </p:cNvSpPr>
              <p:nvPr/>
            </p:nvSpPr>
            <p:spPr bwMode="auto">
              <a:xfrm flipV="1">
                <a:off x="386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1149"/>
              <p:cNvSpPr>
                <a:spLocks noChangeShapeType="1"/>
              </p:cNvSpPr>
              <p:nvPr/>
            </p:nvSpPr>
            <p:spPr bwMode="auto">
              <a:xfrm flipV="1">
                <a:off x="3990"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1150"/>
              <p:cNvSpPr>
                <a:spLocks noChangeShapeType="1"/>
              </p:cNvSpPr>
              <p:nvPr/>
            </p:nvSpPr>
            <p:spPr bwMode="auto">
              <a:xfrm flipV="1">
                <a:off x="410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1151"/>
              <p:cNvSpPr>
                <a:spLocks noChangeShapeType="1"/>
              </p:cNvSpPr>
              <p:nvPr/>
            </p:nvSpPr>
            <p:spPr bwMode="auto">
              <a:xfrm flipV="1">
                <a:off x="422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1152"/>
              <p:cNvSpPr>
                <a:spLocks noChangeShapeType="1"/>
              </p:cNvSpPr>
              <p:nvPr/>
            </p:nvSpPr>
            <p:spPr bwMode="auto">
              <a:xfrm flipV="1">
                <a:off x="4348"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1153"/>
              <p:cNvSpPr>
                <a:spLocks noChangeShapeType="1"/>
              </p:cNvSpPr>
              <p:nvPr/>
            </p:nvSpPr>
            <p:spPr bwMode="auto">
              <a:xfrm flipV="1">
                <a:off x="446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Line 1154"/>
              <p:cNvSpPr>
                <a:spLocks noChangeShapeType="1"/>
              </p:cNvSpPr>
              <p:nvPr/>
            </p:nvSpPr>
            <p:spPr bwMode="auto">
              <a:xfrm flipV="1">
                <a:off x="458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1155"/>
              <p:cNvSpPr>
                <a:spLocks noChangeShapeType="1"/>
              </p:cNvSpPr>
              <p:nvPr/>
            </p:nvSpPr>
            <p:spPr bwMode="auto">
              <a:xfrm flipV="1">
                <a:off x="4706"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Line 1156"/>
              <p:cNvSpPr>
                <a:spLocks noChangeShapeType="1"/>
              </p:cNvSpPr>
              <p:nvPr/>
            </p:nvSpPr>
            <p:spPr bwMode="auto">
              <a:xfrm flipV="1">
                <a:off x="482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1157"/>
              <p:cNvSpPr>
                <a:spLocks noChangeShapeType="1"/>
              </p:cNvSpPr>
              <p:nvPr/>
            </p:nvSpPr>
            <p:spPr bwMode="auto">
              <a:xfrm flipV="1">
                <a:off x="494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Freeform 1158"/>
              <p:cNvSpPr>
                <a:spLocks/>
              </p:cNvSpPr>
              <p:nvPr/>
            </p:nvSpPr>
            <p:spPr bwMode="auto">
              <a:xfrm>
                <a:off x="4079" y="31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56" name="Freeform 1159"/>
              <p:cNvSpPr>
                <a:spLocks/>
              </p:cNvSpPr>
              <p:nvPr/>
            </p:nvSpPr>
            <p:spPr bwMode="auto">
              <a:xfrm>
                <a:off x="4079" y="29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57" name="Freeform 1160"/>
              <p:cNvSpPr>
                <a:spLocks/>
              </p:cNvSpPr>
              <p:nvPr/>
            </p:nvSpPr>
            <p:spPr bwMode="auto">
              <a:xfrm>
                <a:off x="4561" y="32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58" name="Freeform 1161"/>
              <p:cNvSpPr>
                <a:spLocks/>
              </p:cNvSpPr>
              <p:nvPr/>
            </p:nvSpPr>
            <p:spPr bwMode="auto">
              <a:xfrm>
                <a:off x="4199" y="28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59" name="Freeform 1162"/>
              <p:cNvSpPr>
                <a:spLocks/>
              </p:cNvSpPr>
              <p:nvPr/>
            </p:nvSpPr>
            <p:spPr bwMode="auto">
              <a:xfrm>
                <a:off x="4079" y="27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60" name="Freeform 1163"/>
              <p:cNvSpPr>
                <a:spLocks/>
              </p:cNvSpPr>
              <p:nvPr/>
            </p:nvSpPr>
            <p:spPr bwMode="auto">
              <a:xfrm>
                <a:off x="4678"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round/>
                <a:headEnd/>
                <a:tailEnd/>
              </a:ln>
            </p:spPr>
            <p:txBody>
              <a:bodyPr/>
              <a:lstStyle/>
              <a:p>
                <a:endParaRPr lang="en-US"/>
              </a:p>
            </p:txBody>
          </p:sp>
          <p:sp>
            <p:nvSpPr>
              <p:cNvPr id="61" name="Freeform 1164"/>
              <p:cNvSpPr>
                <a:spLocks/>
              </p:cNvSpPr>
              <p:nvPr/>
            </p:nvSpPr>
            <p:spPr bwMode="auto">
              <a:xfrm>
                <a:off x="4199" y="30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62" name="Freeform 1165"/>
              <p:cNvSpPr>
                <a:spLocks/>
              </p:cNvSpPr>
              <p:nvPr/>
            </p:nvSpPr>
            <p:spPr bwMode="auto">
              <a:xfrm>
                <a:off x="4320" y="33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63" name="Freeform 1166"/>
              <p:cNvSpPr>
                <a:spLocks/>
              </p:cNvSpPr>
              <p:nvPr/>
            </p:nvSpPr>
            <p:spPr bwMode="auto">
              <a:xfrm>
                <a:off x="4561" y="31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round/>
                <a:headEnd/>
                <a:tailEnd/>
              </a:ln>
            </p:spPr>
            <p:txBody>
              <a:bodyPr/>
              <a:lstStyle/>
              <a:p>
                <a:endParaRPr lang="en-US"/>
              </a:p>
            </p:txBody>
          </p:sp>
          <p:sp>
            <p:nvSpPr>
              <p:cNvPr id="64" name="Freeform 1167"/>
              <p:cNvSpPr>
                <a:spLocks/>
              </p:cNvSpPr>
              <p:nvPr/>
            </p:nvSpPr>
            <p:spPr bwMode="auto">
              <a:xfrm>
                <a:off x="4320"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65" name="Rectangle 1168"/>
              <p:cNvSpPr>
                <a:spLocks noChangeArrowheads="1"/>
              </p:cNvSpPr>
              <p:nvPr/>
            </p:nvSpPr>
            <p:spPr bwMode="auto">
              <a:xfrm>
                <a:off x="3693" y="349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0</a:t>
                </a:r>
                <a:endParaRPr lang="ko-KR" altLang="en-US">
                  <a:ea typeface="Gulim" pitchFamily="34" charset="-127"/>
                </a:endParaRPr>
              </a:p>
            </p:txBody>
          </p:sp>
          <p:sp>
            <p:nvSpPr>
              <p:cNvPr id="66" name="Rectangle 1169"/>
              <p:cNvSpPr>
                <a:spLocks noChangeArrowheads="1"/>
              </p:cNvSpPr>
              <p:nvPr/>
            </p:nvSpPr>
            <p:spPr bwMode="auto">
              <a:xfrm>
                <a:off x="3693" y="339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1</a:t>
                </a:r>
                <a:endParaRPr lang="ko-KR" altLang="en-US">
                  <a:ea typeface="Gulim" pitchFamily="34" charset="-127"/>
                </a:endParaRPr>
              </a:p>
            </p:txBody>
          </p:sp>
          <p:sp>
            <p:nvSpPr>
              <p:cNvPr id="67" name="Rectangle 1170"/>
              <p:cNvSpPr>
                <a:spLocks noChangeArrowheads="1"/>
              </p:cNvSpPr>
              <p:nvPr/>
            </p:nvSpPr>
            <p:spPr bwMode="auto">
              <a:xfrm>
                <a:off x="3693" y="330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2</a:t>
                </a:r>
                <a:endParaRPr lang="ko-KR" altLang="en-US">
                  <a:ea typeface="Gulim" pitchFamily="34" charset="-127"/>
                </a:endParaRPr>
              </a:p>
            </p:txBody>
          </p:sp>
          <p:sp>
            <p:nvSpPr>
              <p:cNvPr id="68" name="Rectangle 1171"/>
              <p:cNvSpPr>
                <a:spLocks noChangeArrowheads="1"/>
              </p:cNvSpPr>
              <p:nvPr/>
            </p:nvSpPr>
            <p:spPr bwMode="auto">
              <a:xfrm>
                <a:off x="3693" y="320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3</a:t>
                </a:r>
                <a:endParaRPr lang="ko-KR" altLang="en-US">
                  <a:ea typeface="Gulim" pitchFamily="34" charset="-127"/>
                </a:endParaRPr>
              </a:p>
            </p:txBody>
          </p:sp>
          <p:sp>
            <p:nvSpPr>
              <p:cNvPr id="69" name="Rectangle 1172"/>
              <p:cNvSpPr>
                <a:spLocks noChangeArrowheads="1"/>
              </p:cNvSpPr>
              <p:nvPr/>
            </p:nvSpPr>
            <p:spPr bwMode="auto">
              <a:xfrm>
                <a:off x="3693" y="310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4</a:t>
                </a:r>
                <a:endParaRPr lang="ko-KR" altLang="en-US">
                  <a:ea typeface="Gulim" pitchFamily="34" charset="-127"/>
                </a:endParaRPr>
              </a:p>
            </p:txBody>
          </p:sp>
          <p:sp>
            <p:nvSpPr>
              <p:cNvPr id="70" name="Rectangle 1173"/>
              <p:cNvSpPr>
                <a:spLocks noChangeArrowheads="1"/>
              </p:cNvSpPr>
              <p:nvPr/>
            </p:nvSpPr>
            <p:spPr bwMode="auto">
              <a:xfrm>
                <a:off x="3693" y="300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5</a:t>
                </a:r>
                <a:endParaRPr lang="ko-KR" altLang="en-US">
                  <a:ea typeface="Gulim" pitchFamily="34" charset="-127"/>
                </a:endParaRPr>
              </a:p>
            </p:txBody>
          </p:sp>
          <p:sp>
            <p:nvSpPr>
              <p:cNvPr id="71" name="Rectangle 1174"/>
              <p:cNvSpPr>
                <a:spLocks noChangeArrowheads="1"/>
              </p:cNvSpPr>
              <p:nvPr/>
            </p:nvSpPr>
            <p:spPr bwMode="auto">
              <a:xfrm>
                <a:off x="3693" y="2910"/>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6</a:t>
                </a:r>
                <a:endParaRPr lang="ko-KR" altLang="en-US">
                  <a:ea typeface="Gulim" pitchFamily="34" charset="-127"/>
                </a:endParaRPr>
              </a:p>
            </p:txBody>
          </p:sp>
          <p:sp>
            <p:nvSpPr>
              <p:cNvPr id="72" name="Rectangle 1175"/>
              <p:cNvSpPr>
                <a:spLocks noChangeArrowheads="1"/>
              </p:cNvSpPr>
              <p:nvPr/>
            </p:nvSpPr>
            <p:spPr bwMode="auto">
              <a:xfrm>
                <a:off x="3693" y="281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7</a:t>
                </a:r>
                <a:endParaRPr lang="ko-KR" altLang="en-US">
                  <a:ea typeface="Gulim" pitchFamily="34" charset="-127"/>
                </a:endParaRPr>
              </a:p>
            </p:txBody>
          </p:sp>
          <p:sp>
            <p:nvSpPr>
              <p:cNvPr id="73" name="Rectangle 1176"/>
              <p:cNvSpPr>
                <a:spLocks noChangeArrowheads="1"/>
              </p:cNvSpPr>
              <p:nvPr/>
            </p:nvSpPr>
            <p:spPr bwMode="auto">
              <a:xfrm>
                <a:off x="3693" y="2716"/>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8</a:t>
                </a:r>
                <a:endParaRPr lang="ko-KR" altLang="en-US">
                  <a:ea typeface="Gulim" pitchFamily="34" charset="-127"/>
                </a:endParaRPr>
              </a:p>
            </p:txBody>
          </p:sp>
          <p:sp>
            <p:nvSpPr>
              <p:cNvPr id="74" name="Rectangle 1177"/>
              <p:cNvSpPr>
                <a:spLocks noChangeArrowheads="1"/>
              </p:cNvSpPr>
              <p:nvPr/>
            </p:nvSpPr>
            <p:spPr bwMode="auto">
              <a:xfrm>
                <a:off x="3693" y="261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9</a:t>
                </a:r>
                <a:endParaRPr lang="ko-KR" altLang="en-US">
                  <a:ea typeface="Gulim" pitchFamily="34" charset="-127"/>
                </a:endParaRPr>
              </a:p>
            </p:txBody>
          </p:sp>
          <p:sp>
            <p:nvSpPr>
              <p:cNvPr id="75" name="Rectangle 1178"/>
              <p:cNvSpPr>
                <a:spLocks noChangeArrowheads="1"/>
              </p:cNvSpPr>
              <p:nvPr/>
            </p:nvSpPr>
            <p:spPr bwMode="auto">
              <a:xfrm>
                <a:off x="3667" y="2520"/>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10</a:t>
                </a:r>
                <a:endParaRPr lang="ko-KR" altLang="en-US">
                  <a:ea typeface="Gulim" pitchFamily="34" charset="-127"/>
                </a:endParaRPr>
              </a:p>
            </p:txBody>
          </p:sp>
          <p:sp>
            <p:nvSpPr>
              <p:cNvPr id="76" name="Rectangle 1179"/>
              <p:cNvSpPr>
                <a:spLocks noChangeArrowheads="1"/>
              </p:cNvSpPr>
              <p:nvPr/>
            </p:nvSpPr>
            <p:spPr bwMode="auto">
              <a:xfrm>
                <a:off x="373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0</a:t>
                </a:r>
                <a:endParaRPr lang="ko-KR" altLang="en-US">
                  <a:ea typeface="Gulim" pitchFamily="34" charset="-127"/>
                </a:endParaRPr>
              </a:p>
            </p:txBody>
          </p:sp>
          <p:sp>
            <p:nvSpPr>
              <p:cNvPr id="77" name="Rectangle 1180"/>
              <p:cNvSpPr>
                <a:spLocks noChangeArrowheads="1"/>
              </p:cNvSpPr>
              <p:nvPr/>
            </p:nvSpPr>
            <p:spPr bwMode="auto">
              <a:xfrm>
                <a:off x="3856"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1</a:t>
                </a:r>
                <a:endParaRPr lang="ko-KR" altLang="en-US">
                  <a:ea typeface="Gulim" pitchFamily="34" charset="-127"/>
                </a:endParaRPr>
              </a:p>
            </p:txBody>
          </p:sp>
          <p:sp>
            <p:nvSpPr>
              <p:cNvPr id="78" name="Rectangle 1181"/>
              <p:cNvSpPr>
                <a:spLocks noChangeArrowheads="1"/>
              </p:cNvSpPr>
              <p:nvPr/>
            </p:nvSpPr>
            <p:spPr bwMode="auto">
              <a:xfrm>
                <a:off x="3978"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2</a:t>
                </a:r>
                <a:endParaRPr lang="ko-KR" altLang="en-US">
                  <a:ea typeface="Gulim" pitchFamily="34" charset="-127"/>
                </a:endParaRPr>
              </a:p>
            </p:txBody>
          </p:sp>
          <p:sp>
            <p:nvSpPr>
              <p:cNvPr id="79" name="Rectangle 1182"/>
              <p:cNvSpPr>
                <a:spLocks noChangeArrowheads="1"/>
              </p:cNvSpPr>
              <p:nvPr/>
            </p:nvSpPr>
            <p:spPr bwMode="auto">
              <a:xfrm>
                <a:off x="4095"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3</a:t>
                </a:r>
                <a:endParaRPr lang="ko-KR" altLang="en-US">
                  <a:ea typeface="Gulim" pitchFamily="34" charset="-127"/>
                </a:endParaRPr>
              </a:p>
            </p:txBody>
          </p:sp>
          <p:sp>
            <p:nvSpPr>
              <p:cNvPr id="80" name="Rectangle 1183"/>
              <p:cNvSpPr>
                <a:spLocks noChangeArrowheads="1"/>
              </p:cNvSpPr>
              <p:nvPr/>
            </p:nvSpPr>
            <p:spPr bwMode="auto">
              <a:xfrm>
                <a:off x="4214"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4</a:t>
                </a:r>
                <a:endParaRPr lang="ko-KR" altLang="en-US">
                  <a:ea typeface="Gulim" pitchFamily="34" charset="-127"/>
                </a:endParaRPr>
              </a:p>
            </p:txBody>
          </p:sp>
          <p:sp>
            <p:nvSpPr>
              <p:cNvPr id="81" name="Rectangle 1184"/>
              <p:cNvSpPr>
                <a:spLocks noChangeArrowheads="1"/>
              </p:cNvSpPr>
              <p:nvPr/>
            </p:nvSpPr>
            <p:spPr bwMode="auto">
              <a:xfrm>
                <a:off x="4336"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5</a:t>
                </a:r>
                <a:endParaRPr lang="ko-KR" altLang="en-US">
                  <a:ea typeface="Gulim" pitchFamily="34" charset="-127"/>
                </a:endParaRPr>
              </a:p>
            </p:txBody>
          </p:sp>
          <p:sp>
            <p:nvSpPr>
              <p:cNvPr id="82" name="Rectangle 1185"/>
              <p:cNvSpPr>
                <a:spLocks noChangeArrowheads="1"/>
              </p:cNvSpPr>
              <p:nvPr/>
            </p:nvSpPr>
            <p:spPr bwMode="auto">
              <a:xfrm>
                <a:off x="445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6</a:t>
                </a:r>
                <a:endParaRPr lang="ko-KR" altLang="en-US">
                  <a:ea typeface="Gulim" pitchFamily="34" charset="-127"/>
                </a:endParaRPr>
              </a:p>
            </p:txBody>
          </p:sp>
          <p:sp>
            <p:nvSpPr>
              <p:cNvPr id="83" name="Rectangle 1186"/>
              <p:cNvSpPr>
                <a:spLocks noChangeArrowheads="1"/>
              </p:cNvSpPr>
              <p:nvPr/>
            </p:nvSpPr>
            <p:spPr bwMode="auto">
              <a:xfrm>
                <a:off x="457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7</a:t>
                </a:r>
                <a:endParaRPr lang="ko-KR" altLang="en-US">
                  <a:ea typeface="Gulim" pitchFamily="34" charset="-127"/>
                </a:endParaRPr>
              </a:p>
            </p:txBody>
          </p:sp>
          <p:sp>
            <p:nvSpPr>
              <p:cNvPr id="84" name="Rectangle 1187"/>
              <p:cNvSpPr>
                <a:spLocks noChangeArrowheads="1"/>
              </p:cNvSpPr>
              <p:nvPr/>
            </p:nvSpPr>
            <p:spPr bwMode="auto">
              <a:xfrm>
                <a:off x="4694"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8</a:t>
                </a:r>
                <a:endParaRPr lang="ko-KR" altLang="en-US">
                  <a:ea typeface="Gulim" pitchFamily="34" charset="-127"/>
                </a:endParaRPr>
              </a:p>
            </p:txBody>
          </p:sp>
          <p:sp>
            <p:nvSpPr>
              <p:cNvPr id="85" name="Rectangle 1188"/>
              <p:cNvSpPr>
                <a:spLocks noChangeArrowheads="1"/>
              </p:cNvSpPr>
              <p:nvPr/>
            </p:nvSpPr>
            <p:spPr bwMode="auto">
              <a:xfrm>
                <a:off x="4815"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9</a:t>
                </a:r>
                <a:endParaRPr lang="ko-KR" altLang="en-US">
                  <a:ea typeface="Gulim" pitchFamily="34" charset="-127"/>
                </a:endParaRPr>
              </a:p>
            </p:txBody>
          </p:sp>
          <p:sp>
            <p:nvSpPr>
              <p:cNvPr id="86" name="Rectangle 1189"/>
              <p:cNvSpPr>
                <a:spLocks noChangeArrowheads="1"/>
              </p:cNvSpPr>
              <p:nvPr/>
            </p:nvSpPr>
            <p:spPr bwMode="auto">
              <a:xfrm>
                <a:off x="4923" y="3562"/>
                <a:ext cx="6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600">
                    <a:solidFill>
                      <a:srgbClr val="000000"/>
                    </a:solidFill>
                    <a:latin typeface="Arial" pitchFamily="34" charset="0"/>
                    <a:ea typeface="Gulim" pitchFamily="34" charset="-127"/>
                  </a:rPr>
                  <a:t>10</a:t>
                </a:r>
                <a:endParaRPr lang="ko-KR" altLang="en-US">
                  <a:ea typeface="Gulim" pitchFamily="34" charset="-127"/>
                </a:endParaRPr>
              </a:p>
            </p:txBody>
          </p:sp>
          <p:sp>
            <p:nvSpPr>
              <p:cNvPr id="87" name="Rectangle 1190"/>
              <p:cNvSpPr>
                <a:spLocks noChangeArrowheads="1"/>
              </p:cNvSpPr>
              <p:nvPr/>
            </p:nvSpPr>
            <p:spPr bwMode="auto">
              <a:xfrm>
                <a:off x="3616" y="2464"/>
                <a:ext cx="1396" cy="120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 name="Freeform 1191"/>
              <p:cNvSpPr>
                <a:spLocks/>
              </p:cNvSpPr>
              <p:nvPr/>
            </p:nvSpPr>
            <p:spPr bwMode="auto">
              <a:xfrm>
                <a:off x="3955" y="2658"/>
                <a:ext cx="488" cy="597"/>
              </a:xfrm>
              <a:custGeom>
                <a:avLst/>
                <a:gdLst>
                  <a:gd name="T0" fmla="*/ 2 w 728"/>
                  <a:gd name="T1" fmla="*/ 1 h 896"/>
                  <a:gd name="T2" fmla="*/ 1 w 728"/>
                  <a:gd name="T3" fmla="*/ 1 h 896"/>
                  <a:gd name="T4" fmla="*/ 1 w 728"/>
                  <a:gd name="T5" fmla="*/ 1 h 896"/>
                  <a:gd name="T6" fmla="*/ 1 w 728"/>
                  <a:gd name="T7" fmla="*/ 2 h 896"/>
                  <a:gd name="T8" fmla="*/ 1 w 728"/>
                  <a:gd name="T9" fmla="*/ 3 h 896"/>
                  <a:gd name="T10" fmla="*/ 1 w 728"/>
                  <a:gd name="T11" fmla="*/ 8 h 896"/>
                  <a:gd name="T12" fmla="*/ 1 w 728"/>
                  <a:gd name="T13" fmla="*/ 9 h 896"/>
                  <a:gd name="T14" fmla="*/ 4 w 728"/>
                  <a:gd name="T15" fmla="*/ 10 h 896"/>
                  <a:gd name="T16" fmla="*/ 6 w 728"/>
                  <a:gd name="T17" fmla="*/ 10 h 896"/>
                  <a:gd name="T18" fmla="*/ 7 w 728"/>
                  <a:gd name="T19" fmla="*/ 9 h 896"/>
                  <a:gd name="T20" fmla="*/ 9 w 728"/>
                  <a:gd name="T21" fmla="*/ 7 h 896"/>
                  <a:gd name="T22" fmla="*/ 9 w 728"/>
                  <a:gd name="T23" fmla="*/ 7 h 896"/>
                  <a:gd name="T24" fmla="*/ 9 w 728"/>
                  <a:gd name="T25" fmla="*/ 6 h 896"/>
                  <a:gd name="T26" fmla="*/ 9 w 728"/>
                  <a:gd name="T27" fmla="*/ 3 h 896"/>
                  <a:gd name="T28" fmla="*/ 7 w 728"/>
                  <a:gd name="T29" fmla="*/ 1 h 896"/>
                  <a:gd name="T30" fmla="*/ 6 w 728"/>
                  <a:gd name="T31" fmla="*/ 1 h 896"/>
                  <a:gd name="T32" fmla="*/ 6 w 728"/>
                  <a:gd name="T33" fmla="*/ 1 h 896"/>
                  <a:gd name="T34" fmla="*/ 3 w 728"/>
                  <a:gd name="T35" fmla="*/ 0 h 896"/>
                  <a:gd name="T36" fmla="*/ 3 w 728"/>
                  <a:gd name="T37" fmla="*/ 1 h 896"/>
                  <a:gd name="T38" fmla="*/ 2 w 728"/>
                  <a:gd name="T39" fmla="*/ 1 h 896"/>
                  <a:gd name="T40" fmla="*/ 2 w 728"/>
                  <a:gd name="T41" fmla="*/ 1 h 8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28"/>
                  <a:gd name="T64" fmla="*/ 0 h 896"/>
                  <a:gd name="T65" fmla="*/ 728 w 728"/>
                  <a:gd name="T66" fmla="*/ 896 h 8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89" name="Freeform 1192"/>
              <p:cNvSpPr>
                <a:spLocks/>
              </p:cNvSpPr>
              <p:nvPr/>
            </p:nvSpPr>
            <p:spPr bwMode="auto">
              <a:xfrm>
                <a:off x="4258" y="2900"/>
                <a:ext cx="538" cy="593"/>
              </a:xfrm>
              <a:custGeom>
                <a:avLst/>
                <a:gdLst>
                  <a:gd name="T0" fmla="*/ 6 w 802"/>
                  <a:gd name="T1" fmla="*/ 1 h 889"/>
                  <a:gd name="T2" fmla="*/ 5 w 802"/>
                  <a:gd name="T3" fmla="*/ 2 h 889"/>
                  <a:gd name="T4" fmla="*/ 3 w 802"/>
                  <a:gd name="T5" fmla="*/ 3 h 889"/>
                  <a:gd name="T6" fmla="*/ 3 w 802"/>
                  <a:gd name="T7" fmla="*/ 4 h 889"/>
                  <a:gd name="T8" fmla="*/ 2 w 802"/>
                  <a:gd name="T9" fmla="*/ 4 h 889"/>
                  <a:gd name="T10" fmla="*/ 2 w 802"/>
                  <a:gd name="T11" fmla="*/ 4 h 889"/>
                  <a:gd name="T12" fmla="*/ 2 w 802"/>
                  <a:gd name="T13" fmla="*/ 5 h 889"/>
                  <a:gd name="T14" fmla="*/ 1 w 802"/>
                  <a:gd name="T15" fmla="*/ 6 h 889"/>
                  <a:gd name="T16" fmla="*/ 1 w 802"/>
                  <a:gd name="T17" fmla="*/ 6 h 889"/>
                  <a:gd name="T18" fmla="*/ 1 w 802"/>
                  <a:gd name="T19" fmla="*/ 7 h 889"/>
                  <a:gd name="T20" fmla="*/ 1 w 802"/>
                  <a:gd name="T21" fmla="*/ 7 h 889"/>
                  <a:gd name="T22" fmla="*/ 1 w 802"/>
                  <a:gd name="T23" fmla="*/ 8 h 889"/>
                  <a:gd name="T24" fmla="*/ 1 w 802"/>
                  <a:gd name="T25" fmla="*/ 10 h 889"/>
                  <a:gd name="T26" fmla="*/ 1 w 802"/>
                  <a:gd name="T27" fmla="*/ 10 h 889"/>
                  <a:gd name="T28" fmla="*/ 1 w 802"/>
                  <a:gd name="T29" fmla="*/ 10 h 889"/>
                  <a:gd name="T30" fmla="*/ 4 w 802"/>
                  <a:gd name="T31" fmla="*/ 10 h 889"/>
                  <a:gd name="T32" fmla="*/ 6 w 802"/>
                  <a:gd name="T33" fmla="*/ 10 h 889"/>
                  <a:gd name="T34" fmla="*/ 7 w 802"/>
                  <a:gd name="T35" fmla="*/ 9 h 889"/>
                  <a:gd name="T36" fmla="*/ 9 w 802"/>
                  <a:gd name="T37" fmla="*/ 7 h 889"/>
                  <a:gd name="T38" fmla="*/ 9 w 802"/>
                  <a:gd name="T39" fmla="*/ 7 h 889"/>
                  <a:gd name="T40" fmla="*/ 9 w 802"/>
                  <a:gd name="T41" fmla="*/ 6 h 889"/>
                  <a:gd name="T42" fmla="*/ 9 w 802"/>
                  <a:gd name="T43" fmla="*/ 5 h 889"/>
                  <a:gd name="T44" fmla="*/ 10 w 802"/>
                  <a:gd name="T45" fmla="*/ 5 h 889"/>
                  <a:gd name="T46" fmla="*/ 8 w 802"/>
                  <a:gd name="T47" fmla="*/ 0 h 889"/>
                  <a:gd name="T48" fmla="*/ 6 w 802"/>
                  <a:gd name="T49" fmla="*/ 1 h 889"/>
                  <a:gd name="T50" fmla="*/ 6 w 802"/>
                  <a:gd name="T51" fmla="*/ 1 h 8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02"/>
                  <a:gd name="T79" fmla="*/ 0 h 889"/>
                  <a:gd name="T80" fmla="*/ 802 w 802"/>
                  <a:gd name="T81" fmla="*/ 889 h 88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90" name="AutoShape 1193"/>
              <p:cNvSpPr>
                <a:spLocks noChangeArrowheads="1"/>
              </p:cNvSpPr>
              <p:nvPr/>
            </p:nvSpPr>
            <p:spPr bwMode="auto">
              <a:xfrm>
                <a:off x="4080" y="2880"/>
                <a:ext cx="48" cy="96"/>
              </a:xfrm>
              <a:prstGeom prst="plus">
                <a:avLst>
                  <a:gd name="adj" fmla="val 25000"/>
                </a:avLst>
              </a:prstGeom>
              <a:solidFill>
                <a:schemeClr val="accent1"/>
              </a:solidFill>
              <a:ln w="9525">
                <a:solidFill>
                  <a:schemeClr val="tx1"/>
                </a:solidFill>
                <a:miter lim="800000"/>
                <a:headEnd/>
                <a:tailEnd/>
              </a:ln>
            </p:spPr>
            <p:txBody>
              <a:bodyPr wrap="none" anchor="ctr"/>
              <a:lstStyle/>
              <a:p>
                <a:endParaRPr lang="en-US"/>
              </a:p>
            </p:txBody>
          </p:sp>
          <p:sp>
            <p:nvSpPr>
              <p:cNvPr id="91" name="AutoShape 1194"/>
              <p:cNvSpPr>
                <a:spLocks noChangeArrowheads="1"/>
              </p:cNvSpPr>
              <p:nvPr/>
            </p:nvSpPr>
            <p:spPr bwMode="auto">
              <a:xfrm>
                <a:off x="4560" y="3168"/>
                <a:ext cx="48" cy="96"/>
              </a:xfrm>
              <a:prstGeom prst="plus">
                <a:avLst>
                  <a:gd name="adj" fmla="val 25000"/>
                </a:avLst>
              </a:prstGeom>
              <a:solidFill>
                <a:schemeClr val="accent1"/>
              </a:solidFill>
              <a:ln w="9525">
                <a:solidFill>
                  <a:schemeClr val="tx1"/>
                </a:solidFill>
                <a:miter lim="800000"/>
                <a:headEnd/>
                <a:tailEnd/>
              </a:ln>
            </p:spPr>
            <p:txBody>
              <a:bodyPr wrap="none" anchor="ctr"/>
              <a:lstStyle/>
              <a:p>
                <a:endParaRPr lang="en-US"/>
              </a:p>
            </p:txBody>
          </p:sp>
        </p:grpSp>
        <p:sp>
          <p:nvSpPr>
            <p:cNvPr id="7" name="Line 1195"/>
            <p:cNvSpPr>
              <a:spLocks noChangeShapeType="1"/>
            </p:cNvSpPr>
            <p:nvPr/>
          </p:nvSpPr>
          <p:spPr bwMode="auto">
            <a:xfrm>
              <a:off x="2784" y="3648"/>
              <a:ext cx="52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401907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PAM: A Typical K-</a:t>
            </a:r>
            <a:r>
              <a:rPr lang="en-US" dirty="0" err="1" smtClean="0"/>
              <a:t>Medoids</a:t>
            </a:r>
            <a:r>
              <a:rPr lang="en-US" dirty="0" smtClean="0"/>
              <a:t> Algorithm</a:t>
            </a:r>
            <a:endParaRPr lang="en-US" dirty="0"/>
          </a:p>
        </p:txBody>
      </p:sp>
      <p:sp>
        <p:nvSpPr>
          <p:cNvPr id="4" name="Rectangle 2057"/>
          <p:cNvSpPr>
            <a:spLocks noChangeArrowheads="1"/>
          </p:cNvSpPr>
          <p:nvPr/>
        </p:nvSpPr>
        <p:spPr bwMode="auto">
          <a:xfrm>
            <a:off x="119063" y="1719263"/>
            <a:ext cx="2395537" cy="2254250"/>
          </a:xfrm>
          <a:prstGeom prst="rect">
            <a:avLst/>
          </a:prstGeom>
          <a:solidFill>
            <a:srgbClr val="FFFFFF"/>
          </a:solidFill>
          <a:ln w="0">
            <a:solidFill>
              <a:srgbClr val="000000"/>
            </a:solidFill>
            <a:miter lim="800000"/>
            <a:headEnd/>
            <a:tailEnd/>
          </a:ln>
        </p:spPr>
        <p:txBody>
          <a:bodyPr/>
          <a:lstStyle/>
          <a:p>
            <a:endParaRPr lang="en-US"/>
          </a:p>
        </p:txBody>
      </p:sp>
      <p:sp>
        <p:nvSpPr>
          <p:cNvPr id="5" name="Rectangle 2058"/>
          <p:cNvSpPr>
            <a:spLocks noChangeArrowheads="1"/>
          </p:cNvSpPr>
          <p:nvPr/>
        </p:nvSpPr>
        <p:spPr bwMode="auto">
          <a:xfrm>
            <a:off x="369888" y="1903413"/>
            <a:ext cx="2014537" cy="1789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 name="Line 2059"/>
          <p:cNvSpPr>
            <a:spLocks noChangeShapeType="1"/>
          </p:cNvSpPr>
          <p:nvPr/>
        </p:nvSpPr>
        <p:spPr bwMode="auto">
          <a:xfrm>
            <a:off x="369888" y="3517900"/>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Line 2060"/>
          <p:cNvSpPr>
            <a:spLocks noChangeShapeType="1"/>
          </p:cNvSpPr>
          <p:nvPr/>
        </p:nvSpPr>
        <p:spPr bwMode="auto">
          <a:xfrm>
            <a:off x="369888" y="3333750"/>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2061"/>
          <p:cNvSpPr>
            <a:spLocks noChangeShapeType="1"/>
          </p:cNvSpPr>
          <p:nvPr/>
        </p:nvSpPr>
        <p:spPr bwMode="auto">
          <a:xfrm>
            <a:off x="369888" y="316071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2062"/>
          <p:cNvSpPr>
            <a:spLocks noChangeShapeType="1"/>
          </p:cNvSpPr>
          <p:nvPr/>
        </p:nvSpPr>
        <p:spPr bwMode="auto">
          <a:xfrm>
            <a:off x="369888" y="297656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2063"/>
          <p:cNvSpPr>
            <a:spLocks noChangeShapeType="1"/>
          </p:cNvSpPr>
          <p:nvPr/>
        </p:nvSpPr>
        <p:spPr bwMode="auto">
          <a:xfrm>
            <a:off x="369888" y="280352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2064"/>
          <p:cNvSpPr>
            <a:spLocks noChangeShapeType="1"/>
          </p:cNvSpPr>
          <p:nvPr/>
        </p:nvSpPr>
        <p:spPr bwMode="auto">
          <a:xfrm>
            <a:off x="369888" y="261937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2065"/>
          <p:cNvSpPr>
            <a:spLocks noChangeShapeType="1"/>
          </p:cNvSpPr>
          <p:nvPr/>
        </p:nvSpPr>
        <p:spPr bwMode="auto">
          <a:xfrm>
            <a:off x="369888" y="2446338"/>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2066"/>
          <p:cNvSpPr>
            <a:spLocks noChangeShapeType="1"/>
          </p:cNvSpPr>
          <p:nvPr/>
        </p:nvSpPr>
        <p:spPr bwMode="auto">
          <a:xfrm>
            <a:off x="369888" y="2262188"/>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2067"/>
          <p:cNvSpPr>
            <a:spLocks noChangeShapeType="1"/>
          </p:cNvSpPr>
          <p:nvPr/>
        </p:nvSpPr>
        <p:spPr bwMode="auto">
          <a:xfrm>
            <a:off x="369888" y="208756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2068"/>
          <p:cNvSpPr>
            <a:spLocks noChangeShapeType="1"/>
          </p:cNvSpPr>
          <p:nvPr/>
        </p:nvSpPr>
        <p:spPr bwMode="auto">
          <a:xfrm>
            <a:off x="369888" y="190341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2069"/>
          <p:cNvSpPr>
            <a:spLocks noChangeShapeType="1"/>
          </p:cNvSpPr>
          <p:nvPr/>
        </p:nvSpPr>
        <p:spPr bwMode="auto">
          <a:xfrm>
            <a:off x="576263"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2070"/>
          <p:cNvSpPr>
            <a:spLocks noChangeShapeType="1"/>
          </p:cNvSpPr>
          <p:nvPr/>
        </p:nvSpPr>
        <p:spPr bwMode="auto">
          <a:xfrm>
            <a:off x="773113"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2071"/>
          <p:cNvSpPr>
            <a:spLocks noChangeShapeType="1"/>
          </p:cNvSpPr>
          <p:nvPr/>
        </p:nvSpPr>
        <p:spPr bwMode="auto">
          <a:xfrm>
            <a:off x="97948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2072"/>
          <p:cNvSpPr>
            <a:spLocks noChangeShapeType="1"/>
          </p:cNvSpPr>
          <p:nvPr/>
        </p:nvSpPr>
        <p:spPr bwMode="auto">
          <a:xfrm>
            <a:off x="117633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2073"/>
          <p:cNvSpPr>
            <a:spLocks noChangeShapeType="1"/>
          </p:cNvSpPr>
          <p:nvPr/>
        </p:nvSpPr>
        <p:spPr bwMode="auto">
          <a:xfrm>
            <a:off x="1382713"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2074"/>
          <p:cNvSpPr>
            <a:spLocks noChangeShapeType="1"/>
          </p:cNvSpPr>
          <p:nvPr/>
        </p:nvSpPr>
        <p:spPr bwMode="auto">
          <a:xfrm>
            <a:off x="157797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075"/>
          <p:cNvSpPr>
            <a:spLocks noChangeShapeType="1"/>
          </p:cNvSpPr>
          <p:nvPr/>
        </p:nvSpPr>
        <p:spPr bwMode="auto">
          <a:xfrm>
            <a:off x="178593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076"/>
          <p:cNvSpPr>
            <a:spLocks noChangeShapeType="1"/>
          </p:cNvSpPr>
          <p:nvPr/>
        </p:nvSpPr>
        <p:spPr bwMode="auto">
          <a:xfrm>
            <a:off x="1981200"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077"/>
          <p:cNvSpPr>
            <a:spLocks noChangeShapeType="1"/>
          </p:cNvSpPr>
          <p:nvPr/>
        </p:nvSpPr>
        <p:spPr bwMode="auto">
          <a:xfrm>
            <a:off x="218757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078"/>
          <p:cNvSpPr>
            <a:spLocks noChangeShapeType="1"/>
          </p:cNvSpPr>
          <p:nvPr/>
        </p:nvSpPr>
        <p:spPr bwMode="auto">
          <a:xfrm>
            <a:off x="238442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Rectangle 2079"/>
          <p:cNvSpPr>
            <a:spLocks noChangeArrowheads="1"/>
          </p:cNvSpPr>
          <p:nvPr/>
        </p:nvSpPr>
        <p:spPr bwMode="auto">
          <a:xfrm>
            <a:off x="369888" y="1903413"/>
            <a:ext cx="2014537" cy="178911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Line 2080"/>
          <p:cNvSpPr>
            <a:spLocks noChangeShapeType="1"/>
          </p:cNvSpPr>
          <p:nvPr/>
        </p:nvSpPr>
        <p:spPr bwMode="auto">
          <a:xfrm>
            <a:off x="36988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081"/>
          <p:cNvSpPr>
            <a:spLocks noChangeShapeType="1"/>
          </p:cNvSpPr>
          <p:nvPr/>
        </p:nvSpPr>
        <p:spPr bwMode="auto">
          <a:xfrm>
            <a:off x="347663" y="369252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082"/>
          <p:cNvSpPr>
            <a:spLocks noChangeShapeType="1"/>
          </p:cNvSpPr>
          <p:nvPr/>
        </p:nvSpPr>
        <p:spPr bwMode="auto">
          <a:xfrm>
            <a:off x="347663" y="3517900"/>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2083"/>
          <p:cNvSpPr>
            <a:spLocks noChangeShapeType="1"/>
          </p:cNvSpPr>
          <p:nvPr/>
        </p:nvSpPr>
        <p:spPr bwMode="auto">
          <a:xfrm>
            <a:off x="347663" y="3333750"/>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2084"/>
          <p:cNvSpPr>
            <a:spLocks noChangeShapeType="1"/>
          </p:cNvSpPr>
          <p:nvPr/>
        </p:nvSpPr>
        <p:spPr bwMode="auto">
          <a:xfrm>
            <a:off x="347663" y="316071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2085"/>
          <p:cNvSpPr>
            <a:spLocks noChangeShapeType="1"/>
          </p:cNvSpPr>
          <p:nvPr/>
        </p:nvSpPr>
        <p:spPr bwMode="auto">
          <a:xfrm>
            <a:off x="347663" y="297656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2086"/>
          <p:cNvSpPr>
            <a:spLocks noChangeShapeType="1"/>
          </p:cNvSpPr>
          <p:nvPr/>
        </p:nvSpPr>
        <p:spPr bwMode="auto">
          <a:xfrm>
            <a:off x="347663" y="280352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2087"/>
          <p:cNvSpPr>
            <a:spLocks noChangeShapeType="1"/>
          </p:cNvSpPr>
          <p:nvPr/>
        </p:nvSpPr>
        <p:spPr bwMode="auto">
          <a:xfrm>
            <a:off x="347663" y="261937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2088"/>
          <p:cNvSpPr>
            <a:spLocks noChangeShapeType="1"/>
          </p:cNvSpPr>
          <p:nvPr/>
        </p:nvSpPr>
        <p:spPr bwMode="auto">
          <a:xfrm>
            <a:off x="347663" y="2446338"/>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2089"/>
          <p:cNvSpPr>
            <a:spLocks noChangeShapeType="1"/>
          </p:cNvSpPr>
          <p:nvPr/>
        </p:nvSpPr>
        <p:spPr bwMode="auto">
          <a:xfrm>
            <a:off x="347663" y="2262188"/>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2090"/>
          <p:cNvSpPr>
            <a:spLocks noChangeShapeType="1"/>
          </p:cNvSpPr>
          <p:nvPr/>
        </p:nvSpPr>
        <p:spPr bwMode="auto">
          <a:xfrm>
            <a:off x="347663" y="208756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2091"/>
          <p:cNvSpPr>
            <a:spLocks noChangeShapeType="1"/>
          </p:cNvSpPr>
          <p:nvPr/>
        </p:nvSpPr>
        <p:spPr bwMode="auto">
          <a:xfrm>
            <a:off x="347663" y="190341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2092"/>
          <p:cNvSpPr>
            <a:spLocks noChangeShapeType="1"/>
          </p:cNvSpPr>
          <p:nvPr/>
        </p:nvSpPr>
        <p:spPr bwMode="auto">
          <a:xfrm>
            <a:off x="369888" y="369252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2093"/>
          <p:cNvSpPr>
            <a:spLocks noChangeShapeType="1"/>
          </p:cNvSpPr>
          <p:nvPr/>
        </p:nvSpPr>
        <p:spPr bwMode="auto">
          <a:xfrm flipV="1">
            <a:off x="36988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2094"/>
          <p:cNvSpPr>
            <a:spLocks noChangeShapeType="1"/>
          </p:cNvSpPr>
          <p:nvPr/>
        </p:nvSpPr>
        <p:spPr bwMode="auto">
          <a:xfrm flipV="1">
            <a:off x="576263"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2095"/>
          <p:cNvSpPr>
            <a:spLocks noChangeShapeType="1"/>
          </p:cNvSpPr>
          <p:nvPr/>
        </p:nvSpPr>
        <p:spPr bwMode="auto">
          <a:xfrm flipV="1">
            <a:off x="773113"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2096"/>
          <p:cNvSpPr>
            <a:spLocks noChangeShapeType="1"/>
          </p:cNvSpPr>
          <p:nvPr/>
        </p:nvSpPr>
        <p:spPr bwMode="auto">
          <a:xfrm flipV="1">
            <a:off x="97948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2097"/>
          <p:cNvSpPr>
            <a:spLocks noChangeShapeType="1"/>
          </p:cNvSpPr>
          <p:nvPr/>
        </p:nvSpPr>
        <p:spPr bwMode="auto">
          <a:xfrm flipV="1">
            <a:off x="117633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2098"/>
          <p:cNvSpPr>
            <a:spLocks noChangeShapeType="1"/>
          </p:cNvSpPr>
          <p:nvPr/>
        </p:nvSpPr>
        <p:spPr bwMode="auto">
          <a:xfrm flipV="1">
            <a:off x="1382713"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2099"/>
          <p:cNvSpPr>
            <a:spLocks noChangeShapeType="1"/>
          </p:cNvSpPr>
          <p:nvPr/>
        </p:nvSpPr>
        <p:spPr bwMode="auto">
          <a:xfrm flipV="1">
            <a:off x="157797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2100"/>
          <p:cNvSpPr>
            <a:spLocks noChangeShapeType="1"/>
          </p:cNvSpPr>
          <p:nvPr/>
        </p:nvSpPr>
        <p:spPr bwMode="auto">
          <a:xfrm flipV="1">
            <a:off x="178593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2101"/>
          <p:cNvSpPr>
            <a:spLocks noChangeShapeType="1"/>
          </p:cNvSpPr>
          <p:nvPr/>
        </p:nvSpPr>
        <p:spPr bwMode="auto">
          <a:xfrm flipV="1">
            <a:off x="1981200"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2102"/>
          <p:cNvSpPr>
            <a:spLocks noChangeShapeType="1"/>
          </p:cNvSpPr>
          <p:nvPr/>
        </p:nvSpPr>
        <p:spPr bwMode="auto">
          <a:xfrm flipV="1">
            <a:off x="218757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2103"/>
          <p:cNvSpPr>
            <a:spLocks noChangeShapeType="1"/>
          </p:cNvSpPr>
          <p:nvPr/>
        </p:nvSpPr>
        <p:spPr bwMode="auto">
          <a:xfrm flipV="1">
            <a:off x="238442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Freeform 2104"/>
          <p:cNvSpPr>
            <a:spLocks/>
          </p:cNvSpPr>
          <p:nvPr/>
        </p:nvSpPr>
        <p:spPr bwMode="auto">
          <a:xfrm>
            <a:off x="903288" y="290036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52" name="Freeform 2105"/>
          <p:cNvSpPr>
            <a:spLocks/>
          </p:cNvSpPr>
          <p:nvPr/>
        </p:nvSpPr>
        <p:spPr bwMode="auto">
          <a:xfrm>
            <a:off x="696913" y="254317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53" name="Freeform 2106"/>
          <p:cNvSpPr>
            <a:spLocks/>
          </p:cNvSpPr>
          <p:nvPr/>
        </p:nvSpPr>
        <p:spPr bwMode="auto">
          <a:xfrm>
            <a:off x="1709738" y="308451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54" name="Freeform 2107"/>
          <p:cNvSpPr>
            <a:spLocks/>
          </p:cNvSpPr>
          <p:nvPr/>
        </p:nvSpPr>
        <p:spPr bwMode="auto">
          <a:xfrm>
            <a:off x="1100138" y="237013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55" name="Freeform 2108"/>
          <p:cNvSpPr>
            <a:spLocks/>
          </p:cNvSpPr>
          <p:nvPr/>
        </p:nvSpPr>
        <p:spPr bwMode="auto">
          <a:xfrm>
            <a:off x="1905000" y="272732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56" name="Freeform 2109"/>
          <p:cNvSpPr>
            <a:spLocks/>
          </p:cNvSpPr>
          <p:nvPr/>
        </p:nvSpPr>
        <p:spPr bwMode="auto">
          <a:xfrm>
            <a:off x="1501775" y="325913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7"/>
                </a:lnTo>
                <a:lnTo>
                  <a:pt x="48" y="95"/>
                </a:lnTo>
                <a:lnTo>
                  <a:pt x="0" y="47"/>
                </a:lnTo>
                <a:lnTo>
                  <a:pt x="48" y="0"/>
                </a:lnTo>
                <a:close/>
              </a:path>
            </a:pathLst>
          </a:custGeom>
          <a:solidFill>
            <a:srgbClr val="00FFFF"/>
          </a:solidFill>
          <a:ln w="11113">
            <a:solidFill>
              <a:srgbClr val="000080"/>
            </a:solidFill>
            <a:round/>
            <a:headEnd/>
            <a:tailEnd/>
          </a:ln>
        </p:spPr>
        <p:txBody>
          <a:bodyPr/>
          <a:lstStyle/>
          <a:p>
            <a:endParaRPr lang="en-US"/>
          </a:p>
        </p:txBody>
      </p:sp>
      <p:sp>
        <p:nvSpPr>
          <p:cNvPr id="57" name="Freeform 2110"/>
          <p:cNvSpPr>
            <a:spLocks/>
          </p:cNvSpPr>
          <p:nvPr/>
        </p:nvSpPr>
        <p:spPr bwMode="auto">
          <a:xfrm>
            <a:off x="1709738" y="290036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58" name="Freeform 2111"/>
          <p:cNvSpPr>
            <a:spLocks/>
          </p:cNvSpPr>
          <p:nvPr/>
        </p:nvSpPr>
        <p:spPr bwMode="auto">
          <a:xfrm>
            <a:off x="1709738" y="254317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59" name="Rectangle 2112"/>
          <p:cNvSpPr>
            <a:spLocks noChangeArrowheads="1"/>
          </p:cNvSpPr>
          <p:nvPr/>
        </p:nvSpPr>
        <p:spPr bwMode="auto">
          <a:xfrm>
            <a:off x="282575" y="365918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0</a:t>
            </a:r>
            <a:endParaRPr lang="ko-KR" altLang="en-US">
              <a:ea typeface="Gulim" pitchFamily="34" charset="-127"/>
            </a:endParaRPr>
          </a:p>
        </p:txBody>
      </p:sp>
      <p:sp>
        <p:nvSpPr>
          <p:cNvPr id="60" name="Rectangle 2113"/>
          <p:cNvSpPr>
            <a:spLocks noChangeArrowheads="1"/>
          </p:cNvSpPr>
          <p:nvPr/>
        </p:nvSpPr>
        <p:spPr bwMode="auto">
          <a:xfrm>
            <a:off x="282575" y="348615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1</a:t>
            </a:r>
            <a:endParaRPr lang="ko-KR" altLang="en-US">
              <a:ea typeface="Gulim" pitchFamily="34" charset="-127"/>
            </a:endParaRPr>
          </a:p>
        </p:txBody>
      </p:sp>
      <p:sp>
        <p:nvSpPr>
          <p:cNvPr id="61" name="Rectangle 2114"/>
          <p:cNvSpPr>
            <a:spLocks noChangeArrowheads="1"/>
          </p:cNvSpPr>
          <p:nvPr/>
        </p:nvSpPr>
        <p:spPr bwMode="auto">
          <a:xfrm>
            <a:off x="282575" y="330200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2</a:t>
            </a:r>
            <a:endParaRPr lang="ko-KR" altLang="en-US">
              <a:ea typeface="Gulim" pitchFamily="34" charset="-127"/>
            </a:endParaRPr>
          </a:p>
        </p:txBody>
      </p:sp>
      <p:sp>
        <p:nvSpPr>
          <p:cNvPr id="62" name="Rectangle 2115"/>
          <p:cNvSpPr>
            <a:spLocks noChangeArrowheads="1"/>
          </p:cNvSpPr>
          <p:nvPr/>
        </p:nvSpPr>
        <p:spPr bwMode="auto">
          <a:xfrm>
            <a:off x="282575" y="312896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3</a:t>
            </a:r>
            <a:endParaRPr lang="ko-KR" altLang="en-US">
              <a:ea typeface="Gulim" pitchFamily="34" charset="-127"/>
            </a:endParaRPr>
          </a:p>
        </p:txBody>
      </p:sp>
      <p:sp>
        <p:nvSpPr>
          <p:cNvPr id="63" name="Rectangle 2116"/>
          <p:cNvSpPr>
            <a:spLocks noChangeArrowheads="1"/>
          </p:cNvSpPr>
          <p:nvPr/>
        </p:nvSpPr>
        <p:spPr bwMode="auto">
          <a:xfrm>
            <a:off x="282575" y="294481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4</a:t>
            </a:r>
            <a:endParaRPr lang="ko-KR" altLang="en-US">
              <a:ea typeface="Gulim" pitchFamily="34" charset="-127"/>
            </a:endParaRPr>
          </a:p>
        </p:txBody>
      </p:sp>
      <p:sp>
        <p:nvSpPr>
          <p:cNvPr id="64" name="Rectangle 2117"/>
          <p:cNvSpPr>
            <a:spLocks noChangeArrowheads="1"/>
          </p:cNvSpPr>
          <p:nvPr/>
        </p:nvSpPr>
        <p:spPr bwMode="auto">
          <a:xfrm>
            <a:off x="282575" y="277018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5</a:t>
            </a:r>
            <a:endParaRPr lang="ko-KR" altLang="en-US">
              <a:ea typeface="Gulim" pitchFamily="34" charset="-127"/>
            </a:endParaRPr>
          </a:p>
        </p:txBody>
      </p:sp>
      <p:sp>
        <p:nvSpPr>
          <p:cNvPr id="65" name="Rectangle 2118"/>
          <p:cNvSpPr>
            <a:spLocks noChangeArrowheads="1"/>
          </p:cNvSpPr>
          <p:nvPr/>
        </p:nvSpPr>
        <p:spPr bwMode="auto">
          <a:xfrm>
            <a:off x="282575" y="25860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6</a:t>
            </a:r>
            <a:endParaRPr lang="ko-KR" altLang="en-US">
              <a:ea typeface="Gulim" pitchFamily="34" charset="-127"/>
            </a:endParaRPr>
          </a:p>
        </p:txBody>
      </p:sp>
      <p:sp>
        <p:nvSpPr>
          <p:cNvPr id="66" name="Rectangle 2119"/>
          <p:cNvSpPr>
            <a:spLocks noChangeArrowheads="1"/>
          </p:cNvSpPr>
          <p:nvPr/>
        </p:nvSpPr>
        <p:spPr bwMode="auto">
          <a:xfrm>
            <a:off x="282575" y="241300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7</a:t>
            </a:r>
            <a:endParaRPr lang="ko-KR" altLang="en-US">
              <a:ea typeface="Gulim" pitchFamily="34" charset="-127"/>
            </a:endParaRPr>
          </a:p>
        </p:txBody>
      </p:sp>
      <p:sp>
        <p:nvSpPr>
          <p:cNvPr id="67" name="Rectangle 2120"/>
          <p:cNvSpPr>
            <a:spLocks noChangeArrowheads="1"/>
          </p:cNvSpPr>
          <p:nvPr/>
        </p:nvSpPr>
        <p:spPr bwMode="auto">
          <a:xfrm>
            <a:off x="282575" y="222885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8</a:t>
            </a:r>
            <a:endParaRPr lang="ko-KR" altLang="en-US">
              <a:ea typeface="Gulim" pitchFamily="34" charset="-127"/>
            </a:endParaRPr>
          </a:p>
        </p:txBody>
      </p:sp>
      <p:sp>
        <p:nvSpPr>
          <p:cNvPr id="68" name="Rectangle 2121"/>
          <p:cNvSpPr>
            <a:spLocks noChangeArrowheads="1"/>
          </p:cNvSpPr>
          <p:nvPr/>
        </p:nvSpPr>
        <p:spPr bwMode="auto">
          <a:xfrm>
            <a:off x="282575" y="205581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9</a:t>
            </a:r>
            <a:endParaRPr lang="ko-KR" altLang="en-US">
              <a:ea typeface="Gulim" pitchFamily="34" charset="-127"/>
            </a:endParaRPr>
          </a:p>
        </p:txBody>
      </p:sp>
      <p:sp>
        <p:nvSpPr>
          <p:cNvPr id="69" name="Rectangle 2122"/>
          <p:cNvSpPr>
            <a:spLocks noChangeArrowheads="1"/>
          </p:cNvSpPr>
          <p:nvPr/>
        </p:nvSpPr>
        <p:spPr bwMode="auto">
          <a:xfrm>
            <a:off x="250825" y="1871663"/>
            <a:ext cx="33338"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10</a:t>
            </a:r>
            <a:endParaRPr lang="ko-KR" altLang="en-US">
              <a:ea typeface="Gulim" pitchFamily="34" charset="-127"/>
            </a:endParaRPr>
          </a:p>
        </p:txBody>
      </p:sp>
      <p:sp>
        <p:nvSpPr>
          <p:cNvPr id="70" name="Rectangle 2123"/>
          <p:cNvSpPr>
            <a:spLocks noChangeArrowheads="1"/>
          </p:cNvSpPr>
          <p:nvPr/>
        </p:nvSpPr>
        <p:spPr bwMode="auto">
          <a:xfrm>
            <a:off x="35877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0</a:t>
            </a:r>
            <a:endParaRPr lang="ko-KR" altLang="en-US">
              <a:ea typeface="Gulim" pitchFamily="34" charset="-127"/>
            </a:endParaRPr>
          </a:p>
        </p:txBody>
      </p:sp>
      <p:sp>
        <p:nvSpPr>
          <p:cNvPr id="71" name="Rectangle 2124"/>
          <p:cNvSpPr>
            <a:spLocks noChangeArrowheads="1"/>
          </p:cNvSpPr>
          <p:nvPr/>
        </p:nvSpPr>
        <p:spPr bwMode="auto">
          <a:xfrm>
            <a:off x="566738"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1</a:t>
            </a:r>
            <a:endParaRPr lang="ko-KR" altLang="en-US">
              <a:ea typeface="Gulim" pitchFamily="34" charset="-127"/>
            </a:endParaRPr>
          </a:p>
        </p:txBody>
      </p:sp>
      <p:sp>
        <p:nvSpPr>
          <p:cNvPr id="72" name="Rectangle 2125"/>
          <p:cNvSpPr>
            <a:spLocks noChangeArrowheads="1"/>
          </p:cNvSpPr>
          <p:nvPr/>
        </p:nvSpPr>
        <p:spPr bwMode="auto">
          <a:xfrm>
            <a:off x="762000"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2</a:t>
            </a:r>
            <a:endParaRPr lang="ko-KR" altLang="en-US">
              <a:ea typeface="Gulim" pitchFamily="34" charset="-127"/>
            </a:endParaRPr>
          </a:p>
        </p:txBody>
      </p:sp>
      <p:sp>
        <p:nvSpPr>
          <p:cNvPr id="73" name="Rectangle 2126"/>
          <p:cNvSpPr>
            <a:spLocks noChangeArrowheads="1"/>
          </p:cNvSpPr>
          <p:nvPr/>
        </p:nvSpPr>
        <p:spPr bwMode="auto">
          <a:xfrm>
            <a:off x="96837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3</a:t>
            </a:r>
            <a:endParaRPr lang="ko-KR" altLang="en-US">
              <a:ea typeface="Gulim" pitchFamily="34" charset="-127"/>
            </a:endParaRPr>
          </a:p>
        </p:txBody>
      </p:sp>
      <p:sp>
        <p:nvSpPr>
          <p:cNvPr id="74" name="Rectangle 2127"/>
          <p:cNvSpPr>
            <a:spLocks noChangeArrowheads="1"/>
          </p:cNvSpPr>
          <p:nvPr/>
        </p:nvSpPr>
        <p:spPr bwMode="auto">
          <a:xfrm>
            <a:off x="116522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4</a:t>
            </a:r>
            <a:endParaRPr lang="ko-KR" altLang="en-US">
              <a:ea typeface="Gulim" pitchFamily="34" charset="-127"/>
            </a:endParaRPr>
          </a:p>
        </p:txBody>
      </p:sp>
      <p:sp>
        <p:nvSpPr>
          <p:cNvPr id="75" name="Rectangle 2128"/>
          <p:cNvSpPr>
            <a:spLocks noChangeArrowheads="1"/>
          </p:cNvSpPr>
          <p:nvPr/>
        </p:nvSpPr>
        <p:spPr bwMode="auto">
          <a:xfrm>
            <a:off x="1371600"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5</a:t>
            </a:r>
            <a:endParaRPr lang="ko-KR" altLang="en-US">
              <a:ea typeface="Gulim" pitchFamily="34" charset="-127"/>
            </a:endParaRPr>
          </a:p>
        </p:txBody>
      </p:sp>
      <p:sp>
        <p:nvSpPr>
          <p:cNvPr id="76" name="Rectangle 2129"/>
          <p:cNvSpPr>
            <a:spLocks noChangeArrowheads="1"/>
          </p:cNvSpPr>
          <p:nvPr/>
        </p:nvSpPr>
        <p:spPr bwMode="auto">
          <a:xfrm>
            <a:off x="1566863"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6</a:t>
            </a:r>
            <a:endParaRPr lang="ko-KR" altLang="en-US">
              <a:ea typeface="Gulim" pitchFamily="34" charset="-127"/>
            </a:endParaRPr>
          </a:p>
        </p:txBody>
      </p:sp>
      <p:sp>
        <p:nvSpPr>
          <p:cNvPr id="77" name="Rectangle 2130"/>
          <p:cNvSpPr>
            <a:spLocks noChangeArrowheads="1"/>
          </p:cNvSpPr>
          <p:nvPr/>
        </p:nvSpPr>
        <p:spPr bwMode="auto">
          <a:xfrm>
            <a:off x="177482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7</a:t>
            </a:r>
            <a:endParaRPr lang="ko-KR" altLang="en-US">
              <a:ea typeface="Gulim" pitchFamily="34" charset="-127"/>
            </a:endParaRPr>
          </a:p>
        </p:txBody>
      </p:sp>
      <p:sp>
        <p:nvSpPr>
          <p:cNvPr id="78" name="Rectangle 2131"/>
          <p:cNvSpPr>
            <a:spLocks noChangeArrowheads="1"/>
          </p:cNvSpPr>
          <p:nvPr/>
        </p:nvSpPr>
        <p:spPr bwMode="auto">
          <a:xfrm>
            <a:off x="1970088"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8</a:t>
            </a:r>
            <a:endParaRPr lang="ko-KR" altLang="en-US">
              <a:ea typeface="Gulim" pitchFamily="34" charset="-127"/>
            </a:endParaRPr>
          </a:p>
        </p:txBody>
      </p:sp>
      <p:sp>
        <p:nvSpPr>
          <p:cNvPr id="79" name="Rectangle 2132"/>
          <p:cNvSpPr>
            <a:spLocks noChangeArrowheads="1"/>
          </p:cNvSpPr>
          <p:nvPr/>
        </p:nvSpPr>
        <p:spPr bwMode="auto">
          <a:xfrm>
            <a:off x="2176463"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9</a:t>
            </a:r>
            <a:endParaRPr lang="ko-KR" altLang="en-US">
              <a:ea typeface="Gulim" pitchFamily="34" charset="-127"/>
            </a:endParaRPr>
          </a:p>
        </p:txBody>
      </p:sp>
      <p:sp>
        <p:nvSpPr>
          <p:cNvPr id="80" name="Rectangle 2133"/>
          <p:cNvSpPr>
            <a:spLocks noChangeArrowheads="1"/>
          </p:cNvSpPr>
          <p:nvPr/>
        </p:nvSpPr>
        <p:spPr bwMode="auto">
          <a:xfrm>
            <a:off x="2351088" y="3767138"/>
            <a:ext cx="33337"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10</a:t>
            </a:r>
            <a:endParaRPr lang="ko-KR" altLang="en-US">
              <a:ea typeface="Gulim" pitchFamily="34" charset="-127"/>
            </a:endParaRPr>
          </a:p>
        </p:txBody>
      </p:sp>
      <p:sp>
        <p:nvSpPr>
          <p:cNvPr id="81" name="Rectangle 2134"/>
          <p:cNvSpPr>
            <a:spLocks noChangeArrowheads="1"/>
          </p:cNvSpPr>
          <p:nvPr/>
        </p:nvSpPr>
        <p:spPr bwMode="auto">
          <a:xfrm>
            <a:off x="119063" y="1719263"/>
            <a:ext cx="2395537" cy="225425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 name="Freeform 2135"/>
          <p:cNvSpPr>
            <a:spLocks/>
          </p:cNvSpPr>
          <p:nvPr/>
        </p:nvSpPr>
        <p:spPr bwMode="auto">
          <a:xfrm>
            <a:off x="914400" y="221138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83" name="Freeform 2136"/>
          <p:cNvSpPr>
            <a:spLocks/>
          </p:cNvSpPr>
          <p:nvPr/>
        </p:nvSpPr>
        <p:spPr bwMode="auto">
          <a:xfrm>
            <a:off x="1524000" y="3048000"/>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84" name="Text Box 2137"/>
          <p:cNvSpPr txBox="1">
            <a:spLocks noChangeArrowheads="1"/>
          </p:cNvSpPr>
          <p:nvPr/>
        </p:nvSpPr>
        <p:spPr bwMode="auto">
          <a:xfrm>
            <a:off x="860426" y="3956049"/>
            <a:ext cx="75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ko-KR" dirty="0">
                <a:ea typeface="Gulim" pitchFamily="34" charset="-127"/>
              </a:rPr>
              <a:t>K=2</a:t>
            </a:r>
          </a:p>
        </p:txBody>
      </p:sp>
      <p:sp>
        <p:nvSpPr>
          <p:cNvPr id="85" name="Line 2138"/>
          <p:cNvSpPr>
            <a:spLocks noChangeShapeType="1"/>
          </p:cNvSpPr>
          <p:nvPr/>
        </p:nvSpPr>
        <p:spPr bwMode="auto">
          <a:xfrm>
            <a:off x="2590800" y="2057400"/>
            <a:ext cx="762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6" name="Text Box 2139"/>
          <p:cNvSpPr txBox="1">
            <a:spLocks noChangeArrowheads="1"/>
          </p:cNvSpPr>
          <p:nvPr/>
        </p:nvSpPr>
        <p:spPr bwMode="auto">
          <a:xfrm>
            <a:off x="2495552" y="2362200"/>
            <a:ext cx="10668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altLang="ko-KR" sz="1400" dirty="0" smtClean="0">
                <a:ea typeface="Gulim" pitchFamily="34" charset="-127"/>
              </a:rPr>
              <a:t>Arbitrarily </a:t>
            </a:r>
            <a:r>
              <a:rPr lang="en-US" altLang="ko-KR" sz="1400" dirty="0">
                <a:ea typeface="Gulim" pitchFamily="34" charset="-127"/>
              </a:rPr>
              <a:t>choose k </a:t>
            </a:r>
            <a:r>
              <a:rPr lang="en-US" altLang="ko-KR" sz="1400" dirty="0" smtClean="0">
                <a:ea typeface="Gulim" pitchFamily="34" charset="-127"/>
              </a:rPr>
              <a:t>objects </a:t>
            </a:r>
            <a:r>
              <a:rPr lang="en-US" altLang="ko-KR" sz="1400" dirty="0">
                <a:ea typeface="Gulim" pitchFamily="34" charset="-127"/>
              </a:rPr>
              <a:t>as initial </a:t>
            </a:r>
            <a:r>
              <a:rPr lang="en-US" altLang="ko-KR" sz="1400" dirty="0" err="1">
                <a:ea typeface="Gulim" pitchFamily="34" charset="-127"/>
              </a:rPr>
              <a:t>medoids</a:t>
            </a:r>
            <a:endParaRPr lang="en-US" altLang="ko-KR" sz="1400" dirty="0">
              <a:ea typeface="Gulim" pitchFamily="34" charset="-127"/>
            </a:endParaRPr>
          </a:p>
        </p:txBody>
      </p:sp>
      <p:graphicFrame>
        <p:nvGraphicFramePr>
          <p:cNvPr id="87" name="Object 2140"/>
          <p:cNvGraphicFramePr>
            <a:graphicFrameLocks noChangeAspect="1"/>
          </p:cNvGraphicFramePr>
          <p:nvPr>
            <p:extLst>
              <p:ext uri="{D42A27DB-BD31-4B8C-83A1-F6EECF244321}">
                <p14:modId xmlns:p14="http://schemas.microsoft.com/office/powerpoint/2010/main" val="436698947"/>
              </p:ext>
            </p:extLst>
          </p:nvPr>
        </p:nvGraphicFramePr>
        <p:xfrm>
          <a:off x="3429000" y="1676400"/>
          <a:ext cx="2514600" cy="2362200"/>
        </p:xfrm>
        <a:graphic>
          <a:graphicData uri="http://schemas.openxmlformats.org/presentationml/2006/ole">
            <mc:AlternateContent xmlns:mc="http://schemas.openxmlformats.org/markup-compatibility/2006">
              <mc:Choice xmlns:v="urn:schemas-microsoft-com:vml" Requires="v">
                <p:oleObj spid="_x0000_s3148" name="Worksheet" r:id="rId3" imgW="2200656" imgH="2076907" progId="Excel.Sheet.8">
                  <p:embed/>
                </p:oleObj>
              </mc:Choice>
              <mc:Fallback>
                <p:oleObj name="Worksheet" r:id="rId3"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676400"/>
                        <a:ext cx="2514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 name="Line 2141"/>
          <p:cNvSpPr>
            <a:spLocks noChangeShapeType="1"/>
          </p:cNvSpPr>
          <p:nvPr/>
        </p:nvSpPr>
        <p:spPr bwMode="auto">
          <a:xfrm>
            <a:off x="5127625" y="2689225"/>
            <a:ext cx="0" cy="201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9" name="Line 2142"/>
          <p:cNvSpPr>
            <a:spLocks noChangeShapeType="1"/>
          </p:cNvSpPr>
          <p:nvPr/>
        </p:nvSpPr>
        <p:spPr bwMode="auto">
          <a:xfrm>
            <a:off x="5943600" y="2047872"/>
            <a:ext cx="762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0" name="Text Box 2143"/>
          <p:cNvSpPr txBox="1">
            <a:spLocks noChangeArrowheads="1"/>
          </p:cNvSpPr>
          <p:nvPr/>
        </p:nvSpPr>
        <p:spPr bwMode="auto">
          <a:xfrm>
            <a:off x="5867400" y="2262184"/>
            <a:ext cx="9906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altLang="ko-KR" sz="1400" dirty="0">
                <a:ea typeface="Gulim" pitchFamily="34" charset="-127"/>
              </a:rPr>
              <a:t>Assign each remaining </a:t>
            </a:r>
            <a:r>
              <a:rPr lang="en-US" altLang="ko-KR" sz="1400" dirty="0" smtClean="0">
                <a:ea typeface="Gulim" pitchFamily="34" charset="-127"/>
              </a:rPr>
              <a:t>object </a:t>
            </a:r>
            <a:r>
              <a:rPr lang="en-US" altLang="ko-KR" sz="1400" dirty="0">
                <a:ea typeface="Gulim" pitchFamily="34" charset="-127"/>
              </a:rPr>
              <a:t>to nearest </a:t>
            </a:r>
            <a:r>
              <a:rPr lang="en-US" altLang="ko-KR" sz="1400" dirty="0" err="1">
                <a:ea typeface="Gulim" pitchFamily="34" charset="-127"/>
              </a:rPr>
              <a:t>medoids</a:t>
            </a:r>
            <a:endParaRPr lang="en-US" altLang="ko-KR" sz="1400" dirty="0">
              <a:ea typeface="Gulim" pitchFamily="34" charset="-127"/>
            </a:endParaRPr>
          </a:p>
        </p:txBody>
      </p:sp>
      <p:sp>
        <p:nvSpPr>
          <p:cNvPr id="91" name="Line 2144"/>
          <p:cNvSpPr>
            <a:spLocks noChangeShapeType="1"/>
          </p:cNvSpPr>
          <p:nvPr/>
        </p:nvSpPr>
        <p:spPr bwMode="auto">
          <a:xfrm>
            <a:off x="6781800" y="40386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2" name="Line 2146"/>
          <p:cNvSpPr>
            <a:spLocks noChangeShapeType="1"/>
          </p:cNvSpPr>
          <p:nvPr/>
        </p:nvSpPr>
        <p:spPr bwMode="auto">
          <a:xfrm flipH="1">
            <a:off x="6019800" y="4724400"/>
            <a:ext cx="685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3" name="Text Box 2147"/>
          <p:cNvSpPr txBox="1">
            <a:spLocks noChangeArrowheads="1"/>
          </p:cNvSpPr>
          <p:nvPr/>
        </p:nvSpPr>
        <p:spPr bwMode="auto">
          <a:xfrm>
            <a:off x="5715000" y="4876800"/>
            <a:ext cx="1143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altLang="ko-KR" sz="1400">
                <a:ea typeface="Gulim" pitchFamily="34" charset="-127"/>
              </a:rPr>
              <a:t>Compute total cost of swapping</a:t>
            </a:r>
          </a:p>
        </p:txBody>
      </p:sp>
      <p:grpSp>
        <p:nvGrpSpPr>
          <p:cNvPr id="94" name="Group 2148"/>
          <p:cNvGrpSpPr>
            <a:grpSpLocks/>
          </p:cNvGrpSpPr>
          <p:nvPr/>
        </p:nvGrpSpPr>
        <p:grpSpPr bwMode="auto">
          <a:xfrm>
            <a:off x="3544888" y="4611688"/>
            <a:ext cx="2176462" cy="2035175"/>
            <a:chOff x="2233" y="2905"/>
            <a:chExt cx="1371" cy="1282"/>
          </a:xfrm>
        </p:grpSpPr>
        <p:sp>
          <p:nvSpPr>
            <p:cNvPr id="95" name="Rectangle 2149"/>
            <p:cNvSpPr>
              <a:spLocks noChangeArrowheads="1"/>
            </p:cNvSpPr>
            <p:nvPr/>
          </p:nvSpPr>
          <p:spPr bwMode="auto">
            <a:xfrm>
              <a:off x="2233" y="2905"/>
              <a:ext cx="1371" cy="1282"/>
            </a:xfrm>
            <a:prstGeom prst="rect">
              <a:avLst/>
            </a:prstGeom>
            <a:solidFill>
              <a:srgbClr val="FFFFFF"/>
            </a:solidFill>
            <a:ln w="0">
              <a:solidFill>
                <a:srgbClr val="000000"/>
              </a:solidFill>
              <a:miter lim="800000"/>
              <a:headEnd/>
              <a:tailEnd/>
            </a:ln>
          </p:spPr>
          <p:txBody>
            <a:bodyPr/>
            <a:lstStyle/>
            <a:p>
              <a:endParaRPr lang="en-US"/>
            </a:p>
          </p:txBody>
        </p:sp>
        <p:sp>
          <p:nvSpPr>
            <p:cNvPr id="96" name="Rectangle 2150"/>
            <p:cNvSpPr>
              <a:spLocks noChangeArrowheads="1"/>
            </p:cNvSpPr>
            <p:nvPr/>
          </p:nvSpPr>
          <p:spPr bwMode="auto">
            <a:xfrm>
              <a:off x="2376" y="3009"/>
              <a:ext cx="115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7" name="Line 2151"/>
            <p:cNvSpPr>
              <a:spLocks noChangeShapeType="1"/>
            </p:cNvSpPr>
            <p:nvPr/>
          </p:nvSpPr>
          <p:spPr bwMode="auto">
            <a:xfrm>
              <a:off x="2376" y="392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 name="Line 2152"/>
            <p:cNvSpPr>
              <a:spLocks noChangeShapeType="1"/>
            </p:cNvSpPr>
            <p:nvPr/>
          </p:nvSpPr>
          <p:spPr bwMode="auto">
            <a:xfrm>
              <a:off x="2376" y="382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 name="Line 2153"/>
            <p:cNvSpPr>
              <a:spLocks noChangeShapeType="1"/>
            </p:cNvSpPr>
            <p:nvPr/>
          </p:nvSpPr>
          <p:spPr bwMode="auto">
            <a:xfrm>
              <a:off x="2376" y="3725"/>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 name="Line 2154"/>
            <p:cNvSpPr>
              <a:spLocks noChangeShapeType="1"/>
            </p:cNvSpPr>
            <p:nvPr/>
          </p:nvSpPr>
          <p:spPr bwMode="auto">
            <a:xfrm>
              <a:off x="2376" y="3620"/>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 name="Line 2155"/>
            <p:cNvSpPr>
              <a:spLocks noChangeShapeType="1"/>
            </p:cNvSpPr>
            <p:nvPr/>
          </p:nvSpPr>
          <p:spPr bwMode="auto">
            <a:xfrm>
              <a:off x="2376" y="3521"/>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 name="Line 2156"/>
            <p:cNvSpPr>
              <a:spLocks noChangeShapeType="1"/>
            </p:cNvSpPr>
            <p:nvPr/>
          </p:nvSpPr>
          <p:spPr bwMode="auto">
            <a:xfrm>
              <a:off x="2376" y="3416"/>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 name="Line 2157"/>
            <p:cNvSpPr>
              <a:spLocks noChangeShapeType="1"/>
            </p:cNvSpPr>
            <p:nvPr/>
          </p:nvSpPr>
          <p:spPr bwMode="auto">
            <a:xfrm>
              <a:off x="2376" y="331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 name="Line 2158"/>
            <p:cNvSpPr>
              <a:spLocks noChangeShapeType="1"/>
            </p:cNvSpPr>
            <p:nvPr/>
          </p:nvSpPr>
          <p:spPr bwMode="auto">
            <a:xfrm>
              <a:off x="2376" y="321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Line 2159"/>
            <p:cNvSpPr>
              <a:spLocks noChangeShapeType="1"/>
            </p:cNvSpPr>
            <p:nvPr/>
          </p:nvSpPr>
          <p:spPr bwMode="auto">
            <a:xfrm>
              <a:off x="2376" y="3114"/>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 name="Line 2160"/>
            <p:cNvSpPr>
              <a:spLocks noChangeShapeType="1"/>
            </p:cNvSpPr>
            <p:nvPr/>
          </p:nvSpPr>
          <p:spPr bwMode="auto">
            <a:xfrm>
              <a:off x="2376" y="3009"/>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 name="Line 2161"/>
            <p:cNvSpPr>
              <a:spLocks noChangeShapeType="1"/>
            </p:cNvSpPr>
            <p:nvPr/>
          </p:nvSpPr>
          <p:spPr bwMode="auto">
            <a:xfrm>
              <a:off x="2495"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 name="Line 2162"/>
            <p:cNvSpPr>
              <a:spLocks noChangeShapeType="1"/>
            </p:cNvSpPr>
            <p:nvPr/>
          </p:nvSpPr>
          <p:spPr bwMode="auto">
            <a:xfrm>
              <a:off x="260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 name="Line 2163"/>
            <p:cNvSpPr>
              <a:spLocks noChangeShapeType="1"/>
            </p:cNvSpPr>
            <p:nvPr/>
          </p:nvSpPr>
          <p:spPr bwMode="auto">
            <a:xfrm>
              <a:off x="2725"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 name="Line 2164"/>
            <p:cNvSpPr>
              <a:spLocks noChangeShapeType="1"/>
            </p:cNvSpPr>
            <p:nvPr/>
          </p:nvSpPr>
          <p:spPr bwMode="auto">
            <a:xfrm>
              <a:off x="2838"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Line 2165"/>
            <p:cNvSpPr>
              <a:spLocks noChangeShapeType="1"/>
            </p:cNvSpPr>
            <p:nvPr/>
          </p:nvSpPr>
          <p:spPr bwMode="auto">
            <a:xfrm>
              <a:off x="2956"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 name="Line 2166"/>
            <p:cNvSpPr>
              <a:spLocks noChangeShapeType="1"/>
            </p:cNvSpPr>
            <p:nvPr/>
          </p:nvSpPr>
          <p:spPr bwMode="auto">
            <a:xfrm>
              <a:off x="3068"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 name="Line 2167"/>
            <p:cNvSpPr>
              <a:spLocks noChangeShapeType="1"/>
            </p:cNvSpPr>
            <p:nvPr/>
          </p:nvSpPr>
          <p:spPr bwMode="auto">
            <a:xfrm>
              <a:off x="318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 name="Line 2168"/>
            <p:cNvSpPr>
              <a:spLocks noChangeShapeType="1"/>
            </p:cNvSpPr>
            <p:nvPr/>
          </p:nvSpPr>
          <p:spPr bwMode="auto">
            <a:xfrm>
              <a:off x="329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 name="Line 2169"/>
            <p:cNvSpPr>
              <a:spLocks noChangeShapeType="1"/>
            </p:cNvSpPr>
            <p:nvPr/>
          </p:nvSpPr>
          <p:spPr bwMode="auto">
            <a:xfrm>
              <a:off x="341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 name="Line 2170"/>
            <p:cNvSpPr>
              <a:spLocks noChangeShapeType="1"/>
            </p:cNvSpPr>
            <p:nvPr/>
          </p:nvSpPr>
          <p:spPr bwMode="auto">
            <a:xfrm>
              <a:off x="353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 name="Rectangle 2171"/>
            <p:cNvSpPr>
              <a:spLocks noChangeArrowheads="1"/>
            </p:cNvSpPr>
            <p:nvPr/>
          </p:nvSpPr>
          <p:spPr bwMode="auto">
            <a:xfrm>
              <a:off x="2376" y="3009"/>
              <a:ext cx="1154" cy="1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 name="Line 2172"/>
            <p:cNvSpPr>
              <a:spLocks noChangeShapeType="1"/>
            </p:cNvSpPr>
            <p:nvPr/>
          </p:nvSpPr>
          <p:spPr bwMode="auto">
            <a:xfrm>
              <a:off x="2376"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 name="Line 2173"/>
            <p:cNvSpPr>
              <a:spLocks noChangeShapeType="1"/>
            </p:cNvSpPr>
            <p:nvPr/>
          </p:nvSpPr>
          <p:spPr bwMode="auto">
            <a:xfrm>
              <a:off x="2364" y="402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Line 2174"/>
            <p:cNvSpPr>
              <a:spLocks noChangeShapeType="1"/>
            </p:cNvSpPr>
            <p:nvPr/>
          </p:nvSpPr>
          <p:spPr bwMode="auto">
            <a:xfrm>
              <a:off x="2364" y="39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 name="Line 2175"/>
            <p:cNvSpPr>
              <a:spLocks noChangeShapeType="1"/>
            </p:cNvSpPr>
            <p:nvPr/>
          </p:nvSpPr>
          <p:spPr bwMode="auto">
            <a:xfrm>
              <a:off x="2364" y="382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 name="Line 2176"/>
            <p:cNvSpPr>
              <a:spLocks noChangeShapeType="1"/>
            </p:cNvSpPr>
            <p:nvPr/>
          </p:nvSpPr>
          <p:spPr bwMode="auto">
            <a:xfrm>
              <a:off x="2364" y="37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 name="Line 2177"/>
            <p:cNvSpPr>
              <a:spLocks noChangeShapeType="1"/>
            </p:cNvSpPr>
            <p:nvPr/>
          </p:nvSpPr>
          <p:spPr bwMode="auto">
            <a:xfrm>
              <a:off x="2364" y="36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 name="Line 2178"/>
            <p:cNvSpPr>
              <a:spLocks noChangeShapeType="1"/>
            </p:cNvSpPr>
            <p:nvPr/>
          </p:nvSpPr>
          <p:spPr bwMode="auto">
            <a:xfrm>
              <a:off x="2364" y="352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 name="Line 2179"/>
            <p:cNvSpPr>
              <a:spLocks noChangeShapeType="1"/>
            </p:cNvSpPr>
            <p:nvPr/>
          </p:nvSpPr>
          <p:spPr bwMode="auto">
            <a:xfrm>
              <a:off x="2364" y="341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 name="Line 2180"/>
            <p:cNvSpPr>
              <a:spLocks noChangeShapeType="1"/>
            </p:cNvSpPr>
            <p:nvPr/>
          </p:nvSpPr>
          <p:spPr bwMode="auto">
            <a:xfrm>
              <a:off x="2364" y="331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 name="Line 2181"/>
            <p:cNvSpPr>
              <a:spLocks noChangeShapeType="1"/>
            </p:cNvSpPr>
            <p:nvPr/>
          </p:nvSpPr>
          <p:spPr bwMode="auto">
            <a:xfrm>
              <a:off x="2364" y="32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 name="Line 2182"/>
            <p:cNvSpPr>
              <a:spLocks noChangeShapeType="1"/>
            </p:cNvSpPr>
            <p:nvPr/>
          </p:nvSpPr>
          <p:spPr bwMode="auto">
            <a:xfrm>
              <a:off x="2364" y="311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 name="Line 2183"/>
            <p:cNvSpPr>
              <a:spLocks noChangeShapeType="1"/>
            </p:cNvSpPr>
            <p:nvPr/>
          </p:nvSpPr>
          <p:spPr bwMode="auto">
            <a:xfrm>
              <a:off x="2364" y="300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 name="Line 2184"/>
            <p:cNvSpPr>
              <a:spLocks noChangeShapeType="1"/>
            </p:cNvSpPr>
            <p:nvPr/>
          </p:nvSpPr>
          <p:spPr bwMode="auto">
            <a:xfrm>
              <a:off x="2376" y="4027"/>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 name="Line 2185"/>
            <p:cNvSpPr>
              <a:spLocks noChangeShapeType="1"/>
            </p:cNvSpPr>
            <p:nvPr/>
          </p:nvSpPr>
          <p:spPr bwMode="auto">
            <a:xfrm flipV="1">
              <a:off x="2376"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 name="Line 2186"/>
            <p:cNvSpPr>
              <a:spLocks noChangeShapeType="1"/>
            </p:cNvSpPr>
            <p:nvPr/>
          </p:nvSpPr>
          <p:spPr bwMode="auto">
            <a:xfrm flipV="1">
              <a:off x="2495"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 name="Line 2187"/>
            <p:cNvSpPr>
              <a:spLocks noChangeShapeType="1"/>
            </p:cNvSpPr>
            <p:nvPr/>
          </p:nvSpPr>
          <p:spPr bwMode="auto">
            <a:xfrm flipV="1">
              <a:off x="260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 name="Line 2188"/>
            <p:cNvSpPr>
              <a:spLocks noChangeShapeType="1"/>
            </p:cNvSpPr>
            <p:nvPr/>
          </p:nvSpPr>
          <p:spPr bwMode="auto">
            <a:xfrm flipV="1">
              <a:off x="2725"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 name="Line 2189"/>
            <p:cNvSpPr>
              <a:spLocks noChangeShapeType="1"/>
            </p:cNvSpPr>
            <p:nvPr/>
          </p:nvSpPr>
          <p:spPr bwMode="auto">
            <a:xfrm flipV="1">
              <a:off x="2838"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 name="Line 2190"/>
            <p:cNvSpPr>
              <a:spLocks noChangeShapeType="1"/>
            </p:cNvSpPr>
            <p:nvPr/>
          </p:nvSpPr>
          <p:spPr bwMode="auto">
            <a:xfrm flipV="1">
              <a:off x="2956"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 name="Line 2191"/>
            <p:cNvSpPr>
              <a:spLocks noChangeShapeType="1"/>
            </p:cNvSpPr>
            <p:nvPr/>
          </p:nvSpPr>
          <p:spPr bwMode="auto">
            <a:xfrm flipV="1">
              <a:off x="3068"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8" name="Line 2192"/>
            <p:cNvSpPr>
              <a:spLocks noChangeShapeType="1"/>
            </p:cNvSpPr>
            <p:nvPr/>
          </p:nvSpPr>
          <p:spPr bwMode="auto">
            <a:xfrm flipV="1">
              <a:off x="318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 name="Line 2193"/>
            <p:cNvSpPr>
              <a:spLocks noChangeShapeType="1"/>
            </p:cNvSpPr>
            <p:nvPr/>
          </p:nvSpPr>
          <p:spPr bwMode="auto">
            <a:xfrm flipV="1">
              <a:off x="329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0" name="Line 2194"/>
            <p:cNvSpPr>
              <a:spLocks noChangeShapeType="1"/>
            </p:cNvSpPr>
            <p:nvPr/>
          </p:nvSpPr>
          <p:spPr bwMode="auto">
            <a:xfrm flipV="1">
              <a:off x="341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 name="Line 2195"/>
            <p:cNvSpPr>
              <a:spLocks noChangeShapeType="1"/>
            </p:cNvSpPr>
            <p:nvPr/>
          </p:nvSpPr>
          <p:spPr bwMode="auto">
            <a:xfrm flipV="1">
              <a:off x="353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2" name="Freeform 2196"/>
            <p:cNvSpPr>
              <a:spLocks/>
            </p:cNvSpPr>
            <p:nvPr/>
          </p:nvSpPr>
          <p:spPr bwMode="auto">
            <a:xfrm>
              <a:off x="2682"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endParaRPr lang="en-US"/>
            </a:p>
          </p:txBody>
        </p:sp>
        <p:sp>
          <p:nvSpPr>
            <p:cNvPr id="143" name="Freeform 2197"/>
            <p:cNvSpPr>
              <a:spLocks/>
            </p:cNvSpPr>
            <p:nvPr/>
          </p:nvSpPr>
          <p:spPr bwMode="auto">
            <a:xfrm>
              <a:off x="2563"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144" name="Freeform 2198"/>
            <p:cNvSpPr>
              <a:spLocks/>
            </p:cNvSpPr>
            <p:nvPr/>
          </p:nvSpPr>
          <p:spPr bwMode="auto">
            <a:xfrm>
              <a:off x="3143"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endParaRPr lang="en-US"/>
            </a:p>
          </p:txBody>
        </p:sp>
        <p:sp>
          <p:nvSpPr>
            <p:cNvPr id="145" name="Freeform 2199"/>
            <p:cNvSpPr>
              <a:spLocks/>
            </p:cNvSpPr>
            <p:nvPr/>
          </p:nvSpPr>
          <p:spPr bwMode="auto">
            <a:xfrm>
              <a:off x="2794"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146" name="Freeform 2200"/>
            <p:cNvSpPr>
              <a:spLocks/>
            </p:cNvSpPr>
            <p:nvPr/>
          </p:nvSpPr>
          <p:spPr bwMode="auto">
            <a:xfrm>
              <a:off x="2682"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en-US"/>
            </a:p>
          </p:txBody>
        </p:sp>
        <p:sp>
          <p:nvSpPr>
            <p:cNvPr id="147" name="Freeform 2201"/>
            <p:cNvSpPr>
              <a:spLocks/>
            </p:cNvSpPr>
            <p:nvPr/>
          </p:nvSpPr>
          <p:spPr bwMode="auto">
            <a:xfrm>
              <a:off x="3255"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148" name="Freeform 2202"/>
            <p:cNvSpPr>
              <a:spLocks/>
            </p:cNvSpPr>
            <p:nvPr/>
          </p:nvSpPr>
          <p:spPr bwMode="auto">
            <a:xfrm>
              <a:off x="3143"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chemeClr val="accent1"/>
            </a:solidFill>
            <a:ln w="9525">
              <a:solidFill>
                <a:srgbClr val="000080"/>
              </a:solidFill>
              <a:round/>
              <a:headEnd/>
              <a:tailEnd/>
            </a:ln>
          </p:spPr>
          <p:txBody>
            <a:bodyPr/>
            <a:lstStyle/>
            <a:p>
              <a:endParaRPr lang="en-US"/>
            </a:p>
          </p:txBody>
        </p:sp>
        <p:sp>
          <p:nvSpPr>
            <p:cNvPr id="149" name="Freeform 2203"/>
            <p:cNvSpPr>
              <a:spLocks/>
            </p:cNvSpPr>
            <p:nvPr/>
          </p:nvSpPr>
          <p:spPr bwMode="auto">
            <a:xfrm>
              <a:off x="3143"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150" name="Rectangle 2204"/>
            <p:cNvSpPr>
              <a:spLocks noChangeArrowheads="1"/>
            </p:cNvSpPr>
            <p:nvPr/>
          </p:nvSpPr>
          <p:spPr bwMode="auto">
            <a:xfrm>
              <a:off x="2326" y="400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0</a:t>
              </a:r>
              <a:endParaRPr lang="ko-KR" altLang="en-US">
                <a:ea typeface="Gulim" pitchFamily="34" charset="-127"/>
              </a:endParaRPr>
            </a:p>
          </p:txBody>
        </p:sp>
        <p:sp>
          <p:nvSpPr>
            <p:cNvPr id="151" name="Rectangle 2205"/>
            <p:cNvSpPr>
              <a:spLocks noChangeArrowheads="1"/>
            </p:cNvSpPr>
            <p:nvPr/>
          </p:nvSpPr>
          <p:spPr bwMode="auto">
            <a:xfrm>
              <a:off x="2326" y="391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1</a:t>
              </a:r>
              <a:endParaRPr lang="ko-KR" altLang="en-US">
                <a:ea typeface="Gulim" pitchFamily="34" charset="-127"/>
              </a:endParaRPr>
            </a:p>
          </p:txBody>
        </p:sp>
        <p:sp>
          <p:nvSpPr>
            <p:cNvPr id="152" name="Rectangle 2206"/>
            <p:cNvSpPr>
              <a:spLocks noChangeArrowheads="1"/>
            </p:cNvSpPr>
            <p:nvPr/>
          </p:nvSpPr>
          <p:spPr bwMode="auto">
            <a:xfrm>
              <a:off x="2326" y="3805"/>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2</a:t>
              </a:r>
              <a:endParaRPr lang="ko-KR" altLang="en-US">
                <a:ea typeface="Gulim" pitchFamily="34" charset="-127"/>
              </a:endParaRPr>
            </a:p>
          </p:txBody>
        </p:sp>
        <p:sp>
          <p:nvSpPr>
            <p:cNvPr id="153" name="Rectangle 2207"/>
            <p:cNvSpPr>
              <a:spLocks noChangeArrowheads="1"/>
            </p:cNvSpPr>
            <p:nvPr/>
          </p:nvSpPr>
          <p:spPr bwMode="auto">
            <a:xfrm>
              <a:off x="2326" y="370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3</a:t>
              </a:r>
              <a:endParaRPr lang="ko-KR" altLang="en-US">
                <a:ea typeface="Gulim" pitchFamily="34" charset="-127"/>
              </a:endParaRPr>
            </a:p>
          </p:txBody>
        </p:sp>
        <p:sp>
          <p:nvSpPr>
            <p:cNvPr id="154" name="Rectangle 2208"/>
            <p:cNvSpPr>
              <a:spLocks noChangeArrowheads="1"/>
            </p:cNvSpPr>
            <p:nvPr/>
          </p:nvSpPr>
          <p:spPr bwMode="auto">
            <a:xfrm>
              <a:off x="2326" y="3601"/>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4</a:t>
              </a:r>
              <a:endParaRPr lang="ko-KR" altLang="en-US">
                <a:ea typeface="Gulim" pitchFamily="34" charset="-127"/>
              </a:endParaRPr>
            </a:p>
          </p:txBody>
        </p:sp>
        <p:sp>
          <p:nvSpPr>
            <p:cNvPr id="155" name="Rectangle 2209"/>
            <p:cNvSpPr>
              <a:spLocks noChangeArrowheads="1"/>
            </p:cNvSpPr>
            <p:nvPr/>
          </p:nvSpPr>
          <p:spPr bwMode="auto">
            <a:xfrm>
              <a:off x="2326" y="3503"/>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5</a:t>
              </a:r>
              <a:endParaRPr lang="ko-KR" altLang="en-US">
                <a:ea typeface="Gulim" pitchFamily="34" charset="-127"/>
              </a:endParaRPr>
            </a:p>
          </p:txBody>
        </p:sp>
        <p:sp>
          <p:nvSpPr>
            <p:cNvPr id="156" name="Rectangle 2210"/>
            <p:cNvSpPr>
              <a:spLocks noChangeArrowheads="1"/>
            </p:cNvSpPr>
            <p:nvPr/>
          </p:nvSpPr>
          <p:spPr bwMode="auto">
            <a:xfrm>
              <a:off x="2326" y="339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6</a:t>
              </a:r>
              <a:endParaRPr lang="ko-KR" altLang="en-US">
                <a:ea typeface="Gulim" pitchFamily="34" charset="-127"/>
              </a:endParaRPr>
            </a:p>
          </p:txBody>
        </p:sp>
        <p:sp>
          <p:nvSpPr>
            <p:cNvPr id="157" name="Rectangle 2211"/>
            <p:cNvSpPr>
              <a:spLocks noChangeArrowheads="1"/>
            </p:cNvSpPr>
            <p:nvPr/>
          </p:nvSpPr>
          <p:spPr bwMode="auto">
            <a:xfrm>
              <a:off x="2326" y="3299"/>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7</a:t>
              </a:r>
              <a:endParaRPr lang="ko-KR" altLang="en-US">
                <a:ea typeface="Gulim" pitchFamily="34" charset="-127"/>
              </a:endParaRPr>
            </a:p>
          </p:txBody>
        </p:sp>
        <p:sp>
          <p:nvSpPr>
            <p:cNvPr id="158" name="Rectangle 2212"/>
            <p:cNvSpPr>
              <a:spLocks noChangeArrowheads="1"/>
            </p:cNvSpPr>
            <p:nvPr/>
          </p:nvSpPr>
          <p:spPr bwMode="auto">
            <a:xfrm>
              <a:off x="2326" y="3194"/>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8</a:t>
              </a:r>
              <a:endParaRPr lang="ko-KR" altLang="en-US">
                <a:ea typeface="Gulim" pitchFamily="34" charset="-127"/>
              </a:endParaRPr>
            </a:p>
          </p:txBody>
        </p:sp>
        <p:sp>
          <p:nvSpPr>
            <p:cNvPr id="159" name="Rectangle 2213"/>
            <p:cNvSpPr>
              <a:spLocks noChangeArrowheads="1"/>
            </p:cNvSpPr>
            <p:nvPr/>
          </p:nvSpPr>
          <p:spPr bwMode="auto">
            <a:xfrm>
              <a:off x="2326" y="309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9</a:t>
              </a:r>
              <a:endParaRPr lang="ko-KR" altLang="en-US">
                <a:ea typeface="Gulim" pitchFamily="34" charset="-127"/>
              </a:endParaRPr>
            </a:p>
          </p:txBody>
        </p:sp>
        <p:sp>
          <p:nvSpPr>
            <p:cNvPr id="160" name="Rectangle 2214"/>
            <p:cNvSpPr>
              <a:spLocks noChangeArrowheads="1"/>
            </p:cNvSpPr>
            <p:nvPr/>
          </p:nvSpPr>
          <p:spPr bwMode="auto">
            <a:xfrm>
              <a:off x="2308" y="2991"/>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10</a:t>
              </a:r>
              <a:endParaRPr lang="ko-KR" altLang="en-US">
                <a:ea typeface="Gulim" pitchFamily="34" charset="-127"/>
              </a:endParaRPr>
            </a:p>
          </p:txBody>
        </p:sp>
        <p:sp>
          <p:nvSpPr>
            <p:cNvPr id="161" name="Rectangle 2215"/>
            <p:cNvSpPr>
              <a:spLocks noChangeArrowheads="1"/>
            </p:cNvSpPr>
            <p:nvPr/>
          </p:nvSpPr>
          <p:spPr bwMode="auto">
            <a:xfrm>
              <a:off x="237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0</a:t>
              </a:r>
              <a:endParaRPr lang="ko-KR" altLang="en-US">
                <a:ea typeface="Gulim" pitchFamily="34" charset="-127"/>
              </a:endParaRPr>
            </a:p>
          </p:txBody>
        </p:sp>
        <p:sp>
          <p:nvSpPr>
            <p:cNvPr id="162" name="Rectangle 2216"/>
            <p:cNvSpPr>
              <a:spLocks noChangeArrowheads="1"/>
            </p:cNvSpPr>
            <p:nvPr/>
          </p:nvSpPr>
          <p:spPr bwMode="auto">
            <a:xfrm>
              <a:off x="2489"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1</a:t>
              </a:r>
              <a:endParaRPr lang="ko-KR" altLang="en-US">
                <a:ea typeface="Gulim" pitchFamily="34" charset="-127"/>
              </a:endParaRPr>
            </a:p>
          </p:txBody>
        </p:sp>
        <p:sp>
          <p:nvSpPr>
            <p:cNvPr id="163" name="Rectangle 2217"/>
            <p:cNvSpPr>
              <a:spLocks noChangeArrowheads="1"/>
            </p:cNvSpPr>
            <p:nvPr/>
          </p:nvSpPr>
          <p:spPr bwMode="auto">
            <a:xfrm>
              <a:off x="260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2</a:t>
              </a:r>
              <a:endParaRPr lang="ko-KR" altLang="en-US">
                <a:ea typeface="Gulim" pitchFamily="34" charset="-127"/>
              </a:endParaRPr>
            </a:p>
          </p:txBody>
        </p:sp>
        <p:sp>
          <p:nvSpPr>
            <p:cNvPr id="164" name="Rectangle 2218"/>
            <p:cNvSpPr>
              <a:spLocks noChangeArrowheads="1"/>
            </p:cNvSpPr>
            <p:nvPr/>
          </p:nvSpPr>
          <p:spPr bwMode="auto">
            <a:xfrm>
              <a:off x="2719"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3</a:t>
              </a:r>
              <a:endParaRPr lang="ko-KR" altLang="en-US">
                <a:ea typeface="Gulim" pitchFamily="34" charset="-127"/>
              </a:endParaRPr>
            </a:p>
          </p:txBody>
        </p:sp>
        <p:sp>
          <p:nvSpPr>
            <p:cNvPr id="165" name="Rectangle 2219"/>
            <p:cNvSpPr>
              <a:spLocks noChangeArrowheads="1"/>
            </p:cNvSpPr>
            <p:nvPr/>
          </p:nvSpPr>
          <p:spPr bwMode="auto">
            <a:xfrm>
              <a:off x="283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4</a:t>
              </a:r>
              <a:endParaRPr lang="ko-KR" altLang="en-US">
                <a:ea typeface="Gulim" pitchFamily="34" charset="-127"/>
              </a:endParaRPr>
            </a:p>
          </p:txBody>
        </p:sp>
        <p:sp>
          <p:nvSpPr>
            <p:cNvPr id="166" name="Rectangle 2220"/>
            <p:cNvSpPr>
              <a:spLocks noChangeArrowheads="1"/>
            </p:cNvSpPr>
            <p:nvPr/>
          </p:nvSpPr>
          <p:spPr bwMode="auto">
            <a:xfrm>
              <a:off x="295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5</a:t>
              </a:r>
              <a:endParaRPr lang="ko-KR" altLang="en-US">
                <a:ea typeface="Gulim" pitchFamily="34" charset="-127"/>
              </a:endParaRPr>
            </a:p>
          </p:txBody>
        </p:sp>
        <p:sp>
          <p:nvSpPr>
            <p:cNvPr id="167" name="Rectangle 2221"/>
            <p:cNvSpPr>
              <a:spLocks noChangeArrowheads="1"/>
            </p:cNvSpPr>
            <p:nvPr/>
          </p:nvSpPr>
          <p:spPr bwMode="auto">
            <a:xfrm>
              <a:off x="3062"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6</a:t>
              </a:r>
              <a:endParaRPr lang="ko-KR" altLang="en-US">
                <a:ea typeface="Gulim" pitchFamily="34" charset="-127"/>
              </a:endParaRPr>
            </a:p>
          </p:txBody>
        </p:sp>
        <p:sp>
          <p:nvSpPr>
            <p:cNvPr id="168" name="Rectangle 2222"/>
            <p:cNvSpPr>
              <a:spLocks noChangeArrowheads="1"/>
            </p:cNvSpPr>
            <p:nvPr/>
          </p:nvSpPr>
          <p:spPr bwMode="auto">
            <a:xfrm>
              <a:off x="318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7</a:t>
              </a:r>
              <a:endParaRPr lang="ko-KR" altLang="en-US">
                <a:ea typeface="Gulim" pitchFamily="34" charset="-127"/>
              </a:endParaRPr>
            </a:p>
          </p:txBody>
        </p:sp>
        <p:sp>
          <p:nvSpPr>
            <p:cNvPr id="169" name="Rectangle 2223"/>
            <p:cNvSpPr>
              <a:spLocks noChangeArrowheads="1"/>
            </p:cNvSpPr>
            <p:nvPr/>
          </p:nvSpPr>
          <p:spPr bwMode="auto">
            <a:xfrm>
              <a:off x="329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8</a:t>
              </a:r>
              <a:endParaRPr lang="ko-KR" altLang="en-US">
                <a:ea typeface="Gulim" pitchFamily="34" charset="-127"/>
              </a:endParaRPr>
            </a:p>
          </p:txBody>
        </p:sp>
        <p:sp>
          <p:nvSpPr>
            <p:cNvPr id="170" name="Rectangle 2224"/>
            <p:cNvSpPr>
              <a:spLocks noChangeArrowheads="1"/>
            </p:cNvSpPr>
            <p:nvPr/>
          </p:nvSpPr>
          <p:spPr bwMode="auto">
            <a:xfrm>
              <a:off x="341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9</a:t>
              </a:r>
              <a:endParaRPr lang="ko-KR" altLang="en-US">
                <a:ea typeface="Gulim" pitchFamily="34" charset="-127"/>
              </a:endParaRPr>
            </a:p>
          </p:txBody>
        </p:sp>
        <p:sp>
          <p:nvSpPr>
            <p:cNvPr id="171" name="Rectangle 2225"/>
            <p:cNvSpPr>
              <a:spLocks noChangeArrowheads="1"/>
            </p:cNvSpPr>
            <p:nvPr/>
          </p:nvSpPr>
          <p:spPr bwMode="auto">
            <a:xfrm>
              <a:off x="3511" y="4070"/>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10</a:t>
              </a:r>
              <a:endParaRPr lang="ko-KR" altLang="en-US">
                <a:ea typeface="Gulim" pitchFamily="34" charset="-127"/>
              </a:endParaRPr>
            </a:p>
          </p:txBody>
        </p:sp>
        <p:sp>
          <p:nvSpPr>
            <p:cNvPr id="172" name="Rectangle 2226"/>
            <p:cNvSpPr>
              <a:spLocks noChangeArrowheads="1"/>
            </p:cNvSpPr>
            <p:nvPr/>
          </p:nvSpPr>
          <p:spPr bwMode="auto">
            <a:xfrm>
              <a:off x="2233" y="2905"/>
              <a:ext cx="1371" cy="12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3" name="Line 2227"/>
            <p:cNvSpPr>
              <a:spLocks noChangeShapeType="1"/>
            </p:cNvSpPr>
            <p:nvPr/>
          </p:nvSpPr>
          <p:spPr bwMode="auto">
            <a:xfrm>
              <a:off x="3181" y="3456"/>
              <a:ext cx="0" cy="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74" name="Freeform 2228"/>
            <p:cNvSpPr>
              <a:spLocks/>
            </p:cNvSpPr>
            <p:nvPr/>
          </p:nvSpPr>
          <p:spPr bwMode="auto">
            <a:xfrm>
              <a:off x="3033" y="3600"/>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175" name="Freeform 2229"/>
            <p:cNvSpPr>
              <a:spLocks/>
            </p:cNvSpPr>
            <p:nvPr/>
          </p:nvSpPr>
          <p:spPr bwMode="auto">
            <a:xfrm>
              <a:off x="3024" y="3792"/>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chemeClr val="hlink"/>
            </a:solidFill>
            <a:ln w="9525">
              <a:solidFill>
                <a:schemeClr val="hlink"/>
              </a:solidFill>
              <a:round/>
              <a:headEnd/>
              <a:tailEnd/>
            </a:ln>
          </p:spPr>
          <p:txBody>
            <a:bodyPr/>
            <a:lstStyle/>
            <a:p>
              <a:endParaRPr lang="en-US"/>
            </a:p>
          </p:txBody>
        </p:sp>
      </p:grpSp>
      <p:sp>
        <p:nvSpPr>
          <p:cNvPr id="176" name="Rectangle 2230"/>
          <p:cNvSpPr>
            <a:spLocks noChangeArrowheads="1"/>
          </p:cNvSpPr>
          <p:nvPr/>
        </p:nvSpPr>
        <p:spPr bwMode="auto">
          <a:xfrm>
            <a:off x="3657600" y="4267200"/>
            <a:ext cx="1408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ko-KR" sz="1400">
                <a:ea typeface="Gulim" pitchFamily="34" charset="-127"/>
              </a:rPr>
              <a:t>Total Cost = 26</a:t>
            </a:r>
          </a:p>
        </p:txBody>
      </p:sp>
      <p:sp>
        <p:nvSpPr>
          <p:cNvPr id="177" name="Line 2231"/>
          <p:cNvSpPr>
            <a:spLocks noChangeShapeType="1"/>
          </p:cNvSpPr>
          <p:nvPr/>
        </p:nvSpPr>
        <p:spPr bwMode="auto">
          <a:xfrm flipV="1">
            <a:off x="5334000" y="41148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8" name="Text Box 2232"/>
          <p:cNvSpPr txBox="1">
            <a:spLocks noChangeArrowheads="1"/>
          </p:cNvSpPr>
          <p:nvPr/>
        </p:nvSpPr>
        <p:spPr bwMode="auto">
          <a:xfrm>
            <a:off x="2362200" y="4972048"/>
            <a:ext cx="12192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altLang="ko-KR" sz="1400" dirty="0">
                <a:ea typeface="Gulim" pitchFamily="34" charset="-127"/>
              </a:rPr>
              <a:t>Swapping O and </a:t>
            </a:r>
            <a:r>
              <a:rPr lang="en-US" altLang="ko-KR" sz="1400" dirty="0" err="1">
                <a:ea typeface="Gulim" pitchFamily="34" charset="-127"/>
              </a:rPr>
              <a:t>O</a:t>
            </a:r>
            <a:r>
              <a:rPr lang="en-US" altLang="ko-KR" sz="1400" baseline="-25000" dirty="0" err="1">
                <a:ea typeface="Gulim" pitchFamily="34" charset="-127"/>
              </a:rPr>
              <a:t>ramdom</a:t>
            </a:r>
            <a:r>
              <a:rPr lang="en-US" altLang="ko-KR" sz="1400" baseline="-25000" dirty="0">
                <a:ea typeface="Gulim" pitchFamily="34" charset="-127"/>
              </a:rPr>
              <a:t> </a:t>
            </a:r>
          </a:p>
          <a:p>
            <a:pPr algn="l" eaLnBrk="1" hangingPunct="1">
              <a:spcBef>
                <a:spcPct val="50000"/>
              </a:spcBef>
            </a:pPr>
            <a:r>
              <a:rPr lang="en-US" altLang="ko-KR" sz="1400" dirty="0">
                <a:ea typeface="Gulim" pitchFamily="34" charset="-127"/>
              </a:rPr>
              <a:t>If quality is improved.</a:t>
            </a:r>
          </a:p>
        </p:txBody>
      </p:sp>
      <p:sp>
        <p:nvSpPr>
          <p:cNvPr id="179" name="Text Box 2233"/>
          <p:cNvSpPr txBox="1">
            <a:spLocks noChangeArrowheads="1"/>
          </p:cNvSpPr>
          <p:nvPr/>
        </p:nvSpPr>
        <p:spPr bwMode="auto">
          <a:xfrm>
            <a:off x="228600" y="4452928"/>
            <a:ext cx="19812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altLang="ko-KR" sz="2000" b="1" dirty="0">
                <a:ea typeface="Gulim" pitchFamily="34" charset="-127"/>
              </a:rPr>
              <a:t>Do loop</a:t>
            </a:r>
          </a:p>
          <a:p>
            <a:pPr algn="l" eaLnBrk="1" hangingPunct="1">
              <a:spcBef>
                <a:spcPct val="50000"/>
              </a:spcBef>
            </a:pPr>
            <a:r>
              <a:rPr lang="en-US" altLang="ko-KR" sz="2000" b="1" dirty="0">
                <a:ea typeface="Gulim" pitchFamily="34" charset="-127"/>
              </a:rPr>
              <a:t>Until no change</a:t>
            </a:r>
          </a:p>
        </p:txBody>
      </p:sp>
      <p:grpSp>
        <p:nvGrpSpPr>
          <p:cNvPr id="180" name="Group 2234"/>
          <p:cNvGrpSpPr>
            <a:grpSpLocks/>
          </p:cNvGrpSpPr>
          <p:nvPr/>
        </p:nvGrpSpPr>
        <p:grpSpPr bwMode="auto">
          <a:xfrm>
            <a:off x="6821488" y="4611688"/>
            <a:ext cx="2176462" cy="2035175"/>
            <a:chOff x="4297" y="2905"/>
            <a:chExt cx="1371" cy="1282"/>
          </a:xfrm>
        </p:grpSpPr>
        <p:sp>
          <p:nvSpPr>
            <p:cNvPr id="181" name="Rectangle 2235"/>
            <p:cNvSpPr>
              <a:spLocks noChangeArrowheads="1"/>
            </p:cNvSpPr>
            <p:nvPr/>
          </p:nvSpPr>
          <p:spPr bwMode="auto">
            <a:xfrm>
              <a:off x="4297" y="2905"/>
              <a:ext cx="1371" cy="1282"/>
            </a:xfrm>
            <a:prstGeom prst="rect">
              <a:avLst/>
            </a:prstGeom>
            <a:solidFill>
              <a:srgbClr val="FFFFFF"/>
            </a:solidFill>
            <a:ln w="0">
              <a:solidFill>
                <a:srgbClr val="000000"/>
              </a:solidFill>
              <a:miter lim="800000"/>
              <a:headEnd/>
              <a:tailEnd/>
            </a:ln>
          </p:spPr>
          <p:txBody>
            <a:bodyPr/>
            <a:lstStyle/>
            <a:p>
              <a:endParaRPr lang="en-US"/>
            </a:p>
          </p:txBody>
        </p:sp>
        <p:sp>
          <p:nvSpPr>
            <p:cNvPr id="182" name="Rectangle 2236"/>
            <p:cNvSpPr>
              <a:spLocks noChangeArrowheads="1"/>
            </p:cNvSpPr>
            <p:nvPr/>
          </p:nvSpPr>
          <p:spPr bwMode="auto">
            <a:xfrm>
              <a:off x="4440" y="3009"/>
              <a:ext cx="115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3" name="Line 2237"/>
            <p:cNvSpPr>
              <a:spLocks noChangeShapeType="1"/>
            </p:cNvSpPr>
            <p:nvPr/>
          </p:nvSpPr>
          <p:spPr bwMode="auto">
            <a:xfrm>
              <a:off x="4440" y="392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 name="Line 2238"/>
            <p:cNvSpPr>
              <a:spLocks noChangeShapeType="1"/>
            </p:cNvSpPr>
            <p:nvPr/>
          </p:nvSpPr>
          <p:spPr bwMode="auto">
            <a:xfrm>
              <a:off x="4440" y="382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 name="Line 2239"/>
            <p:cNvSpPr>
              <a:spLocks noChangeShapeType="1"/>
            </p:cNvSpPr>
            <p:nvPr/>
          </p:nvSpPr>
          <p:spPr bwMode="auto">
            <a:xfrm>
              <a:off x="4440" y="3725"/>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 name="Line 2240"/>
            <p:cNvSpPr>
              <a:spLocks noChangeShapeType="1"/>
            </p:cNvSpPr>
            <p:nvPr/>
          </p:nvSpPr>
          <p:spPr bwMode="auto">
            <a:xfrm>
              <a:off x="4440" y="3620"/>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 name="Line 2241"/>
            <p:cNvSpPr>
              <a:spLocks noChangeShapeType="1"/>
            </p:cNvSpPr>
            <p:nvPr/>
          </p:nvSpPr>
          <p:spPr bwMode="auto">
            <a:xfrm>
              <a:off x="4440" y="3521"/>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8" name="Line 2242"/>
            <p:cNvSpPr>
              <a:spLocks noChangeShapeType="1"/>
            </p:cNvSpPr>
            <p:nvPr/>
          </p:nvSpPr>
          <p:spPr bwMode="auto">
            <a:xfrm>
              <a:off x="4440" y="3416"/>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9" name="Line 2243"/>
            <p:cNvSpPr>
              <a:spLocks noChangeShapeType="1"/>
            </p:cNvSpPr>
            <p:nvPr/>
          </p:nvSpPr>
          <p:spPr bwMode="auto">
            <a:xfrm>
              <a:off x="4440" y="331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0" name="Line 2244"/>
            <p:cNvSpPr>
              <a:spLocks noChangeShapeType="1"/>
            </p:cNvSpPr>
            <p:nvPr/>
          </p:nvSpPr>
          <p:spPr bwMode="auto">
            <a:xfrm>
              <a:off x="4440" y="321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1" name="Line 2245"/>
            <p:cNvSpPr>
              <a:spLocks noChangeShapeType="1"/>
            </p:cNvSpPr>
            <p:nvPr/>
          </p:nvSpPr>
          <p:spPr bwMode="auto">
            <a:xfrm>
              <a:off x="4440" y="3114"/>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 name="Line 2246"/>
            <p:cNvSpPr>
              <a:spLocks noChangeShapeType="1"/>
            </p:cNvSpPr>
            <p:nvPr/>
          </p:nvSpPr>
          <p:spPr bwMode="auto">
            <a:xfrm>
              <a:off x="4440" y="3009"/>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3" name="Line 2247"/>
            <p:cNvSpPr>
              <a:spLocks noChangeShapeType="1"/>
            </p:cNvSpPr>
            <p:nvPr/>
          </p:nvSpPr>
          <p:spPr bwMode="auto">
            <a:xfrm>
              <a:off x="455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 name="Line 2248"/>
            <p:cNvSpPr>
              <a:spLocks noChangeShapeType="1"/>
            </p:cNvSpPr>
            <p:nvPr/>
          </p:nvSpPr>
          <p:spPr bwMode="auto">
            <a:xfrm>
              <a:off x="467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 name="Line 2249"/>
            <p:cNvSpPr>
              <a:spLocks noChangeShapeType="1"/>
            </p:cNvSpPr>
            <p:nvPr/>
          </p:nvSpPr>
          <p:spPr bwMode="auto">
            <a:xfrm>
              <a:off x="478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 name="Line 2250"/>
            <p:cNvSpPr>
              <a:spLocks noChangeShapeType="1"/>
            </p:cNvSpPr>
            <p:nvPr/>
          </p:nvSpPr>
          <p:spPr bwMode="auto">
            <a:xfrm>
              <a:off x="4902"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 name="Line 2251"/>
            <p:cNvSpPr>
              <a:spLocks noChangeShapeType="1"/>
            </p:cNvSpPr>
            <p:nvPr/>
          </p:nvSpPr>
          <p:spPr bwMode="auto">
            <a:xfrm>
              <a:off x="502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8" name="Line 2252"/>
            <p:cNvSpPr>
              <a:spLocks noChangeShapeType="1"/>
            </p:cNvSpPr>
            <p:nvPr/>
          </p:nvSpPr>
          <p:spPr bwMode="auto">
            <a:xfrm>
              <a:off x="5132"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9" name="Line 2253"/>
            <p:cNvSpPr>
              <a:spLocks noChangeShapeType="1"/>
            </p:cNvSpPr>
            <p:nvPr/>
          </p:nvSpPr>
          <p:spPr bwMode="auto">
            <a:xfrm>
              <a:off x="525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0" name="Line 2254"/>
            <p:cNvSpPr>
              <a:spLocks noChangeShapeType="1"/>
            </p:cNvSpPr>
            <p:nvPr/>
          </p:nvSpPr>
          <p:spPr bwMode="auto">
            <a:xfrm>
              <a:off x="5363"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1" name="Line 2255"/>
            <p:cNvSpPr>
              <a:spLocks noChangeShapeType="1"/>
            </p:cNvSpPr>
            <p:nvPr/>
          </p:nvSpPr>
          <p:spPr bwMode="auto">
            <a:xfrm>
              <a:off x="548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2" name="Line 2256"/>
            <p:cNvSpPr>
              <a:spLocks noChangeShapeType="1"/>
            </p:cNvSpPr>
            <p:nvPr/>
          </p:nvSpPr>
          <p:spPr bwMode="auto">
            <a:xfrm>
              <a:off x="5594"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 name="Rectangle 2257"/>
            <p:cNvSpPr>
              <a:spLocks noChangeArrowheads="1"/>
            </p:cNvSpPr>
            <p:nvPr/>
          </p:nvSpPr>
          <p:spPr bwMode="auto">
            <a:xfrm>
              <a:off x="4440" y="3009"/>
              <a:ext cx="1154" cy="1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 name="Line 2258"/>
            <p:cNvSpPr>
              <a:spLocks noChangeShapeType="1"/>
            </p:cNvSpPr>
            <p:nvPr/>
          </p:nvSpPr>
          <p:spPr bwMode="auto">
            <a:xfrm>
              <a:off x="444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 name="Line 2259"/>
            <p:cNvSpPr>
              <a:spLocks noChangeShapeType="1"/>
            </p:cNvSpPr>
            <p:nvPr/>
          </p:nvSpPr>
          <p:spPr bwMode="auto">
            <a:xfrm>
              <a:off x="4428" y="402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 name="Line 2260"/>
            <p:cNvSpPr>
              <a:spLocks noChangeShapeType="1"/>
            </p:cNvSpPr>
            <p:nvPr/>
          </p:nvSpPr>
          <p:spPr bwMode="auto">
            <a:xfrm>
              <a:off x="4428" y="39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 name="Line 2261"/>
            <p:cNvSpPr>
              <a:spLocks noChangeShapeType="1"/>
            </p:cNvSpPr>
            <p:nvPr/>
          </p:nvSpPr>
          <p:spPr bwMode="auto">
            <a:xfrm>
              <a:off x="4428" y="382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 name="Line 2262"/>
            <p:cNvSpPr>
              <a:spLocks noChangeShapeType="1"/>
            </p:cNvSpPr>
            <p:nvPr/>
          </p:nvSpPr>
          <p:spPr bwMode="auto">
            <a:xfrm>
              <a:off x="4428" y="37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 name="Line 2263"/>
            <p:cNvSpPr>
              <a:spLocks noChangeShapeType="1"/>
            </p:cNvSpPr>
            <p:nvPr/>
          </p:nvSpPr>
          <p:spPr bwMode="auto">
            <a:xfrm>
              <a:off x="4428" y="36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 name="Line 2264"/>
            <p:cNvSpPr>
              <a:spLocks noChangeShapeType="1"/>
            </p:cNvSpPr>
            <p:nvPr/>
          </p:nvSpPr>
          <p:spPr bwMode="auto">
            <a:xfrm>
              <a:off x="4428" y="352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 name="Line 2265"/>
            <p:cNvSpPr>
              <a:spLocks noChangeShapeType="1"/>
            </p:cNvSpPr>
            <p:nvPr/>
          </p:nvSpPr>
          <p:spPr bwMode="auto">
            <a:xfrm>
              <a:off x="4428" y="341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 name="Line 2266"/>
            <p:cNvSpPr>
              <a:spLocks noChangeShapeType="1"/>
            </p:cNvSpPr>
            <p:nvPr/>
          </p:nvSpPr>
          <p:spPr bwMode="auto">
            <a:xfrm>
              <a:off x="4428" y="331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 name="Line 2267"/>
            <p:cNvSpPr>
              <a:spLocks noChangeShapeType="1"/>
            </p:cNvSpPr>
            <p:nvPr/>
          </p:nvSpPr>
          <p:spPr bwMode="auto">
            <a:xfrm>
              <a:off x="4428" y="32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4" name="Line 2268"/>
            <p:cNvSpPr>
              <a:spLocks noChangeShapeType="1"/>
            </p:cNvSpPr>
            <p:nvPr/>
          </p:nvSpPr>
          <p:spPr bwMode="auto">
            <a:xfrm>
              <a:off x="4428" y="311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 name="Line 2269"/>
            <p:cNvSpPr>
              <a:spLocks noChangeShapeType="1"/>
            </p:cNvSpPr>
            <p:nvPr/>
          </p:nvSpPr>
          <p:spPr bwMode="auto">
            <a:xfrm>
              <a:off x="4428" y="300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 name="Line 2270"/>
            <p:cNvSpPr>
              <a:spLocks noChangeShapeType="1"/>
            </p:cNvSpPr>
            <p:nvPr/>
          </p:nvSpPr>
          <p:spPr bwMode="auto">
            <a:xfrm>
              <a:off x="4440" y="4027"/>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7" name="Line 2271"/>
            <p:cNvSpPr>
              <a:spLocks noChangeShapeType="1"/>
            </p:cNvSpPr>
            <p:nvPr/>
          </p:nvSpPr>
          <p:spPr bwMode="auto">
            <a:xfrm flipV="1">
              <a:off x="444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8" name="Line 2272"/>
            <p:cNvSpPr>
              <a:spLocks noChangeShapeType="1"/>
            </p:cNvSpPr>
            <p:nvPr/>
          </p:nvSpPr>
          <p:spPr bwMode="auto">
            <a:xfrm flipV="1">
              <a:off x="455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9" name="Line 2273"/>
            <p:cNvSpPr>
              <a:spLocks noChangeShapeType="1"/>
            </p:cNvSpPr>
            <p:nvPr/>
          </p:nvSpPr>
          <p:spPr bwMode="auto">
            <a:xfrm flipV="1">
              <a:off x="467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0" name="Line 2274"/>
            <p:cNvSpPr>
              <a:spLocks noChangeShapeType="1"/>
            </p:cNvSpPr>
            <p:nvPr/>
          </p:nvSpPr>
          <p:spPr bwMode="auto">
            <a:xfrm flipV="1">
              <a:off x="478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1" name="Line 2275"/>
            <p:cNvSpPr>
              <a:spLocks noChangeShapeType="1"/>
            </p:cNvSpPr>
            <p:nvPr/>
          </p:nvSpPr>
          <p:spPr bwMode="auto">
            <a:xfrm flipV="1">
              <a:off x="4902"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2" name="Line 2276"/>
            <p:cNvSpPr>
              <a:spLocks noChangeShapeType="1"/>
            </p:cNvSpPr>
            <p:nvPr/>
          </p:nvSpPr>
          <p:spPr bwMode="auto">
            <a:xfrm flipV="1">
              <a:off x="502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3" name="Line 2277"/>
            <p:cNvSpPr>
              <a:spLocks noChangeShapeType="1"/>
            </p:cNvSpPr>
            <p:nvPr/>
          </p:nvSpPr>
          <p:spPr bwMode="auto">
            <a:xfrm flipV="1">
              <a:off x="5132"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4" name="Line 2278"/>
            <p:cNvSpPr>
              <a:spLocks noChangeShapeType="1"/>
            </p:cNvSpPr>
            <p:nvPr/>
          </p:nvSpPr>
          <p:spPr bwMode="auto">
            <a:xfrm flipV="1">
              <a:off x="525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 name="Line 2279"/>
            <p:cNvSpPr>
              <a:spLocks noChangeShapeType="1"/>
            </p:cNvSpPr>
            <p:nvPr/>
          </p:nvSpPr>
          <p:spPr bwMode="auto">
            <a:xfrm flipV="1">
              <a:off x="5363"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 name="Line 2280"/>
            <p:cNvSpPr>
              <a:spLocks noChangeShapeType="1"/>
            </p:cNvSpPr>
            <p:nvPr/>
          </p:nvSpPr>
          <p:spPr bwMode="auto">
            <a:xfrm flipV="1">
              <a:off x="548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 name="Line 2281"/>
            <p:cNvSpPr>
              <a:spLocks noChangeShapeType="1"/>
            </p:cNvSpPr>
            <p:nvPr/>
          </p:nvSpPr>
          <p:spPr bwMode="auto">
            <a:xfrm flipV="1">
              <a:off x="5594"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8" name="Freeform 2282"/>
            <p:cNvSpPr>
              <a:spLocks/>
            </p:cNvSpPr>
            <p:nvPr/>
          </p:nvSpPr>
          <p:spPr bwMode="auto">
            <a:xfrm>
              <a:off x="4746"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endParaRPr lang="en-US"/>
            </a:p>
          </p:txBody>
        </p:sp>
        <p:sp>
          <p:nvSpPr>
            <p:cNvPr id="229" name="Freeform 2283"/>
            <p:cNvSpPr>
              <a:spLocks/>
            </p:cNvSpPr>
            <p:nvPr/>
          </p:nvSpPr>
          <p:spPr bwMode="auto">
            <a:xfrm>
              <a:off x="4627"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30" name="Freeform 2284"/>
            <p:cNvSpPr>
              <a:spLocks/>
            </p:cNvSpPr>
            <p:nvPr/>
          </p:nvSpPr>
          <p:spPr bwMode="auto">
            <a:xfrm>
              <a:off x="5207"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endParaRPr lang="en-US"/>
            </a:p>
          </p:txBody>
        </p:sp>
        <p:sp>
          <p:nvSpPr>
            <p:cNvPr id="231" name="Freeform 2285"/>
            <p:cNvSpPr>
              <a:spLocks/>
            </p:cNvSpPr>
            <p:nvPr/>
          </p:nvSpPr>
          <p:spPr bwMode="auto">
            <a:xfrm>
              <a:off x="4858"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32" name="Freeform 2286"/>
            <p:cNvSpPr>
              <a:spLocks/>
            </p:cNvSpPr>
            <p:nvPr/>
          </p:nvSpPr>
          <p:spPr bwMode="auto">
            <a:xfrm>
              <a:off x="4746"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en-US"/>
            </a:p>
          </p:txBody>
        </p:sp>
        <p:sp>
          <p:nvSpPr>
            <p:cNvPr id="233" name="Freeform 2287"/>
            <p:cNvSpPr>
              <a:spLocks/>
            </p:cNvSpPr>
            <p:nvPr/>
          </p:nvSpPr>
          <p:spPr bwMode="auto">
            <a:xfrm>
              <a:off x="5319"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34" name="Freeform 2288"/>
            <p:cNvSpPr>
              <a:spLocks/>
            </p:cNvSpPr>
            <p:nvPr/>
          </p:nvSpPr>
          <p:spPr bwMode="auto">
            <a:xfrm>
              <a:off x="5089" y="378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chemeClr val="hlink"/>
            </a:solidFill>
            <a:ln w="9525">
              <a:solidFill>
                <a:schemeClr val="hlink"/>
              </a:solidFill>
              <a:round/>
              <a:headEnd/>
              <a:tailEnd/>
            </a:ln>
          </p:spPr>
          <p:txBody>
            <a:bodyPr/>
            <a:lstStyle/>
            <a:p>
              <a:endParaRPr lang="en-US"/>
            </a:p>
          </p:txBody>
        </p:sp>
        <p:sp>
          <p:nvSpPr>
            <p:cNvPr id="235" name="Freeform 2289"/>
            <p:cNvSpPr>
              <a:spLocks/>
            </p:cNvSpPr>
            <p:nvPr/>
          </p:nvSpPr>
          <p:spPr bwMode="auto">
            <a:xfrm>
              <a:off x="5207"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36" name="Freeform 2290"/>
            <p:cNvSpPr>
              <a:spLocks/>
            </p:cNvSpPr>
            <p:nvPr/>
          </p:nvSpPr>
          <p:spPr bwMode="auto">
            <a:xfrm>
              <a:off x="5207"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37" name="Rectangle 2291"/>
            <p:cNvSpPr>
              <a:spLocks noChangeArrowheads="1"/>
            </p:cNvSpPr>
            <p:nvPr/>
          </p:nvSpPr>
          <p:spPr bwMode="auto">
            <a:xfrm>
              <a:off x="4390" y="400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0</a:t>
              </a:r>
              <a:endParaRPr lang="ko-KR" altLang="en-US">
                <a:ea typeface="Gulim" pitchFamily="34" charset="-127"/>
              </a:endParaRPr>
            </a:p>
          </p:txBody>
        </p:sp>
        <p:sp>
          <p:nvSpPr>
            <p:cNvPr id="238" name="Rectangle 2292"/>
            <p:cNvSpPr>
              <a:spLocks noChangeArrowheads="1"/>
            </p:cNvSpPr>
            <p:nvPr/>
          </p:nvSpPr>
          <p:spPr bwMode="auto">
            <a:xfrm>
              <a:off x="4390" y="391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1</a:t>
              </a:r>
              <a:endParaRPr lang="ko-KR" altLang="en-US">
                <a:ea typeface="Gulim" pitchFamily="34" charset="-127"/>
              </a:endParaRPr>
            </a:p>
          </p:txBody>
        </p:sp>
        <p:sp>
          <p:nvSpPr>
            <p:cNvPr id="239" name="Rectangle 2293"/>
            <p:cNvSpPr>
              <a:spLocks noChangeArrowheads="1"/>
            </p:cNvSpPr>
            <p:nvPr/>
          </p:nvSpPr>
          <p:spPr bwMode="auto">
            <a:xfrm>
              <a:off x="4390" y="3805"/>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2</a:t>
              </a:r>
              <a:endParaRPr lang="ko-KR" altLang="en-US">
                <a:ea typeface="Gulim" pitchFamily="34" charset="-127"/>
              </a:endParaRPr>
            </a:p>
          </p:txBody>
        </p:sp>
        <p:sp>
          <p:nvSpPr>
            <p:cNvPr id="240" name="Rectangle 2294"/>
            <p:cNvSpPr>
              <a:spLocks noChangeArrowheads="1"/>
            </p:cNvSpPr>
            <p:nvPr/>
          </p:nvSpPr>
          <p:spPr bwMode="auto">
            <a:xfrm>
              <a:off x="4390" y="370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3</a:t>
              </a:r>
              <a:endParaRPr lang="ko-KR" altLang="en-US">
                <a:ea typeface="Gulim" pitchFamily="34" charset="-127"/>
              </a:endParaRPr>
            </a:p>
          </p:txBody>
        </p:sp>
        <p:sp>
          <p:nvSpPr>
            <p:cNvPr id="241" name="Rectangle 2295"/>
            <p:cNvSpPr>
              <a:spLocks noChangeArrowheads="1"/>
            </p:cNvSpPr>
            <p:nvPr/>
          </p:nvSpPr>
          <p:spPr bwMode="auto">
            <a:xfrm>
              <a:off x="4390" y="3601"/>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4</a:t>
              </a:r>
              <a:endParaRPr lang="ko-KR" altLang="en-US">
                <a:ea typeface="Gulim" pitchFamily="34" charset="-127"/>
              </a:endParaRPr>
            </a:p>
          </p:txBody>
        </p:sp>
        <p:sp>
          <p:nvSpPr>
            <p:cNvPr id="242" name="Rectangle 2296"/>
            <p:cNvSpPr>
              <a:spLocks noChangeArrowheads="1"/>
            </p:cNvSpPr>
            <p:nvPr/>
          </p:nvSpPr>
          <p:spPr bwMode="auto">
            <a:xfrm>
              <a:off x="4390" y="3503"/>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5</a:t>
              </a:r>
              <a:endParaRPr lang="ko-KR" altLang="en-US">
                <a:ea typeface="Gulim" pitchFamily="34" charset="-127"/>
              </a:endParaRPr>
            </a:p>
          </p:txBody>
        </p:sp>
        <p:sp>
          <p:nvSpPr>
            <p:cNvPr id="243" name="Rectangle 2297"/>
            <p:cNvSpPr>
              <a:spLocks noChangeArrowheads="1"/>
            </p:cNvSpPr>
            <p:nvPr/>
          </p:nvSpPr>
          <p:spPr bwMode="auto">
            <a:xfrm>
              <a:off x="4390" y="339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6</a:t>
              </a:r>
              <a:endParaRPr lang="ko-KR" altLang="en-US">
                <a:ea typeface="Gulim" pitchFamily="34" charset="-127"/>
              </a:endParaRPr>
            </a:p>
          </p:txBody>
        </p:sp>
        <p:sp>
          <p:nvSpPr>
            <p:cNvPr id="244" name="Rectangle 2298"/>
            <p:cNvSpPr>
              <a:spLocks noChangeArrowheads="1"/>
            </p:cNvSpPr>
            <p:nvPr/>
          </p:nvSpPr>
          <p:spPr bwMode="auto">
            <a:xfrm>
              <a:off x="4390" y="3299"/>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7</a:t>
              </a:r>
              <a:endParaRPr lang="ko-KR" altLang="en-US">
                <a:ea typeface="Gulim" pitchFamily="34" charset="-127"/>
              </a:endParaRPr>
            </a:p>
          </p:txBody>
        </p:sp>
        <p:sp>
          <p:nvSpPr>
            <p:cNvPr id="245" name="Rectangle 2299"/>
            <p:cNvSpPr>
              <a:spLocks noChangeArrowheads="1"/>
            </p:cNvSpPr>
            <p:nvPr/>
          </p:nvSpPr>
          <p:spPr bwMode="auto">
            <a:xfrm>
              <a:off x="4390" y="3194"/>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8</a:t>
              </a:r>
              <a:endParaRPr lang="ko-KR" altLang="en-US">
                <a:ea typeface="Gulim" pitchFamily="34" charset="-127"/>
              </a:endParaRPr>
            </a:p>
          </p:txBody>
        </p:sp>
        <p:sp>
          <p:nvSpPr>
            <p:cNvPr id="246" name="Rectangle 2300"/>
            <p:cNvSpPr>
              <a:spLocks noChangeArrowheads="1"/>
            </p:cNvSpPr>
            <p:nvPr/>
          </p:nvSpPr>
          <p:spPr bwMode="auto">
            <a:xfrm>
              <a:off x="4390" y="309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9</a:t>
              </a:r>
              <a:endParaRPr lang="ko-KR" altLang="en-US">
                <a:ea typeface="Gulim" pitchFamily="34" charset="-127"/>
              </a:endParaRPr>
            </a:p>
          </p:txBody>
        </p:sp>
        <p:sp>
          <p:nvSpPr>
            <p:cNvPr id="247" name="Rectangle 2301"/>
            <p:cNvSpPr>
              <a:spLocks noChangeArrowheads="1"/>
            </p:cNvSpPr>
            <p:nvPr/>
          </p:nvSpPr>
          <p:spPr bwMode="auto">
            <a:xfrm>
              <a:off x="4372" y="2991"/>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10</a:t>
              </a:r>
              <a:endParaRPr lang="ko-KR" altLang="en-US">
                <a:ea typeface="Gulim" pitchFamily="34" charset="-127"/>
              </a:endParaRPr>
            </a:p>
          </p:txBody>
        </p:sp>
        <p:sp>
          <p:nvSpPr>
            <p:cNvPr id="248" name="Rectangle 2302"/>
            <p:cNvSpPr>
              <a:spLocks noChangeArrowheads="1"/>
            </p:cNvSpPr>
            <p:nvPr/>
          </p:nvSpPr>
          <p:spPr bwMode="auto">
            <a:xfrm>
              <a:off x="443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0</a:t>
              </a:r>
              <a:endParaRPr lang="ko-KR" altLang="en-US">
                <a:ea typeface="Gulim" pitchFamily="34" charset="-127"/>
              </a:endParaRPr>
            </a:p>
          </p:txBody>
        </p:sp>
        <p:sp>
          <p:nvSpPr>
            <p:cNvPr id="249" name="Rectangle 2303"/>
            <p:cNvSpPr>
              <a:spLocks noChangeArrowheads="1"/>
            </p:cNvSpPr>
            <p:nvPr/>
          </p:nvSpPr>
          <p:spPr bwMode="auto">
            <a:xfrm>
              <a:off x="455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1</a:t>
              </a:r>
              <a:endParaRPr lang="ko-KR" altLang="en-US">
                <a:ea typeface="Gulim" pitchFamily="34" charset="-127"/>
              </a:endParaRPr>
            </a:p>
          </p:txBody>
        </p:sp>
        <p:sp>
          <p:nvSpPr>
            <p:cNvPr id="250" name="Rectangle 2304"/>
            <p:cNvSpPr>
              <a:spLocks noChangeArrowheads="1"/>
            </p:cNvSpPr>
            <p:nvPr/>
          </p:nvSpPr>
          <p:spPr bwMode="auto">
            <a:xfrm>
              <a:off x="466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2</a:t>
              </a:r>
              <a:endParaRPr lang="ko-KR" altLang="en-US">
                <a:ea typeface="Gulim" pitchFamily="34" charset="-127"/>
              </a:endParaRPr>
            </a:p>
          </p:txBody>
        </p:sp>
        <p:sp>
          <p:nvSpPr>
            <p:cNvPr id="251" name="Rectangle 2305"/>
            <p:cNvSpPr>
              <a:spLocks noChangeArrowheads="1"/>
            </p:cNvSpPr>
            <p:nvPr/>
          </p:nvSpPr>
          <p:spPr bwMode="auto">
            <a:xfrm>
              <a:off x="478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3</a:t>
              </a:r>
              <a:endParaRPr lang="ko-KR" altLang="en-US">
                <a:ea typeface="Gulim" pitchFamily="34" charset="-127"/>
              </a:endParaRPr>
            </a:p>
          </p:txBody>
        </p:sp>
        <p:sp>
          <p:nvSpPr>
            <p:cNvPr id="252" name="Rectangle 2306"/>
            <p:cNvSpPr>
              <a:spLocks noChangeArrowheads="1"/>
            </p:cNvSpPr>
            <p:nvPr/>
          </p:nvSpPr>
          <p:spPr bwMode="auto">
            <a:xfrm>
              <a:off x="489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4</a:t>
              </a:r>
              <a:endParaRPr lang="ko-KR" altLang="en-US">
                <a:ea typeface="Gulim" pitchFamily="34" charset="-127"/>
              </a:endParaRPr>
            </a:p>
          </p:txBody>
        </p:sp>
        <p:sp>
          <p:nvSpPr>
            <p:cNvPr id="253" name="Rectangle 2307"/>
            <p:cNvSpPr>
              <a:spLocks noChangeArrowheads="1"/>
            </p:cNvSpPr>
            <p:nvPr/>
          </p:nvSpPr>
          <p:spPr bwMode="auto">
            <a:xfrm>
              <a:off x="501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5</a:t>
              </a:r>
              <a:endParaRPr lang="ko-KR" altLang="en-US">
                <a:ea typeface="Gulim" pitchFamily="34" charset="-127"/>
              </a:endParaRPr>
            </a:p>
          </p:txBody>
        </p:sp>
        <p:sp>
          <p:nvSpPr>
            <p:cNvPr id="254" name="Rectangle 2308"/>
            <p:cNvSpPr>
              <a:spLocks noChangeArrowheads="1"/>
            </p:cNvSpPr>
            <p:nvPr/>
          </p:nvSpPr>
          <p:spPr bwMode="auto">
            <a:xfrm>
              <a:off x="5126"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6</a:t>
              </a:r>
              <a:endParaRPr lang="ko-KR" altLang="en-US">
                <a:ea typeface="Gulim" pitchFamily="34" charset="-127"/>
              </a:endParaRPr>
            </a:p>
          </p:txBody>
        </p:sp>
        <p:sp>
          <p:nvSpPr>
            <p:cNvPr id="255" name="Rectangle 2309"/>
            <p:cNvSpPr>
              <a:spLocks noChangeArrowheads="1"/>
            </p:cNvSpPr>
            <p:nvPr/>
          </p:nvSpPr>
          <p:spPr bwMode="auto">
            <a:xfrm>
              <a:off x="524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7</a:t>
              </a:r>
              <a:endParaRPr lang="ko-KR" altLang="en-US">
                <a:ea typeface="Gulim" pitchFamily="34" charset="-127"/>
              </a:endParaRPr>
            </a:p>
          </p:txBody>
        </p:sp>
        <p:sp>
          <p:nvSpPr>
            <p:cNvPr id="256" name="Rectangle 2310"/>
            <p:cNvSpPr>
              <a:spLocks noChangeArrowheads="1"/>
            </p:cNvSpPr>
            <p:nvPr/>
          </p:nvSpPr>
          <p:spPr bwMode="auto">
            <a:xfrm>
              <a:off x="5357"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8</a:t>
              </a:r>
              <a:endParaRPr lang="ko-KR" altLang="en-US">
                <a:ea typeface="Gulim" pitchFamily="34" charset="-127"/>
              </a:endParaRPr>
            </a:p>
          </p:txBody>
        </p:sp>
        <p:sp>
          <p:nvSpPr>
            <p:cNvPr id="257" name="Rectangle 2311"/>
            <p:cNvSpPr>
              <a:spLocks noChangeArrowheads="1"/>
            </p:cNvSpPr>
            <p:nvPr/>
          </p:nvSpPr>
          <p:spPr bwMode="auto">
            <a:xfrm>
              <a:off x="547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9</a:t>
              </a:r>
              <a:endParaRPr lang="ko-KR" altLang="en-US">
                <a:ea typeface="Gulim" pitchFamily="34" charset="-127"/>
              </a:endParaRPr>
            </a:p>
          </p:txBody>
        </p:sp>
        <p:sp>
          <p:nvSpPr>
            <p:cNvPr id="258" name="Rectangle 2312"/>
            <p:cNvSpPr>
              <a:spLocks noChangeArrowheads="1"/>
            </p:cNvSpPr>
            <p:nvPr/>
          </p:nvSpPr>
          <p:spPr bwMode="auto">
            <a:xfrm>
              <a:off x="5575" y="4070"/>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10</a:t>
              </a:r>
              <a:endParaRPr lang="ko-KR" altLang="en-US">
                <a:ea typeface="Gulim" pitchFamily="34" charset="-127"/>
              </a:endParaRPr>
            </a:p>
          </p:txBody>
        </p:sp>
        <p:sp>
          <p:nvSpPr>
            <p:cNvPr id="259" name="Rectangle 2313"/>
            <p:cNvSpPr>
              <a:spLocks noChangeArrowheads="1"/>
            </p:cNvSpPr>
            <p:nvPr/>
          </p:nvSpPr>
          <p:spPr bwMode="auto">
            <a:xfrm>
              <a:off x="4297" y="2905"/>
              <a:ext cx="1371" cy="12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0" name="Line 2314"/>
            <p:cNvSpPr>
              <a:spLocks noChangeShapeType="1"/>
            </p:cNvSpPr>
            <p:nvPr/>
          </p:nvSpPr>
          <p:spPr bwMode="auto">
            <a:xfrm>
              <a:off x="5245" y="3456"/>
              <a:ext cx="0" cy="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1" name="Freeform 2315"/>
            <p:cNvSpPr>
              <a:spLocks/>
            </p:cNvSpPr>
            <p:nvPr/>
          </p:nvSpPr>
          <p:spPr bwMode="auto">
            <a:xfrm>
              <a:off x="5088" y="360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en-US"/>
            </a:p>
          </p:txBody>
        </p:sp>
      </p:grpSp>
      <p:grpSp>
        <p:nvGrpSpPr>
          <p:cNvPr id="262" name="Group 2051"/>
          <p:cNvGrpSpPr>
            <a:grpSpLocks/>
          </p:cNvGrpSpPr>
          <p:nvPr/>
        </p:nvGrpSpPr>
        <p:grpSpPr bwMode="auto">
          <a:xfrm>
            <a:off x="6705600" y="1676400"/>
            <a:ext cx="2514600" cy="2362200"/>
            <a:chOff x="912" y="864"/>
            <a:chExt cx="1584" cy="1488"/>
          </a:xfrm>
        </p:grpSpPr>
        <p:graphicFrame>
          <p:nvGraphicFramePr>
            <p:cNvPr id="263" name="Object 2052"/>
            <p:cNvGraphicFramePr>
              <a:graphicFrameLocks noChangeAspect="1"/>
            </p:cNvGraphicFramePr>
            <p:nvPr/>
          </p:nvGraphicFramePr>
          <p:xfrm>
            <a:off x="912" y="864"/>
            <a:ext cx="1584" cy="1488"/>
          </p:xfrm>
          <a:graphic>
            <a:graphicData uri="http://schemas.openxmlformats.org/presentationml/2006/ole">
              <mc:AlternateContent xmlns:mc="http://schemas.openxmlformats.org/markup-compatibility/2006">
                <mc:Choice xmlns:v="urn:schemas-microsoft-com:vml" Requires="v">
                  <p:oleObj spid="_x0000_s3149" name="Worksheet" r:id="rId5" imgW="2200656" imgH="2076907" progId="Excel.Sheet.8">
                    <p:embed/>
                  </p:oleObj>
                </mc:Choice>
                <mc:Fallback>
                  <p:oleObj name="Worksheet" r:id="rId5"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864"/>
                          <a:ext cx="1584"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4" name="Line 2053"/>
            <p:cNvSpPr>
              <a:spLocks noChangeShapeType="1"/>
            </p:cNvSpPr>
            <p:nvPr/>
          </p:nvSpPr>
          <p:spPr bwMode="auto">
            <a:xfrm>
              <a:off x="1982" y="1502"/>
              <a:ext cx="0" cy="1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5" name="Oval 2054"/>
            <p:cNvSpPr>
              <a:spLocks noChangeArrowheads="1"/>
            </p:cNvSpPr>
            <p:nvPr/>
          </p:nvSpPr>
          <p:spPr bwMode="auto">
            <a:xfrm>
              <a:off x="1212" y="1034"/>
              <a:ext cx="513" cy="765"/>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66" name="Oval 2055"/>
            <p:cNvSpPr>
              <a:spLocks noChangeArrowheads="1"/>
            </p:cNvSpPr>
            <p:nvPr/>
          </p:nvSpPr>
          <p:spPr bwMode="auto">
            <a:xfrm>
              <a:off x="1725" y="1374"/>
              <a:ext cx="514" cy="638"/>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grpSp>
      <p:sp>
        <p:nvSpPr>
          <p:cNvPr id="267" name="Text Box 2056"/>
          <p:cNvSpPr txBox="1">
            <a:spLocks noChangeArrowheads="1"/>
          </p:cNvSpPr>
          <p:nvPr/>
        </p:nvSpPr>
        <p:spPr bwMode="auto">
          <a:xfrm>
            <a:off x="7735888" y="1371600"/>
            <a:ext cx="1408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ko-KR" sz="1400">
                <a:ea typeface="Gulim" pitchFamily="34" charset="-127"/>
              </a:rPr>
              <a:t>Total Cost = 20</a:t>
            </a:r>
          </a:p>
        </p:txBody>
      </p:sp>
      <p:sp>
        <p:nvSpPr>
          <p:cNvPr id="268" name="Line 2144"/>
          <p:cNvSpPr>
            <a:spLocks noChangeShapeType="1"/>
          </p:cNvSpPr>
          <p:nvPr/>
        </p:nvSpPr>
        <p:spPr bwMode="auto">
          <a:xfrm>
            <a:off x="6781800" y="40386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9" name="Text Box 2145"/>
          <p:cNvSpPr txBox="1">
            <a:spLocks noChangeArrowheads="1"/>
          </p:cNvSpPr>
          <p:nvPr/>
        </p:nvSpPr>
        <p:spPr bwMode="auto">
          <a:xfrm>
            <a:off x="6934200" y="4038600"/>
            <a:ext cx="2209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altLang="ko-KR" sz="1400">
                <a:ea typeface="Gulim" pitchFamily="34" charset="-127"/>
              </a:rPr>
              <a:t>Randomly select a nonmedoid object,O</a:t>
            </a:r>
            <a:r>
              <a:rPr lang="en-US" altLang="ko-KR" sz="1400" baseline="-25000">
                <a:ea typeface="Gulim" pitchFamily="34" charset="-127"/>
              </a:rPr>
              <a:t>ramdom</a:t>
            </a:r>
          </a:p>
        </p:txBody>
      </p:sp>
      <p:pic>
        <p:nvPicPr>
          <p:cNvPr id="3121" name="Picture 49" descr="&#10;\mbox{cost}(x,c) = \sum_{i=1}^d | x_{i} - c_{i}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728" y="6027736"/>
            <a:ext cx="2845584" cy="758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9467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smtClean="0"/>
              <a:t>K-</a:t>
            </a:r>
            <a:r>
              <a:rPr lang="en-US" i="1" dirty="0" err="1" smtClean="0"/>
              <a:t>medoid</a:t>
            </a:r>
            <a:r>
              <a:rPr lang="en-US" i="1" dirty="0" smtClean="0"/>
              <a:t> Clustering Method</a:t>
            </a:r>
            <a:endParaRPr lang="en-US"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en-US" sz="2000" i="1" dirty="0" smtClean="0"/>
              <a:t>K</a:t>
            </a:r>
            <a:r>
              <a:rPr lang="en-US" sz="2000" dirty="0" smtClean="0"/>
              <a:t>-</a:t>
            </a:r>
            <a:r>
              <a:rPr lang="en-US" sz="2000" i="1" dirty="0" err="1" smtClean="0"/>
              <a:t>Medoids</a:t>
            </a:r>
            <a:r>
              <a:rPr lang="en-US" sz="2000" dirty="0" smtClean="0"/>
              <a:t> Clustering: Find </a:t>
            </a:r>
            <a:r>
              <a:rPr lang="en-US" sz="2000" i="1" dirty="0" smtClean="0"/>
              <a:t>representative</a:t>
            </a:r>
            <a:r>
              <a:rPr lang="en-US" sz="2000" dirty="0" smtClean="0"/>
              <a:t> objects (</a:t>
            </a:r>
            <a:r>
              <a:rPr lang="en-US" sz="2000" u="sng" dirty="0" err="1" smtClean="0"/>
              <a:t>medoids</a:t>
            </a:r>
            <a:r>
              <a:rPr lang="en-US" sz="2000" dirty="0" smtClean="0"/>
              <a:t>) in clusters</a:t>
            </a:r>
          </a:p>
          <a:p>
            <a:pPr lvl="1">
              <a:lnSpc>
                <a:spcPct val="150000"/>
              </a:lnSpc>
            </a:pPr>
            <a:r>
              <a:rPr lang="en-US" sz="2000" i="1" dirty="0" smtClean="0"/>
              <a:t>PAM</a:t>
            </a:r>
            <a:r>
              <a:rPr lang="en-US" sz="2000" dirty="0" smtClean="0"/>
              <a:t> (Partitioning Around </a:t>
            </a:r>
            <a:r>
              <a:rPr lang="en-US" sz="2000" dirty="0" err="1" smtClean="0"/>
              <a:t>Medoids</a:t>
            </a:r>
            <a:r>
              <a:rPr lang="en-US" sz="2000" dirty="0" smtClean="0"/>
              <a:t>, Kaufmann &amp; </a:t>
            </a:r>
            <a:r>
              <a:rPr lang="en-US" sz="2000" dirty="0" err="1" smtClean="0"/>
              <a:t>Rousseeuw</a:t>
            </a:r>
            <a:r>
              <a:rPr lang="en-US" sz="2000" dirty="0" smtClean="0"/>
              <a:t> 1987)</a:t>
            </a:r>
          </a:p>
          <a:p>
            <a:pPr lvl="2">
              <a:lnSpc>
                <a:spcPct val="150000"/>
              </a:lnSpc>
            </a:pPr>
            <a:r>
              <a:rPr lang="en-US" sz="2000" dirty="0" smtClean="0"/>
              <a:t>Starts from an initial set of </a:t>
            </a:r>
            <a:r>
              <a:rPr lang="en-US" sz="2000" dirty="0" err="1" smtClean="0"/>
              <a:t>medoids</a:t>
            </a:r>
            <a:r>
              <a:rPr lang="en-US" sz="2000" dirty="0" smtClean="0"/>
              <a:t> and iteratively replaces one of the </a:t>
            </a:r>
            <a:r>
              <a:rPr lang="en-US" sz="2000" dirty="0" err="1" smtClean="0"/>
              <a:t>medoids</a:t>
            </a:r>
            <a:r>
              <a:rPr lang="en-US" sz="2000" dirty="0" smtClean="0"/>
              <a:t> by one of the non-</a:t>
            </a:r>
            <a:r>
              <a:rPr lang="en-US" sz="2000" dirty="0" err="1" smtClean="0"/>
              <a:t>medoids</a:t>
            </a:r>
            <a:r>
              <a:rPr lang="en-US" sz="2000" dirty="0" smtClean="0"/>
              <a:t> if it improves the total distance of the resulting clustering</a:t>
            </a:r>
          </a:p>
          <a:p>
            <a:pPr lvl="2">
              <a:lnSpc>
                <a:spcPct val="150000"/>
              </a:lnSpc>
            </a:pPr>
            <a:r>
              <a:rPr lang="en-US" sz="2000" i="1" dirty="0" smtClean="0"/>
              <a:t>PAM</a:t>
            </a:r>
            <a:r>
              <a:rPr lang="en-US" sz="2000" dirty="0" smtClean="0"/>
              <a:t> works effectively for small data sets, but does not scale well for large data sets (due to the computational complexity)</a:t>
            </a:r>
          </a:p>
          <a:p>
            <a:pPr>
              <a:lnSpc>
                <a:spcPct val="150000"/>
              </a:lnSpc>
            </a:pPr>
            <a:r>
              <a:rPr lang="en-US" sz="2000" dirty="0" smtClean="0"/>
              <a:t>Efficiency improvement on PAM</a:t>
            </a:r>
          </a:p>
          <a:p>
            <a:pPr lvl="1">
              <a:lnSpc>
                <a:spcPct val="150000"/>
              </a:lnSpc>
            </a:pPr>
            <a:r>
              <a:rPr lang="en-US" sz="2000" i="1" dirty="0" smtClean="0"/>
              <a:t>CLARA</a:t>
            </a:r>
            <a:r>
              <a:rPr lang="en-US" sz="2000" dirty="0" smtClean="0"/>
              <a:t> (Kaufmann &amp; </a:t>
            </a:r>
            <a:r>
              <a:rPr lang="en-US" sz="2000" dirty="0" err="1" smtClean="0"/>
              <a:t>Rousseeuw</a:t>
            </a:r>
            <a:r>
              <a:rPr lang="en-US" sz="2000" dirty="0" smtClean="0"/>
              <a:t>, 1990): PAM on samples</a:t>
            </a:r>
          </a:p>
          <a:p>
            <a:pPr lvl="1">
              <a:lnSpc>
                <a:spcPct val="150000"/>
              </a:lnSpc>
            </a:pPr>
            <a:r>
              <a:rPr lang="en-US" sz="2000" i="1" dirty="0" smtClean="0"/>
              <a:t>CLARANS</a:t>
            </a:r>
            <a:r>
              <a:rPr lang="en-US" sz="2000" dirty="0" smtClean="0"/>
              <a:t> (Ng &amp; Han, 1994): Randomized re-sampling</a:t>
            </a:r>
          </a:p>
          <a:p>
            <a:endParaRPr lang="en-US" dirty="0"/>
          </a:p>
        </p:txBody>
      </p:sp>
    </p:spTree>
    <p:extLst>
      <p:ext uri="{BB962C8B-B14F-4D97-AF65-F5344CB8AC3E}">
        <p14:creationId xmlns:p14="http://schemas.microsoft.com/office/powerpoint/2010/main" val="2047484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Cluster Analysis</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Cluster: A collection of data objects</a:t>
            </a:r>
          </a:p>
          <a:p>
            <a:pPr lvl="1"/>
            <a:r>
              <a:rPr lang="en-US" sz="2400" dirty="0" smtClean="0"/>
              <a:t>similar (or related) to one another within the same group</a:t>
            </a:r>
          </a:p>
          <a:p>
            <a:pPr lvl="1"/>
            <a:r>
              <a:rPr lang="en-US" sz="2400" dirty="0" smtClean="0"/>
              <a:t>dissimilar (or unrelated) to the objects in other groups</a:t>
            </a:r>
          </a:p>
          <a:p>
            <a:r>
              <a:rPr lang="en-US" sz="2400" dirty="0" smtClean="0"/>
              <a:t>Cluster analysis (or </a:t>
            </a:r>
            <a:r>
              <a:rPr lang="en-US" sz="2400" i="1" dirty="0" smtClean="0"/>
              <a:t>clustering</a:t>
            </a:r>
            <a:r>
              <a:rPr lang="en-US" sz="2400" dirty="0" smtClean="0"/>
              <a:t>, </a:t>
            </a:r>
            <a:r>
              <a:rPr lang="en-US" sz="2400" i="1" dirty="0" smtClean="0"/>
              <a:t>data segmentation, …</a:t>
            </a:r>
            <a:r>
              <a:rPr lang="en-US" sz="2400" dirty="0" smtClean="0"/>
              <a:t>)</a:t>
            </a:r>
          </a:p>
          <a:p>
            <a:pPr lvl="1"/>
            <a:r>
              <a:rPr lang="en-US" sz="2400" dirty="0" smtClean="0"/>
              <a:t>Finding similarities between data according to the characteristics found in the data and grouping similar data objects into clusters</a:t>
            </a:r>
          </a:p>
          <a:p>
            <a:r>
              <a:rPr lang="en-US" sz="2400" dirty="0" smtClean="0">
                <a:solidFill>
                  <a:schemeClr val="hlink"/>
                </a:solidFill>
              </a:rPr>
              <a:t>Unsupervised learning</a:t>
            </a:r>
            <a:r>
              <a:rPr lang="en-US" sz="2400" dirty="0" smtClean="0"/>
              <a:t>: no predefined classes (i.e., </a:t>
            </a:r>
            <a:r>
              <a:rPr lang="en-US" sz="2400" i="1" dirty="0" smtClean="0"/>
              <a:t>learning by observations</a:t>
            </a:r>
            <a:r>
              <a:rPr lang="en-US" sz="2400" dirty="0" smtClean="0"/>
              <a:t> vs. learning by examples: supervised)</a:t>
            </a:r>
          </a:p>
          <a:p>
            <a:r>
              <a:rPr lang="en-US" sz="2400" dirty="0" smtClean="0"/>
              <a:t>Typical applications</a:t>
            </a:r>
          </a:p>
          <a:p>
            <a:pPr lvl="1"/>
            <a:r>
              <a:rPr lang="en-US" sz="2400" dirty="0" smtClean="0"/>
              <a:t>As a </a:t>
            </a:r>
            <a:r>
              <a:rPr lang="en-US" sz="2400" dirty="0" smtClean="0">
                <a:solidFill>
                  <a:schemeClr val="hlink"/>
                </a:solidFill>
              </a:rPr>
              <a:t>stand-alone tool</a:t>
            </a:r>
            <a:r>
              <a:rPr lang="en-US" sz="2400" dirty="0" smtClean="0"/>
              <a:t> to gain insight into data distribution </a:t>
            </a:r>
          </a:p>
          <a:p>
            <a:pPr lvl="1"/>
            <a:r>
              <a:rPr lang="en-US" sz="2400" dirty="0" smtClean="0"/>
              <a:t>As a </a:t>
            </a:r>
            <a:r>
              <a:rPr lang="en-US" sz="2400" dirty="0" smtClean="0">
                <a:solidFill>
                  <a:schemeClr val="hlink"/>
                </a:solidFill>
              </a:rPr>
              <a:t>preprocessing step</a:t>
            </a:r>
            <a:r>
              <a:rPr lang="en-US" sz="2400" dirty="0" smtClean="0"/>
              <a:t> for other algorithms</a:t>
            </a:r>
          </a:p>
          <a:p>
            <a:endParaRPr lang="en-US" dirty="0"/>
          </a:p>
        </p:txBody>
      </p:sp>
    </p:spTree>
    <p:extLst>
      <p:ext uri="{BB962C8B-B14F-4D97-AF65-F5344CB8AC3E}">
        <p14:creationId xmlns:p14="http://schemas.microsoft.com/office/powerpoint/2010/main" val="1118971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04478"/>
            <a:ext cx="8229600" cy="1143000"/>
          </a:xfrm>
        </p:spPr>
        <p:txBody>
          <a:bodyPr/>
          <a:lstStyle/>
          <a:p>
            <a:r>
              <a:rPr lang="en-US" dirty="0" smtClean="0"/>
              <a:t>R Demo</a:t>
            </a:r>
            <a:endParaRPr lang="en-US" dirty="0"/>
          </a:p>
        </p:txBody>
      </p:sp>
    </p:spTree>
    <p:extLst>
      <p:ext uri="{BB962C8B-B14F-4D97-AF65-F5344CB8AC3E}">
        <p14:creationId xmlns:p14="http://schemas.microsoft.com/office/powerpoint/2010/main" val="328259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Clustering</a:t>
            </a:r>
            <a:endParaRPr lang="en-US" dirty="0"/>
          </a:p>
        </p:txBody>
      </p:sp>
      <p:sp>
        <p:nvSpPr>
          <p:cNvPr id="3" name="Content Placeholder 2"/>
          <p:cNvSpPr>
            <a:spLocks noGrp="1"/>
          </p:cNvSpPr>
          <p:nvPr>
            <p:ph idx="1"/>
          </p:nvPr>
        </p:nvSpPr>
        <p:spPr>
          <a:xfrm>
            <a:off x="457200" y="1219200"/>
            <a:ext cx="8229600" cy="4525963"/>
          </a:xfrm>
        </p:spPr>
        <p:txBody>
          <a:bodyPr/>
          <a:lstStyle/>
          <a:p>
            <a:r>
              <a:rPr lang="en-US" altLang="zh-CN" dirty="0" smtClean="0">
                <a:ea typeface="SimSun" pitchFamily="2" charset="-122"/>
              </a:rPr>
              <a:t>Use distance matrix as clustering criteria.  This method does not require the number of clusters </a:t>
            </a:r>
            <a:r>
              <a:rPr lang="en-US" altLang="zh-CN" b="1" i="1" dirty="0" smtClean="0">
                <a:ea typeface="SimSun" pitchFamily="2" charset="-122"/>
              </a:rPr>
              <a:t>k</a:t>
            </a:r>
            <a:r>
              <a:rPr lang="en-US" altLang="zh-CN" dirty="0" smtClean="0">
                <a:ea typeface="SimSun" pitchFamily="2" charset="-122"/>
              </a:rPr>
              <a:t> as an input, but needs a termination condition </a:t>
            </a:r>
          </a:p>
          <a:p>
            <a:endParaRPr lang="en-US" dirty="0"/>
          </a:p>
        </p:txBody>
      </p:sp>
      <p:grpSp>
        <p:nvGrpSpPr>
          <p:cNvPr id="4" name="Group 4"/>
          <p:cNvGrpSpPr>
            <a:grpSpLocks/>
          </p:cNvGrpSpPr>
          <p:nvPr/>
        </p:nvGrpSpPr>
        <p:grpSpPr bwMode="auto">
          <a:xfrm>
            <a:off x="990600" y="3140075"/>
            <a:ext cx="6956425" cy="3641725"/>
            <a:chOff x="1200" y="1776"/>
            <a:chExt cx="4382" cy="2294"/>
          </a:xfrm>
        </p:grpSpPr>
        <p:sp>
          <p:nvSpPr>
            <p:cNvPr id="5" name="Line 5"/>
            <p:cNvSpPr>
              <a:spLocks noChangeShapeType="1"/>
            </p:cNvSpPr>
            <p:nvPr/>
          </p:nvSpPr>
          <p:spPr bwMode="auto">
            <a:xfrm>
              <a:off x="1200" y="2112"/>
              <a:ext cx="321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6" name="Group 6"/>
            <p:cNvGrpSpPr>
              <a:grpSpLocks/>
            </p:cNvGrpSpPr>
            <p:nvPr/>
          </p:nvGrpSpPr>
          <p:grpSpPr bwMode="auto">
            <a:xfrm>
              <a:off x="1440" y="1785"/>
              <a:ext cx="480" cy="327"/>
              <a:chOff x="1104" y="1785"/>
              <a:chExt cx="480" cy="327"/>
            </a:xfrm>
          </p:grpSpPr>
          <p:sp>
            <p:nvSpPr>
              <p:cNvPr id="58" name="Line 7"/>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 name="Text Box 8"/>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spcBef>
                    <a:spcPct val="50000"/>
                  </a:spcBef>
                </a:pPr>
                <a:r>
                  <a:rPr lang="en-US" altLang="zh-CN" sz="1800">
                    <a:latin typeface="Times New Roman" pitchFamily="18" charset="0"/>
                    <a:ea typeface="SimSun" pitchFamily="2" charset="-122"/>
                  </a:rPr>
                  <a:t>Step 0</a:t>
                </a:r>
                <a:endParaRPr lang="en-US" altLang="zh-CN">
                  <a:latin typeface="Times New Roman" pitchFamily="18" charset="0"/>
                  <a:ea typeface="SimSun" pitchFamily="2" charset="-122"/>
                </a:endParaRPr>
              </a:p>
            </p:txBody>
          </p:sp>
        </p:grpSp>
        <p:grpSp>
          <p:nvGrpSpPr>
            <p:cNvPr id="7" name="Group 9"/>
            <p:cNvGrpSpPr>
              <a:grpSpLocks/>
            </p:cNvGrpSpPr>
            <p:nvPr/>
          </p:nvGrpSpPr>
          <p:grpSpPr bwMode="auto">
            <a:xfrm>
              <a:off x="1968" y="1776"/>
              <a:ext cx="480" cy="327"/>
              <a:chOff x="1104" y="1785"/>
              <a:chExt cx="480" cy="327"/>
            </a:xfrm>
          </p:grpSpPr>
          <p:sp>
            <p:nvSpPr>
              <p:cNvPr id="56" name="Line 10"/>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Text Box 11"/>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spcBef>
                    <a:spcPct val="50000"/>
                  </a:spcBef>
                </a:pPr>
                <a:r>
                  <a:rPr lang="en-US" altLang="zh-CN" sz="1800">
                    <a:latin typeface="Times New Roman" pitchFamily="18" charset="0"/>
                    <a:ea typeface="SimSun" pitchFamily="2" charset="-122"/>
                  </a:rPr>
                  <a:t>Step 1</a:t>
                </a:r>
                <a:endParaRPr lang="en-US" altLang="zh-CN">
                  <a:latin typeface="Times New Roman" pitchFamily="18" charset="0"/>
                  <a:ea typeface="SimSun" pitchFamily="2" charset="-122"/>
                </a:endParaRPr>
              </a:p>
            </p:txBody>
          </p:sp>
        </p:grpSp>
        <p:grpSp>
          <p:nvGrpSpPr>
            <p:cNvPr id="8" name="Group 12"/>
            <p:cNvGrpSpPr>
              <a:grpSpLocks/>
            </p:cNvGrpSpPr>
            <p:nvPr/>
          </p:nvGrpSpPr>
          <p:grpSpPr bwMode="auto">
            <a:xfrm>
              <a:off x="2496" y="1776"/>
              <a:ext cx="480" cy="327"/>
              <a:chOff x="1104" y="1785"/>
              <a:chExt cx="480" cy="327"/>
            </a:xfrm>
          </p:grpSpPr>
          <p:sp>
            <p:nvSpPr>
              <p:cNvPr id="54" name="Line 13"/>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Text Box 14"/>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spcBef>
                    <a:spcPct val="50000"/>
                  </a:spcBef>
                </a:pPr>
                <a:r>
                  <a:rPr lang="en-US" altLang="zh-CN" sz="1800">
                    <a:latin typeface="Times New Roman" pitchFamily="18" charset="0"/>
                    <a:ea typeface="SimSun" pitchFamily="2" charset="-122"/>
                  </a:rPr>
                  <a:t>Step 2</a:t>
                </a:r>
                <a:endParaRPr lang="en-US" altLang="zh-CN">
                  <a:latin typeface="Times New Roman" pitchFamily="18" charset="0"/>
                  <a:ea typeface="SimSun" pitchFamily="2" charset="-122"/>
                </a:endParaRPr>
              </a:p>
            </p:txBody>
          </p:sp>
        </p:grpSp>
        <p:grpSp>
          <p:nvGrpSpPr>
            <p:cNvPr id="9" name="Group 15"/>
            <p:cNvGrpSpPr>
              <a:grpSpLocks/>
            </p:cNvGrpSpPr>
            <p:nvPr/>
          </p:nvGrpSpPr>
          <p:grpSpPr bwMode="auto">
            <a:xfrm>
              <a:off x="2976" y="1776"/>
              <a:ext cx="480" cy="327"/>
              <a:chOff x="1104" y="1785"/>
              <a:chExt cx="480" cy="327"/>
            </a:xfrm>
          </p:grpSpPr>
          <p:sp>
            <p:nvSpPr>
              <p:cNvPr id="52" name="Line 16"/>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Text Box 17"/>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spcBef>
                    <a:spcPct val="50000"/>
                  </a:spcBef>
                </a:pPr>
                <a:r>
                  <a:rPr lang="en-US" altLang="zh-CN" sz="1800">
                    <a:latin typeface="Times New Roman" pitchFamily="18" charset="0"/>
                    <a:ea typeface="SimSun" pitchFamily="2" charset="-122"/>
                  </a:rPr>
                  <a:t>Step 3</a:t>
                </a:r>
                <a:endParaRPr lang="en-US" altLang="zh-CN">
                  <a:latin typeface="Times New Roman" pitchFamily="18" charset="0"/>
                  <a:ea typeface="SimSun" pitchFamily="2" charset="-122"/>
                </a:endParaRPr>
              </a:p>
            </p:txBody>
          </p:sp>
        </p:grpSp>
        <p:grpSp>
          <p:nvGrpSpPr>
            <p:cNvPr id="10" name="Group 18"/>
            <p:cNvGrpSpPr>
              <a:grpSpLocks/>
            </p:cNvGrpSpPr>
            <p:nvPr/>
          </p:nvGrpSpPr>
          <p:grpSpPr bwMode="auto">
            <a:xfrm>
              <a:off x="3456" y="1776"/>
              <a:ext cx="480" cy="327"/>
              <a:chOff x="1104" y="1785"/>
              <a:chExt cx="480" cy="327"/>
            </a:xfrm>
          </p:grpSpPr>
          <p:sp>
            <p:nvSpPr>
              <p:cNvPr id="50" name="Line 19"/>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Text Box 20"/>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spcBef>
                    <a:spcPct val="50000"/>
                  </a:spcBef>
                </a:pPr>
                <a:r>
                  <a:rPr lang="en-US" altLang="zh-CN" sz="1800">
                    <a:latin typeface="Times New Roman" pitchFamily="18" charset="0"/>
                    <a:ea typeface="SimSun" pitchFamily="2" charset="-122"/>
                  </a:rPr>
                  <a:t>Step 4</a:t>
                </a:r>
                <a:endParaRPr lang="en-US" altLang="zh-CN">
                  <a:latin typeface="Times New Roman" pitchFamily="18" charset="0"/>
                  <a:ea typeface="SimSun" pitchFamily="2" charset="-122"/>
                </a:endParaRPr>
              </a:p>
            </p:txBody>
          </p:sp>
        </p:grpSp>
        <p:sp>
          <p:nvSpPr>
            <p:cNvPr id="11" name="Text Box 21"/>
            <p:cNvSpPr txBox="1">
              <a:spLocks noChangeArrowheads="1"/>
            </p:cNvSpPr>
            <p:nvPr/>
          </p:nvSpPr>
          <p:spPr bwMode="auto">
            <a:xfrm>
              <a:off x="1440" y="25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altLang="zh-CN">
                  <a:latin typeface="Times New Roman" pitchFamily="18" charset="0"/>
                  <a:ea typeface="SimSun" pitchFamily="2" charset="-122"/>
                </a:rPr>
                <a:t>b</a:t>
              </a:r>
            </a:p>
          </p:txBody>
        </p:sp>
        <p:sp>
          <p:nvSpPr>
            <p:cNvPr id="12" name="Text Box 22"/>
            <p:cNvSpPr txBox="1">
              <a:spLocks noChangeArrowheads="1"/>
            </p:cNvSpPr>
            <p:nvPr/>
          </p:nvSpPr>
          <p:spPr bwMode="auto">
            <a:xfrm>
              <a:off x="1440" y="31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altLang="zh-CN">
                  <a:latin typeface="Times New Roman" pitchFamily="18" charset="0"/>
                  <a:ea typeface="SimSun" pitchFamily="2" charset="-122"/>
                </a:rPr>
                <a:t>d</a:t>
              </a:r>
            </a:p>
          </p:txBody>
        </p:sp>
        <p:sp>
          <p:nvSpPr>
            <p:cNvPr id="13" name="Text Box 23"/>
            <p:cNvSpPr txBox="1">
              <a:spLocks noChangeArrowheads="1"/>
            </p:cNvSpPr>
            <p:nvPr/>
          </p:nvSpPr>
          <p:spPr bwMode="auto">
            <a:xfrm>
              <a:off x="1440" y="280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altLang="zh-CN">
                  <a:latin typeface="Times New Roman" pitchFamily="18" charset="0"/>
                  <a:ea typeface="SimSun" pitchFamily="2" charset="-122"/>
                </a:rPr>
                <a:t>c</a:t>
              </a:r>
            </a:p>
          </p:txBody>
        </p:sp>
        <p:sp>
          <p:nvSpPr>
            <p:cNvPr id="14" name="Text Box 24"/>
            <p:cNvSpPr txBox="1">
              <a:spLocks noChangeArrowheads="1"/>
            </p:cNvSpPr>
            <p:nvPr/>
          </p:nvSpPr>
          <p:spPr bwMode="auto">
            <a:xfrm>
              <a:off x="1440" y="340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altLang="zh-CN">
                  <a:latin typeface="Times New Roman" pitchFamily="18" charset="0"/>
                  <a:ea typeface="SimSun" pitchFamily="2" charset="-122"/>
                </a:rPr>
                <a:t>e</a:t>
              </a:r>
            </a:p>
          </p:txBody>
        </p:sp>
        <p:sp>
          <p:nvSpPr>
            <p:cNvPr id="15" name="Text Box 25"/>
            <p:cNvSpPr txBox="1">
              <a:spLocks noChangeArrowheads="1"/>
            </p:cNvSpPr>
            <p:nvPr/>
          </p:nvSpPr>
          <p:spPr bwMode="auto">
            <a:xfrm>
              <a:off x="1440" y="220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altLang="zh-CN">
                  <a:latin typeface="Times New Roman" pitchFamily="18" charset="0"/>
                  <a:ea typeface="SimSun" pitchFamily="2" charset="-122"/>
                </a:rPr>
                <a:t>a</a:t>
              </a:r>
            </a:p>
          </p:txBody>
        </p:sp>
        <p:sp>
          <p:nvSpPr>
            <p:cNvPr id="16" name="Oval 26"/>
            <p:cNvSpPr>
              <a:spLocks noChangeArrowheads="1"/>
            </p:cNvSpPr>
            <p:nvPr/>
          </p:nvSpPr>
          <p:spPr bwMode="auto">
            <a:xfrm>
              <a:off x="1392" y="2256"/>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Oval 27"/>
            <p:cNvSpPr>
              <a:spLocks noChangeArrowheads="1"/>
            </p:cNvSpPr>
            <p:nvPr/>
          </p:nvSpPr>
          <p:spPr bwMode="auto">
            <a:xfrm>
              <a:off x="1392" y="2544"/>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 name="Oval 28"/>
            <p:cNvSpPr>
              <a:spLocks noChangeArrowheads="1"/>
            </p:cNvSpPr>
            <p:nvPr/>
          </p:nvSpPr>
          <p:spPr bwMode="auto">
            <a:xfrm>
              <a:off x="1392" y="2832"/>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 name="Oval 29"/>
            <p:cNvSpPr>
              <a:spLocks noChangeArrowheads="1"/>
            </p:cNvSpPr>
            <p:nvPr/>
          </p:nvSpPr>
          <p:spPr bwMode="auto">
            <a:xfrm>
              <a:off x="1392" y="3120"/>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 name="Oval 30"/>
            <p:cNvSpPr>
              <a:spLocks noChangeArrowheads="1"/>
            </p:cNvSpPr>
            <p:nvPr/>
          </p:nvSpPr>
          <p:spPr bwMode="auto">
            <a:xfrm>
              <a:off x="1392" y="3408"/>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 name="Text Box 31"/>
            <p:cNvSpPr txBox="1">
              <a:spLocks noChangeArrowheads="1"/>
            </p:cNvSpPr>
            <p:nvPr/>
          </p:nvSpPr>
          <p:spPr bwMode="auto">
            <a:xfrm>
              <a:off x="1968" y="2304"/>
              <a:ext cx="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altLang="zh-CN">
                  <a:latin typeface="Times New Roman" pitchFamily="18" charset="0"/>
                  <a:ea typeface="SimSun" pitchFamily="2" charset="-122"/>
                </a:rPr>
                <a:t>a b</a:t>
              </a:r>
            </a:p>
          </p:txBody>
        </p:sp>
        <p:sp>
          <p:nvSpPr>
            <p:cNvPr id="22" name="Oval 32"/>
            <p:cNvSpPr>
              <a:spLocks noChangeArrowheads="1"/>
            </p:cNvSpPr>
            <p:nvPr/>
          </p:nvSpPr>
          <p:spPr bwMode="auto">
            <a:xfrm>
              <a:off x="1872" y="2352"/>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 name="Text Box 33"/>
            <p:cNvSpPr txBox="1">
              <a:spLocks noChangeArrowheads="1"/>
            </p:cNvSpPr>
            <p:nvPr/>
          </p:nvSpPr>
          <p:spPr bwMode="auto">
            <a:xfrm>
              <a:off x="2496" y="3216"/>
              <a:ext cx="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altLang="zh-CN">
                  <a:latin typeface="Times New Roman" pitchFamily="18" charset="0"/>
                  <a:ea typeface="SimSun" pitchFamily="2" charset="-122"/>
                </a:rPr>
                <a:t>d e</a:t>
              </a:r>
            </a:p>
          </p:txBody>
        </p:sp>
        <p:sp>
          <p:nvSpPr>
            <p:cNvPr id="24" name="Oval 34"/>
            <p:cNvSpPr>
              <a:spLocks noChangeArrowheads="1"/>
            </p:cNvSpPr>
            <p:nvPr/>
          </p:nvSpPr>
          <p:spPr bwMode="auto">
            <a:xfrm>
              <a:off x="2400" y="3264"/>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 name="Text Box 35"/>
            <p:cNvSpPr txBox="1">
              <a:spLocks noChangeArrowheads="1"/>
            </p:cNvSpPr>
            <p:nvPr/>
          </p:nvSpPr>
          <p:spPr bwMode="auto">
            <a:xfrm>
              <a:off x="2880" y="2928"/>
              <a:ext cx="4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altLang="zh-CN">
                  <a:latin typeface="Times New Roman" pitchFamily="18" charset="0"/>
                  <a:ea typeface="SimSun" pitchFamily="2" charset="-122"/>
                </a:rPr>
                <a:t>c d e</a:t>
              </a:r>
            </a:p>
          </p:txBody>
        </p:sp>
        <p:sp>
          <p:nvSpPr>
            <p:cNvPr id="26" name="Oval 36"/>
            <p:cNvSpPr>
              <a:spLocks noChangeArrowheads="1"/>
            </p:cNvSpPr>
            <p:nvPr/>
          </p:nvSpPr>
          <p:spPr bwMode="auto">
            <a:xfrm>
              <a:off x="2784" y="2928"/>
              <a:ext cx="62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 name="Text Box 37"/>
            <p:cNvSpPr txBox="1">
              <a:spLocks noChangeArrowheads="1"/>
            </p:cNvSpPr>
            <p:nvPr/>
          </p:nvSpPr>
          <p:spPr bwMode="auto">
            <a:xfrm>
              <a:off x="3216" y="2592"/>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altLang="zh-CN">
                  <a:latin typeface="Times New Roman" pitchFamily="18" charset="0"/>
                  <a:ea typeface="SimSun" pitchFamily="2" charset="-122"/>
                </a:rPr>
                <a:t>a b c d e</a:t>
              </a:r>
            </a:p>
          </p:txBody>
        </p:sp>
        <p:sp>
          <p:nvSpPr>
            <p:cNvPr id="28" name="Oval 38"/>
            <p:cNvSpPr>
              <a:spLocks noChangeArrowheads="1"/>
            </p:cNvSpPr>
            <p:nvPr/>
          </p:nvSpPr>
          <p:spPr bwMode="auto">
            <a:xfrm>
              <a:off x="3120" y="2592"/>
              <a:ext cx="100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9" name="Line 39"/>
            <p:cNvSpPr>
              <a:spLocks noChangeShapeType="1"/>
            </p:cNvSpPr>
            <p:nvPr/>
          </p:nvSpPr>
          <p:spPr bwMode="auto">
            <a:xfrm>
              <a:off x="1200" y="3753"/>
              <a:ext cx="321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40"/>
            <p:cNvSpPr>
              <a:spLocks noChangeShapeType="1"/>
            </p:cNvSpPr>
            <p:nvPr/>
          </p:nvSpPr>
          <p:spPr bwMode="auto">
            <a:xfrm flipH="1">
              <a:off x="1536" y="3753"/>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Text Box 41"/>
            <p:cNvSpPr txBox="1">
              <a:spLocks noChangeArrowheads="1"/>
            </p:cNvSpPr>
            <p:nvPr/>
          </p:nvSpPr>
          <p:spPr bwMode="auto">
            <a:xfrm>
              <a:off x="1440" y="3810"/>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spcBef>
                  <a:spcPct val="50000"/>
                </a:spcBef>
              </a:pPr>
              <a:r>
                <a:rPr lang="en-US" altLang="zh-CN" sz="1800">
                  <a:latin typeface="Times New Roman" pitchFamily="18" charset="0"/>
                  <a:ea typeface="SimSun" pitchFamily="2" charset="-122"/>
                </a:rPr>
                <a:t>Step 4</a:t>
              </a:r>
              <a:endParaRPr lang="en-US" altLang="zh-CN">
                <a:latin typeface="Times New Roman" pitchFamily="18" charset="0"/>
                <a:ea typeface="SimSun" pitchFamily="2" charset="-122"/>
              </a:endParaRPr>
            </a:p>
          </p:txBody>
        </p:sp>
        <p:sp>
          <p:nvSpPr>
            <p:cNvPr id="32" name="Line 42"/>
            <p:cNvSpPr>
              <a:spLocks noChangeShapeType="1"/>
            </p:cNvSpPr>
            <p:nvPr/>
          </p:nvSpPr>
          <p:spPr bwMode="auto">
            <a:xfrm flipH="1">
              <a:off x="2064"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Text Box 43"/>
            <p:cNvSpPr txBox="1">
              <a:spLocks noChangeArrowheads="1"/>
            </p:cNvSpPr>
            <p:nvPr/>
          </p:nvSpPr>
          <p:spPr bwMode="auto">
            <a:xfrm>
              <a:off x="1968"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spcBef>
                  <a:spcPct val="50000"/>
                </a:spcBef>
              </a:pPr>
              <a:r>
                <a:rPr lang="en-US" altLang="zh-CN" sz="1800" dirty="0">
                  <a:latin typeface="Times New Roman" pitchFamily="18" charset="0"/>
                  <a:ea typeface="SimSun" pitchFamily="2" charset="-122"/>
                </a:rPr>
                <a:t>Step 3</a:t>
              </a:r>
              <a:endParaRPr lang="en-US" altLang="zh-CN" dirty="0">
                <a:latin typeface="Times New Roman" pitchFamily="18" charset="0"/>
                <a:ea typeface="SimSun" pitchFamily="2" charset="-122"/>
              </a:endParaRPr>
            </a:p>
          </p:txBody>
        </p:sp>
        <p:sp>
          <p:nvSpPr>
            <p:cNvPr id="34" name="Line 44"/>
            <p:cNvSpPr>
              <a:spLocks noChangeShapeType="1"/>
            </p:cNvSpPr>
            <p:nvPr/>
          </p:nvSpPr>
          <p:spPr bwMode="auto">
            <a:xfrm flipH="1">
              <a:off x="259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Text Box 45"/>
            <p:cNvSpPr txBox="1">
              <a:spLocks noChangeArrowheads="1"/>
            </p:cNvSpPr>
            <p:nvPr/>
          </p:nvSpPr>
          <p:spPr bwMode="auto">
            <a:xfrm>
              <a:off x="249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spcBef>
                  <a:spcPct val="50000"/>
                </a:spcBef>
              </a:pPr>
              <a:r>
                <a:rPr lang="en-US" altLang="zh-CN" sz="1800">
                  <a:latin typeface="Times New Roman" pitchFamily="18" charset="0"/>
                  <a:ea typeface="SimSun" pitchFamily="2" charset="-122"/>
                </a:rPr>
                <a:t>Step 2</a:t>
              </a:r>
              <a:endParaRPr lang="en-US" altLang="zh-CN">
                <a:latin typeface="Times New Roman" pitchFamily="18" charset="0"/>
                <a:ea typeface="SimSun" pitchFamily="2" charset="-122"/>
              </a:endParaRPr>
            </a:p>
          </p:txBody>
        </p:sp>
        <p:sp>
          <p:nvSpPr>
            <p:cNvPr id="36" name="Line 46"/>
            <p:cNvSpPr>
              <a:spLocks noChangeShapeType="1"/>
            </p:cNvSpPr>
            <p:nvPr/>
          </p:nvSpPr>
          <p:spPr bwMode="auto">
            <a:xfrm flipH="1">
              <a:off x="307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Text Box 47"/>
            <p:cNvSpPr txBox="1">
              <a:spLocks noChangeArrowheads="1"/>
            </p:cNvSpPr>
            <p:nvPr/>
          </p:nvSpPr>
          <p:spPr bwMode="auto">
            <a:xfrm>
              <a:off x="297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spcBef>
                  <a:spcPct val="50000"/>
                </a:spcBef>
              </a:pPr>
              <a:r>
                <a:rPr lang="en-US" altLang="zh-CN" sz="1800">
                  <a:latin typeface="Times New Roman" pitchFamily="18" charset="0"/>
                  <a:ea typeface="SimSun" pitchFamily="2" charset="-122"/>
                </a:rPr>
                <a:t>Step 1</a:t>
              </a:r>
              <a:endParaRPr lang="en-US" altLang="zh-CN">
                <a:latin typeface="Times New Roman" pitchFamily="18" charset="0"/>
                <a:ea typeface="SimSun" pitchFamily="2" charset="-122"/>
              </a:endParaRPr>
            </a:p>
          </p:txBody>
        </p:sp>
        <p:sp>
          <p:nvSpPr>
            <p:cNvPr id="38" name="Line 48"/>
            <p:cNvSpPr>
              <a:spLocks noChangeShapeType="1"/>
            </p:cNvSpPr>
            <p:nvPr/>
          </p:nvSpPr>
          <p:spPr bwMode="auto">
            <a:xfrm flipH="1">
              <a:off x="355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Text Box 49"/>
            <p:cNvSpPr txBox="1">
              <a:spLocks noChangeArrowheads="1"/>
            </p:cNvSpPr>
            <p:nvPr/>
          </p:nvSpPr>
          <p:spPr bwMode="auto">
            <a:xfrm>
              <a:off x="345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spcBef>
                  <a:spcPct val="50000"/>
                </a:spcBef>
              </a:pPr>
              <a:r>
                <a:rPr lang="en-US" altLang="zh-CN" sz="1800">
                  <a:latin typeface="Times New Roman" pitchFamily="18" charset="0"/>
                  <a:ea typeface="SimSun" pitchFamily="2" charset="-122"/>
                </a:rPr>
                <a:t>Step 0</a:t>
              </a:r>
              <a:endParaRPr lang="en-US" altLang="zh-CN">
                <a:latin typeface="Times New Roman" pitchFamily="18" charset="0"/>
                <a:ea typeface="SimSun" pitchFamily="2" charset="-122"/>
              </a:endParaRPr>
            </a:p>
          </p:txBody>
        </p:sp>
        <p:sp>
          <p:nvSpPr>
            <p:cNvPr id="40" name="Line 50"/>
            <p:cNvSpPr>
              <a:spLocks noChangeShapeType="1"/>
            </p:cNvSpPr>
            <p:nvPr/>
          </p:nvSpPr>
          <p:spPr bwMode="auto">
            <a:xfrm>
              <a:off x="1680" y="2352"/>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51"/>
            <p:cNvSpPr>
              <a:spLocks noChangeShapeType="1"/>
            </p:cNvSpPr>
            <p:nvPr/>
          </p:nvSpPr>
          <p:spPr bwMode="auto">
            <a:xfrm flipV="1">
              <a:off x="1680" y="244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52"/>
            <p:cNvSpPr>
              <a:spLocks noChangeShapeType="1"/>
            </p:cNvSpPr>
            <p:nvPr/>
          </p:nvSpPr>
          <p:spPr bwMode="auto">
            <a:xfrm>
              <a:off x="1680" y="3216"/>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53"/>
            <p:cNvSpPr>
              <a:spLocks noChangeShapeType="1"/>
            </p:cNvSpPr>
            <p:nvPr/>
          </p:nvSpPr>
          <p:spPr bwMode="auto">
            <a:xfrm flipV="1">
              <a:off x="1680" y="3360"/>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54"/>
            <p:cNvSpPr>
              <a:spLocks noChangeShapeType="1"/>
            </p:cNvSpPr>
            <p:nvPr/>
          </p:nvSpPr>
          <p:spPr bwMode="auto">
            <a:xfrm>
              <a:off x="1680" y="2976"/>
              <a:ext cx="110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55"/>
            <p:cNvSpPr>
              <a:spLocks noChangeShapeType="1"/>
            </p:cNvSpPr>
            <p:nvPr/>
          </p:nvSpPr>
          <p:spPr bwMode="auto">
            <a:xfrm flipV="1">
              <a:off x="2688" y="3072"/>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56"/>
            <p:cNvSpPr>
              <a:spLocks noChangeShapeType="1"/>
            </p:cNvSpPr>
            <p:nvPr/>
          </p:nvSpPr>
          <p:spPr bwMode="auto">
            <a:xfrm>
              <a:off x="2400" y="2496"/>
              <a:ext cx="72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57"/>
            <p:cNvSpPr>
              <a:spLocks noChangeShapeType="1"/>
            </p:cNvSpPr>
            <p:nvPr/>
          </p:nvSpPr>
          <p:spPr bwMode="auto">
            <a:xfrm flipV="1">
              <a:off x="3072" y="2736"/>
              <a:ext cx="4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Text Box 58"/>
            <p:cNvSpPr txBox="1">
              <a:spLocks noChangeArrowheads="1"/>
            </p:cNvSpPr>
            <p:nvPr/>
          </p:nvSpPr>
          <p:spPr bwMode="auto">
            <a:xfrm>
              <a:off x="4305" y="1824"/>
              <a:ext cx="127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r>
                <a:rPr lang="en-US" altLang="zh-CN" b="1">
                  <a:latin typeface="Times New Roman" pitchFamily="18" charset="0"/>
                  <a:ea typeface="SimSun" pitchFamily="2" charset="-122"/>
                </a:rPr>
                <a:t>agglomerative</a:t>
              </a:r>
            </a:p>
            <a:p>
              <a:r>
                <a:rPr lang="en-US" altLang="zh-CN" b="1">
                  <a:latin typeface="Times New Roman" pitchFamily="18" charset="0"/>
                  <a:ea typeface="SimSun" pitchFamily="2" charset="-122"/>
                </a:rPr>
                <a:t>(AGNES)</a:t>
              </a:r>
            </a:p>
          </p:txBody>
        </p:sp>
        <p:sp>
          <p:nvSpPr>
            <p:cNvPr id="49" name="Text Box 59"/>
            <p:cNvSpPr txBox="1">
              <a:spLocks noChangeArrowheads="1"/>
            </p:cNvSpPr>
            <p:nvPr/>
          </p:nvSpPr>
          <p:spPr bwMode="auto">
            <a:xfrm>
              <a:off x="4401" y="3552"/>
              <a:ext cx="87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r>
                <a:rPr lang="en-US" altLang="zh-CN" b="1">
                  <a:latin typeface="Times New Roman" pitchFamily="18" charset="0"/>
                  <a:ea typeface="SimSun" pitchFamily="2" charset="-122"/>
                </a:rPr>
                <a:t>divisive</a:t>
              </a:r>
            </a:p>
            <a:p>
              <a:r>
                <a:rPr lang="en-US" altLang="zh-CN" b="1">
                  <a:latin typeface="Times New Roman" pitchFamily="18" charset="0"/>
                  <a:ea typeface="SimSun" pitchFamily="2" charset="-122"/>
                </a:rPr>
                <a:t>(DIANA)</a:t>
              </a:r>
              <a:endParaRPr lang="en-US" altLang="zh-CN">
                <a:latin typeface="Times New Roman" pitchFamily="18" charset="0"/>
                <a:ea typeface="SimSun" pitchFamily="2" charset="-122"/>
              </a:endParaRPr>
            </a:p>
          </p:txBody>
        </p:sp>
      </p:grpSp>
    </p:spTree>
    <p:extLst>
      <p:ext uri="{BB962C8B-B14F-4D97-AF65-F5344CB8AC3E}">
        <p14:creationId xmlns:p14="http://schemas.microsoft.com/office/powerpoint/2010/main" val="16755458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Dendrogram</a:t>
            </a:r>
            <a:endParaRPr lang="en-US" dirty="0"/>
          </a:p>
        </p:txBody>
      </p:sp>
      <p:pic>
        <p:nvPicPr>
          <p:cNvPr id="4098" name="Picture 2" descr="http://orange.biolab.si/docs/latest/_images/hclust-dendro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447800"/>
            <a:ext cx="6019800" cy="4868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8327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AGNES (Agglomerative Nesting)</a:t>
            </a:r>
            <a:endParaRPr lang="en-US" dirty="0"/>
          </a:p>
        </p:txBody>
      </p:sp>
      <p:sp>
        <p:nvSpPr>
          <p:cNvPr id="3" name="Content Placeholder 2"/>
          <p:cNvSpPr>
            <a:spLocks noGrp="1"/>
          </p:cNvSpPr>
          <p:nvPr>
            <p:ph idx="1"/>
          </p:nvPr>
        </p:nvSpPr>
        <p:spPr>
          <a:xfrm>
            <a:off x="457200" y="1600200"/>
            <a:ext cx="8229600" cy="2743199"/>
          </a:xfrm>
        </p:spPr>
        <p:txBody>
          <a:bodyPr>
            <a:normAutofit fontScale="85000" lnSpcReduction="20000"/>
          </a:bodyPr>
          <a:lstStyle/>
          <a:p>
            <a:pPr>
              <a:lnSpc>
                <a:spcPct val="80000"/>
              </a:lnSpc>
              <a:spcBef>
                <a:spcPct val="50000"/>
              </a:spcBef>
              <a:buClr>
                <a:schemeClr val="tx1"/>
              </a:buClr>
            </a:pPr>
            <a:r>
              <a:rPr lang="en-US" altLang="zh-CN" dirty="0" smtClean="0">
                <a:ea typeface="SimSun" pitchFamily="2" charset="-122"/>
              </a:rPr>
              <a:t>Introduced in Kaufmann and </a:t>
            </a:r>
            <a:r>
              <a:rPr lang="en-US" altLang="zh-CN" dirty="0" err="1" smtClean="0">
                <a:ea typeface="SimSun" pitchFamily="2" charset="-122"/>
              </a:rPr>
              <a:t>Rousseeuw</a:t>
            </a:r>
            <a:r>
              <a:rPr lang="en-US" altLang="zh-CN" dirty="0" smtClean="0">
                <a:ea typeface="SimSun" pitchFamily="2" charset="-122"/>
              </a:rPr>
              <a:t> (1990)</a:t>
            </a:r>
          </a:p>
          <a:p>
            <a:pPr>
              <a:lnSpc>
                <a:spcPct val="120000"/>
              </a:lnSpc>
              <a:spcBef>
                <a:spcPct val="50000"/>
              </a:spcBef>
              <a:buClr>
                <a:schemeClr val="tx1"/>
              </a:buClr>
            </a:pPr>
            <a:r>
              <a:rPr lang="en-US" altLang="zh-CN" dirty="0" smtClean="0">
                <a:ea typeface="SimSun" pitchFamily="2" charset="-122"/>
              </a:rPr>
              <a:t>Use the </a:t>
            </a:r>
            <a:r>
              <a:rPr lang="en-US" altLang="zh-CN" b="1" dirty="0" smtClean="0">
                <a:ea typeface="SimSun" pitchFamily="2" charset="-122"/>
              </a:rPr>
              <a:t>single-linkage</a:t>
            </a:r>
            <a:r>
              <a:rPr lang="en-US" altLang="zh-CN" dirty="0" smtClean="0">
                <a:ea typeface="SimSun" pitchFamily="2" charset="-122"/>
              </a:rPr>
              <a:t> method and the dissimilarity matrix  </a:t>
            </a:r>
          </a:p>
          <a:p>
            <a:pPr>
              <a:lnSpc>
                <a:spcPct val="80000"/>
              </a:lnSpc>
              <a:spcBef>
                <a:spcPct val="50000"/>
              </a:spcBef>
              <a:buClr>
                <a:schemeClr val="tx1"/>
              </a:buClr>
            </a:pPr>
            <a:r>
              <a:rPr lang="en-US" altLang="zh-CN" dirty="0" smtClean="0">
                <a:ea typeface="SimSun" pitchFamily="2" charset="-122"/>
              </a:rPr>
              <a:t>Merge nodes that have the lowest dissimilarity</a:t>
            </a:r>
          </a:p>
          <a:p>
            <a:pPr>
              <a:lnSpc>
                <a:spcPct val="80000"/>
              </a:lnSpc>
              <a:spcBef>
                <a:spcPct val="50000"/>
              </a:spcBef>
              <a:buClr>
                <a:schemeClr val="tx1"/>
              </a:buClr>
            </a:pPr>
            <a:r>
              <a:rPr lang="en-US" altLang="zh-CN" dirty="0" smtClean="0">
                <a:ea typeface="SimSun" pitchFamily="2" charset="-122"/>
              </a:rPr>
              <a:t>Progress in a non-descending fashion</a:t>
            </a:r>
          </a:p>
          <a:p>
            <a:pPr>
              <a:lnSpc>
                <a:spcPct val="80000"/>
              </a:lnSpc>
              <a:spcBef>
                <a:spcPct val="50000"/>
              </a:spcBef>
              <a:buClr>
                <a:schemeClr val="tx1"/>
              </a:buClr>
            </a:pPr>
            <a:r>
              <a:rPr lang="en-US" altLang="zh-CN" dirty="0" smtClean="0">
                <a:ea typeface="SimSun" pitchFamily="2" charset="-122"/>
              </a:rPr>
              <a:t>Eventually all nodes belong to the same cluster</a:t>
            </a:r>
          </a:p>
          <a:p>
            <a:endParaRPr lang="en-US" dirty="0"/>
          </a:p>
        </p:txBody>
      </p:sp>
      <p:grpSp>
        <p:nvGrpSpPr>
          <p:cNvPr id="4" name="Group 4"/>
          <p:cNvGrpSpPr>
            <a:grpSpLocks/>
          </p:cNvGrpSpPr>
          <p:nvPr/>
        </p:nvGrpSpPr>
        <p:grpSpPr bwMode="auto">
          <a:xfrm>
            <a:off x="533400" y="4383087"/>
            <a:ext cx="2209800" cy="2017713"/>
            <a:chOff x="384" y="2496"/>
            <a:chExt cx="1392" cy="1271"/>
          </a:xfrm>
        </p:grpSpPr>
        <p:graphicFrame>
          <p:nvGraphicFramePr>
            <p:cNvPr id="5" name="Object 1026"/>
            <p:cNvGraphicFramePr>
              <a:graphicFrameLocks noChangeAspect="1"/>
            </p:cNvGraphicFramePr>
            <p:nvPr/>
          </p:nvGraphicFramePr>
          <p:xfrm>
            <a:off x="384" y="2496"/>
            <a:ext cx="1392" cy="1271"/>
          </p:xfrm>
          <a:graphic>
            <a:graphicData uri="http://schemas.openxmlformats.org/presentationml/2006/ole">
              <mc:AlternateContent xmlns:mc="http://schemas.openxmlformats.org/markup-compatibility/2006">
                <mc:Choice xmlns:v="urn:schemas-microsoft-com:vml" Requires="v">
                  <p:oleObj spid="_x0000_s5226" name="Worksheet" r:id="rId3" imgW="2200656" imgH="2076907" progId="Excel.Sheet.8">
                    <p:embed/>
                  </p:oleObj>
                </mc:Choice>
                <mc:Fallback>
                  <p:oleObj name="Worksheet" r:id="rId3"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Oval 6"/>
            <p:cNvSpPr>
              <a:spLocks noChangeArrowheads="1"/>
            </p:cNvSpPr>
            <p:nvPr/>
          </p:nvSpPr>
          <p:spPr bwMode="auto">
            <a:xfrm>
              <a:off x="816" y="2736"/>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7" name="Oval 7"/>
            <p:cNvSpPr>
              <a:spLocks noChangeArrowheads="1"/>
            </p:cNvSpPr>
            <p:nvPr/>
          </p:nvSpPr>
          <p:spPr bwMode="auto">
            <a:xfrm>
              <a:off x="816" y="3024"/>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8" name="Oval 8"/>
            <p:cNvSpPr>
              <a:spLocks noChangeArrowheads="1"/>
            </p:cNvSpPr>
            <p:nvPr/>
          </p:nvSpPr>
          <p:spPr bwMode="auto">
            <a:xfrm>
              <a:off x="1392" y="3024"/>
              <a:ext cx="144"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grpSp>
      <p:grpSp>
        <p:nvGrpSpPr>
          <p:cNvPr id="9" name="Group 9"/>
          <p:cNvGrpSpPr>
            <a:grpSpLocks/>
          </p:cNvGrpSpPr>
          <p:nvPr/>
        </p:nvGrpSpPr>
        <p:grpSpPr bwMode="auto">
          <a:xfrm>
            <a:off x="3505200" y="4383087"/>
            <a:ext cx="2209800" cy="2017713"/>
            <a:chOff x="1968" y="2496"/>
            <a:chExt cx="1392" cy="1271"/>
          </a:xfrm>
        </p:grpSpPr>
        <p:graphicFrame>
          <p:nvGraphicFramePr>
            <p:cNvPr id="10" name="Object 1025"/>
            <p:cNvGraphicFramePr>
              <a:graphicFrameLocks noChangeAspect="1"/>
            </p:cNvGraphicFramePr>
            <p:nvPr/>
          </p:nvGraphicFramePr>
          <p:xfrm>
            <a:off x="1968" y="2496"/>
            <a:ext cx="1392" cy="1271"/>
          </p:xfrm>
          <a:graphic>
            <a:graphicData uri="http://schemas.openxmlformats.org/presentationml/2006/ole">
              <mc:AlternateContent xmlns:mc="http://schemas.openxmlformats.org/markup-compatibility/2006">
                <mc:Choice xmlns:v="urn:schemas-microsoft-com:vml" Requires="v">
                  <p:oleObj spid="_x0000_s5227" name="Worksheet" r:id="rId5" imgW="2200656" imgH="2076907" progId="Excel.Sheet.8">
                    <p:embed/>
                  </p:oleObj>
                </mc:Choice>
                <mc:Fallback>
                  <p:oleObj name="Worksheet" r:id="rId5"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Oval 11"/>
            <p:cNvSpPr>
              <a:spLocks noChangeArrowheads="1"/>
            </p:cNvSpPr>
            <p:nvPr/>
          </p:nvSpPr>
          <p:spPr bwMode="auto">
            <a:xfrm>
              <a:off x="2736" y="3312"/>
              <a:ext cx="288" cy="192"/>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2" name="Oval 12"/>
            <p:cNvSpPr>
              <a:spLocks noChangeArrowheads="1"/>
            </p:cNvSpPr>
            <p:nvPr/>
          </p:nvSpPr>
          <p:spPr bwMode="auto">
            <a:xfrm>
              <a:off x="2256" y="2688"/>
              <a:ext cx="384" cy="384"/>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3" name="Oval 13"/>
            <p:cNvSpPr>
              <a:spLocks noChangeArrowheads="1"/>
            </p:cNvSpPr>
            <p:nvPr/>
          </p:nvSpPr>
          <p:spPr bwMode="auto">
            <a:xfrm>
              <a:off x="2352" y="3024"/>
              <a:ext cx="384" cy="24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 name="Oval 14"/>
            <p:cNvSpPr>
              <a:spLocks noChangeArrowheads="1"/>
            </p:cNvSpPr>
            <p:nvPr/>
          </p:nvSpPr>
          <p:spPr bwMode="auto">
            <a:xfrm>
              <a:off x="2832" y="3024"/>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grpSp>
      <p:grpSp>
        <p:nvGrpSpPr>
          <p:cNvPr id="15" name="Group 15"/>
          <p:cNvGrpSpPr>
            <a:grpSpLocks/>
          </p:cNvGrpSpPr>
          <p:nvPr/>
        </p:nvGrpSpPr>
        <p:grpSpPr bwMode="auto">
          <a:xfrm>
            <a:off x="6553200" y="4383087"/>
            <a:ext cx="2209800" cy="2017713"/>
            <a:chOff x="3552" y="2496"/>
            <a:chExt cx="1392" cy="1271"/>
          </a:xfrm>
        </p:grpSpPr>
        <p:graphicFrame>
          <p:nvGraphicFramePr>
            <p:cNvPr id="16" name="Object 1024"/>
            <p:cNvGraphicFramePr>
              <a:graphicFrameLocks noChangeAspect="1"/>
            </p:cNvGraphicFramePr>
            <p:nvPr/>
          </p:nvGraphicFramePr>
          <p:xfrm>
            <a:off x="3552" y="2496"/>
            <a:ext cx="1392" cy="1271"/>
          </p:xfrm>
          <a:graphic>
            <a:graphicData uri="http://schemas.openxmlformats.org/presentationml/2006/ole">
              <mc:AlternateContent xmlns:mc="http://schemas.openxmlformats.org/markup-compatibility/2006">
                <mc:Choice xmlns:v="urn:schemas-microsoft-com:vml" Requires="v">
                  <p:oleObj spid="_x0000_s5228" name="Worksheet" r:id="rId6" imgW="2200656" imgH="2076907" progId="Excel.Sheet.8">
                    <p:embed/>
                  </p:oleObj>
                </mc:Choice>
                <mc:Fallback>
                  <p:oleObj name="Worksheet" r:id="rId6"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Oval 17"/>
            <p:cNvSpPr>
              <a:spLocks noChangeArrowheads="1"/>
            </p:cNvSpPr>
            <p:nvPr/>
          </p:nvSpPr>
          <p:spPr bwMode="auto">
            <a:xfrm>
              <a:off x="3888" y="2688"/>
              <a:ext cx="384" cy="624"/>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8" name="Oval 18"/>
            <p:cNvSpPr>
              <a:spLocks noChangeArrowheads="1"/>
            </p:cNvSpPr>
            <p:nvPr/>
          </p:nvSpPr>
          <p:spPr bwMode="auto">
            <a:xfrm>
              <a:off x="4272" y="3024"/>
              <a:ext cx="480" cy="48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grpSp>
      <p:sp>
        <p:nvSpPr>
          <p:cNvPr id="19" name="Line 19"/>
          <p:cNvSpPr>
            <a:spLocks noChangeShapeType="1"/>
          </p:cNvSpPr>
          <p:nvPr/>
        </p:nvSpPr>
        <p:spPr bwMode="auto">
          <a:xfrm>
            <a:off x="2971800" y="5297487"/>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0" name="Line 20"/>
          <p:cNvSpPr>
            <a:spLocks noChangeShapeType="1"/>
          </p:cNvSpPr>
          <p:nvPr/>
        </p:nvSpPr>
        <p:spPr bwMode="auto">
          <a:xfrm>
            <a:off x="5943600" y="5221287"/>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Tree>
    <p:extLst>
      <p:ext uri="{BB962C8B-B14F-4D97-AF65-F5344CB8AC3E}">
        <p14:creationId xmlns:p14="http://schemas.microsoft.com/office/powerpoint/2010/main" val="13255384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DIANA (Divisive Analysis)</a:t>
            </a:r>
            <a:endParaRPr lang="en-US" dirty="0"/>
          </a:p>
        </p:txBody>
      </p:sp>
      <p:sp>
        <p:nvSpPr>
          <p:cNvPr id="3" name="Content Placeholder 2"/>
          <p:cNvSpPr>
            <a:spLocks noGrp="1"/>
          </p:cNvSpPr>
          <p:nvPr>
            <p:ph idx="1"/>
          </p:nvPr>
        </p:nvSpPr>
        <p:spPr>
          <a:xfrm>
            <a:off x="457200" y="1600201"/>
            <a:ext cx="8229600" cy="2667000"/>
          </a:xfrm>
        </p:spPr>
        <p:txBody>
          <a:bodyPr>
            <a:normAutofit fontScale="92500" lnSpcReduction="10000"/>
          </a:bodyPr>
          <a:lstStyle/>
          <a:p>
            <a:pPr>
              <a:lnSpc>
                <a:spcPct val="110000"/>
              </a:lnSpc>
              <a:spcBef>
                <a:spcPct val="50000"/>
              </a:spcBef>
              <a:buClr>
                <a:schemeClr val="tx1"/>
              </a:buClr>
            </a:pPr>
            <a:r>
              <a:rPr lang="en-US" altLang="zh-CN" dirty="0" smtClean="0">
                <a:ea typeface="SimSun" pitchFamily="2" charset="-122"/>
              </a:rPr>
              <a:t>Introduced in Kaufmann and </a:t>
            </a:r>
            <a:r>
              <a:rPr lang="en-US" altLang="zh-CN" dirty="0" err="1" smtClean="0">
                <a:ea typeface="SimSun" pitchFamily="2" charset="-122"/>
              </a:rPr>
              <a:t>Rousseeuw</a:t>
            </a:r>
            <a:r>
              <a:rPr lang="en-US" altLang="zh-CN" dirty="0" smtClean="0">
                <a:ea typeface="SimSun" pitchFamily="2" charset="-122"/>
              </a:rPr>
              <a:t> (1990)</a:t>
            </a:r>
          </a:p>
          <a:p>
            <a:pPr>
              <a:lnSpc>
                <a:spcPct val="110000"/>
              </a:lnSpc>
              <a:spcBef>
                <a:spcPct val="50000"/>
              </a:spcBef>
              <a:buClr>
                <a:schemeClr val="tx1"/>
              </a:buClr>
            </a:pPr>
            <a:r>
              <a:rPr lang="en-US" altLang="zh-CN" dirty="0" smtClean="0">
                <a:ea typeface="SimSun" pitchFamily="2" charset="-122"/>
              </a:rPr>
              <a:t>Implemented in statistical analysis packages</a:t>
            </a:r>
          </a:p>
          <a:p>
            <a:pPr>
              <a:lnSpc>
                <a:spcPct val="110000"/>
              </a:lnSpc>
              <a:spcBef>
                <a:spcPct val="50000"/>
              </a:spcBef>
              <a:buClr>
                <a:schemeClr val="tx1"/>
              </a:buClr>
            </a:pPr>
            <a:r>
              <a:rPr lang="en-US" altLang="zh-CN" dirty="0" smtClean="0">
                <a:ea typeface="SimSun" pitchFamily="2" charset="-122"/>
              </a:rPr>
              <a:t>Inverse order of AGNES</a:t>
            </a:r>
          </a:p>
          <a:p>
            <a:pPr>
              <a:lnSpc>
                <a:spcPct val="110000"/>
              </a:lnSpc>
              <a:spcBef>
                <a:spcPct val="50000"/>
              </a:spcBef>
              <a:buClr>
                <a:schemeClr val="tx1"/>
              </a:buClr>
            </a:pPr>
            <a:r>
              <a:rPr lang="en-US" altLang="zh-CN" dirty="0" smtClean="0">
                <a:ea typeface="SimSun" pitchFamily="2" charset="-122"/>
              </a:rPr>
              <a:t>Eventually each node forms a cluster on its own</a:t>
            </a:r>
          </a:p>
          <a:p>
            <a:endParaRPr lang="en-US" dirty="0"/>
          </a:p>
        </p:txBody>
      </p:sp>
      <p:grpSp>
        <p:nvGrpSpPr>
          <p:cNvPr id="4" name="Group 4"/>
          <p:cNvGrpSpPr>
            <a:grpSpLocks/>
          </p:cNvGrpSpPr>
          <p:nvPr/>
        </p:nvGrpSpPr>
        <p:grpSpPr bwMode="auto">
          <a:xfrm>
            <a:off x="609600" y="4495800"/>
            <a:ext cx="2209800" cy="2017713"/>
            <a:chOff x="3552" y="2496"/>
            <a:chExt cx="1392" cy="1271"/>
          </a:xfrm>
        </p:grpSpPr>
        <p:graphicFrame>
          <p:nvGraphicFramePr>
            <p:cNvPr id="5" name="Object 5"/>
            <p:cNvGraphicFramePr>
              <a:graphicFrameLocks noChangeAspect="1"/>
            </p:cNvGraphicFramePr>
            <p:nvPr/>
          </p:nvGraphicFramePr>
          <p:xfrm>
            <a:off x="3552" y="2496"/>
            <a:ext cx="1392" cy="1271"/>
          </p:xfrm>
          <a:graphic>
            <a:graphicData uri="http://schemas.openxmlformats.org/presentationml/2006/ole">
              <mc:AlternateContent xmlns:mc="http://schemas.openxmlformats.org/markup-compatibility/2006">
                <mc:Choice xmlns:v="urn:schemas-microsoft-com:vml" Requires="v">
                  <p:oleObj spid="_x0000_s8299" name="Worksheet" r:id="rId3" imgW="2200656" imgH="2076907" progId="Excel.Sheet.8">
                    <p:embed/>
                  </p:oleObj>
                </mc:Choice>
                <mc:Fallback>
                  <p:oleObj name="Worksheet" r:id="rId3"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Oval 6"/>
            <p:cNvSpPr>
              <a:spLocks noChangeArrowheads="1"/>
            </p:cNvSpPr>
            <p:nvPr/>
          </p:nvSpPr>
          <p:spPr bwMode="auto">
            <a:xfrm>
              <a:off x="3888" y="2688"/>
              <a:ext cx="384" cy="624"/>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 name="Oval 7"/>
            <p:cNvSpPr>
              <a:spLocks noChangeArrowheads="1"/>
            </p:cNvSpPr>
            <p:nvPr/>
          </p:nvSpPr>
          <p:spPr bwMode="auto">
            <a:xfrm>
              <a:off x="4272" y="3024"/>
              <a:ext cx="480" cy="48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grpSp>
      <p:grpSp>
        <p:nvGrpSpPr>
          <p:cNvPr id="8" name="Group 14"/>
          <p:cNvGrpSpPr>
            <a:grpSpLocks/>
          </p:cNvGrpSpPr>
          <p:nvPr/>
        </p:nvGrpSpPr>
        <p:grpSpPr bwMode="auto">
          <a:xfrm>
            <a:off x="6019800" y="4495800"/>
            <a:ext cx="2209800" cy="2017713"/>
            <a:chOff x="3792" y="2473"/>
            <a:chExt cx="1392" cy="1271"/>
          </a:xfrm>
        </p:grpSpPr>
        <p:graphicFrame>
          <p:nvGraphicFramePr>
            <p:cNvPr id="9" name="Object 15"/>
            <p:cNvGraphicFramePr>
              <a:graphicFrameLocks noChangeAspect="1"/>
            </p:cNvGraphicFramePr>
            <p:nvPr/>
          </p:nvGraphicFramePr>
          <p:xfrm>
            <a:off x="3792" y="2473"/>
            <a:ext cx="1392" cy="1271"/>
          </p:xfrm>
          <a:graphic>
            <a:graphicData uri="http://schemas.openxmlformats.org/presentationml/2006/ole">
              <mc:AlternateContent xmlns:mc="http://schemas.openxmlformats.org/markup-compatibility/2006">
                <mc:Choice xmlns:v="urn:schemas-microsoft-com:vml" Requires="v">
                  <p:oleObj spid="_x0000_s8300" name="Worksheet" r:id="rId5" imgW="2200656" imgH="2076907" progId="Excel.Sheet.8">
                    <p:embed/>
                  </p:oleObj>
                </mc:Choice>
                <mc:Fallback>
                  <p:oleObj name="Worksheet" r:id="rId5"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 y="2473"/>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Oval 16"/>
            <p:cNvSpPr>
              <a:spLocks noChangeArrowheads="1"/>
            </p:cNvSpPr>
            <p:nvPr/>
          </p:nvSpPr>
          <p:spPr bwMode="auto">
            <a:xfrm>
              <a:off x="4224" y="2713"/>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1" name="Oval 17"/>
            <p:cNvSpPr>
              <a:spLocks noChangeArrowheads="1"/>
            </p:cNvSpPr>
            <p:nvPr/>
          </p:nvSpPr>
          <p:spPr bwMode="auto">
            <a:xfrm>
              <a:off x="4224" y="3001"/>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2" name="Oval 18"/>
            <p:cNvSpPr>
              <a:spLocks noChangeArrowheads="1"/>
            </p:cNvSpPr>
            <p:nvPr/>
          </p:nvSpPr>
          <p:spPr bwMode="auto">
            <a:xfrm>
              <a:off x="4800" y="3001"/>
              <a:ext cx="144"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3" name="Oval 19"/>
            <p:cNvSpPr>
              <a:spLocks noChangeArrowheads="1"/>
            </p:cNvSpPr>
            <p:nvPr/>
          </p:nvSpPr>
          <p:spPr bwMode="auto">
            <a:xfrm>
              <a:off x="4128" y="2880"/>
              <a:ext cx="96" cy="192"/>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 name="Oval 20"/>
            <p:cNvSpPr>
              <a:spLocks noChangeArrowheads="1"/>
            </p:cNvSpPr>
            <p:nvPr/>
          </p:nvSpPr>
          <p:spPr bwMode="auto">
            <a:xfrm rot="-5400000">
              <a:off x="4608" y="3216"/>
              <a:ext cx="144"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5" name="Oval 21"/>
            <p:cNvSpPr>
              <a:spLocks noChangeArrowheads="1"/>
            </p:cNvSpPr>
            <p:nvPr/>
          </p:nvSpPr>
          <p:spPr bwMode="auto">
            <a:xfrm rot="-5400000">
              <a:off x="4704" y="3072"/>
              <a:ext cx="96" cy="192"/>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grpSp>
      <p:sp>
        <p:nvSpPr>
          <p:cNvPr id="16" name="Line 22"/>
          <p:cNvSpPr>
            <a:spLocks noChangeShapeType="1"/>
          </p:cNvSpPr>
          <p:nvPr/>
        </p:nvSpPr>
        <p:spPr bwMode="auto">
          <a:xfrm>
            <a:off x="2895600" y="5446713"/>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7" name="Line 23"/>
          <p:cNvSpPr>
            <a:spLocks noChangeShapeType="1"/>
          </p:cNvSpPr>
          <p:nvPr/>
        </p:nvSpPr>
        <p:spPr bwMode="auto">
          <a:xfrm>
            <a:off x="5638800" y="5522913"/>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grpSp>
        <p:nvGrpSpPr>
          <p:cNvPr id="18" name="Group 8"/>
          <p:cNvGrpSpPr>
            <a:grpSpLocks/>
          </p:cNvGrpSpPr>
          <p:nvPr/>
        </p:nvGrpSpPr>
        <p:grpSpPr bwMode="auto">
          <a:xfrm>
            <a:off x="3276600" y="4532313"/>
            <a:ext cx="2209800" cy="2017712"/>
            <a:chOff x="1968" y="2496"/>
            <a:chExt cx="1392" cy="1271"/>
          </a:xfrm>
        </p:grpSpPr>
        <p:graphicFrame>
          <p:nvGraphicFramePr>
            <p:cNvPr id="19" name="Object 9"/>
            <p:cNvGraphicFramePr>
              <a:graphicFrameLocks noChangeAspect="1"/>
            </p:cNvGraphicFramePr>
            <p:nvPr/>
          </p:nvGraphicFramePr>
          <p:xfrm>
            <a:off x="1968" y="2496"/>
            <a:ext cx="1392" cy="1271"/>
          </p:xfrm>
          <a:graphic>
            <a:graphicData uri="http://schemas.openxmlformats.org/presentationml/2006/ole">
              <mc:AlternateContent xmlns:mc="http://schemas.openxmlformats.org/markup-compatibility/2006">
                <mc:Choice xmlns:v="urn:schemas-microsoft-com:vml" Requires="v">
                  <p:oleObj spid="_x0000_s8301" name="Worksheet" r:id="rId6" imgW="2200656" imgH="2076907" progId="Excel.Sheet.8">
                    <p:embed/>
                  </p:oleObj>
                </mc:Choice>
                <mc:Fallback>
                  <p:oleObj name="Worksheet" r:id="rId6"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Oval 10"/>
            <p:cNvSpPr>
              <a:spLocks noChangeArrowheads="1"/>
            </p:cNvSpPr>
            <p:nvPr/>
          </p:nvSpPr>
          <p:spPr bwMode="auto">
            <a:xfrm>
              <a:off x="2736" y="3312"/>
              <a:ext cx="288" cy="192"/>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1" name="Oval 11"/>
            <p:cNvSpPr>
              <a:spLocks noChangeArrowheads="1"/>
            </p:cNvSpPr>
            <p:nvPr/>
          </p:nvSpPr>
          <p:spPr bwMode="auto">
            <a:xfrm>
              <a:off x="2256" y="2688"/>
              <a:ext cx="384" cy="384"/>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2" name="Oval 12"/>
            <p:cNvSpPr>
              <a:spLocks noChangeArrowheads="1"/>
            </p:cNvSpPr>
            <p:nvPr/>
          </p:nvSpPr>
          <p:spPr bwMode="auto">
            <a:xfrm>
              <a:off x="2352" y="3024"/>
              <a:ext cx="384" cy="24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 name="Oval 13"/>
            <p:cNvSpPr>
              <a:spLocks noChangeArrowheads="1"/>
            </p:cNvSpPr>
            <p:nvPr/>
          </p:nvSpPr>
          <p:spPr bwMode="auto">
            <a:xfrm>
              <a:off x="2832" y="3024"/>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grpSp>
    </p:spTree>
    <p:extLst>
      <p:ext uri="{BB962C8B-B14F-4D97-AF65-F5344CB8AC3E}">
        <p14:creationId xmlns:p14="http://schemas.microsoft.com/office/powerpoint/2010/main" val="5287727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Distance Between Hierarchical Clusters</a:t>
            </a:r>
            <a:endParaRPr lang="en-US" dirty="0"/>
          </a:p>
        </p:txBody>
      </p:sp>
      <p:sp>
        <p:nvSpPr>
          <p:cNvPr id="3" name="Content Placeholder 2"/>
          <p:cNvSpPr>
            <a:spLocks noGrp="1"/>
          </p:cNvSpPr>
          <p:nvPr>
            <p:ph idx="1"/>
          </p:nvPr>
        </p:nvSpPr>
        <p:spPr>
          <a:xfrm>
            <a:off x="457200" y="1386840"/>
            <a:ext cx="8229600" cy="5181600"/>
          </a:xfrm>
        </p:spPr>
        <p:txBody>
          <a:bodyPr>
            <a:normAutofit fontScale="92500" lnSpcReduction="20000"/>
          </a:bodyPr>
          <a:lstStyle/>
          <a:p>
            <a:pPr>
              <a:lnSpc>
                <a:spcPct val="130000"/>
              </a:lnSpc>
            </a:pPr>
            <a:r>
              <a:rPr lang="en-US" sz="2400" dirty="0" smtClean="0">
                <a:cs typeface="Tahoma" pitchFamily="34" charset="0"/>
                <a:sym typeface="Symbol" pitchFamily="18" charset="2"/>
              </a:rPr>
              <a:t>A core need is to be able to measure the distance between two hierarchical clusters.</a:t>
            </a:r>
          </a:p>
          <a:p>
            <a:pPr>
              <a:lnSpc>
                <a:spcPct val="130000"/>
              </a:lnSpc>
            </a:pPr>
            <a:r>
              <a:rPr lang="en-US" sz="2400" b="1" u="sng" dirty="0" smtClean="0">
                <a:cs typeface="Tahoma" pitchFamily="34" charset="0"/>
                <a:sym typeface="Symbol" pitchFamily="18" charset="2"/>
              </a:rPr>
              <a:t>Single linkage:  </a:t>
            </a:r>
            <a:r>
              <a:rPr lang="en-US" sz="2000" dirty="0" smtClean="0">
                <a:cs typeface="Tahoma" pitchFamily="34" charset="0"/>
                <a:sym typeface="Symbol" pitchFamily="18" charset="2"/>
              </a:rPr>
              <a:t>smallest distance between an element in one cluster and an element in the other, i.e.,  </a:t>
            </a:r>
            <a:r>
              <a:rPr lang="en-US" sz="2000" dirty="0" err="1" smtClean="0">
                <a:cs typeface="Tahoma" pitchFamily="34" charset="0"/>
                <a:sym typeface="Symbol" pitchFamily="18" charset="2"/>
              </a:rPr>
              <a:t>dist</a:t>
            </a:r>
            <a:r>
              <a:rPr lang="en-US" sz="2000" dirty="0" smtClean="0">
                <a:cs typeface="Tahoma" pitchFamily="34" charset="0"/>
                <a:sym typeface="Symbol" pitchFamily="18" charset="2"/>
              </a:rPr>
              <a:t>(K</a:t>
            </a:r>
            <a:r>
              <a:rPr lang="en-US" sz="2000" baseline="-25000" dirty="0" smtClean="0">
                <a:cs typeface="Tahoma" pitchFamily="34" charset="0"/>
                <a:sym typeface="Symbol" pitchFamily="18" charset="2"/>
              </a:rPr>
              <a:t>i</a:t>
            </a:r>
            <a:r>
              <a:rPr lang="en-US" sz="2000" dirty="0" smtClean="0">
                <a:cs typeface="Tahoma" pitchFamily="34" charset="0"/>
                <a:sym typeface="Symbol" pitchFamily="18" charset="2"/>
              </a:rPr>
              <a:t>, </a:t>
            </a:r>
            <a:r>
              <a:rPr lang="en-US" sz="2000" dirty="0" err="1" smtClean="0">
                <a:cs typeface="Tahoma" pitchFamily="34" charset="0"/>
                <a:sym typeface="Symbol" pitchFamily="18" charset="2"/>
              </a:rPr>
              <a:t>K</a:t>
            </a:r>
            <a:r>
              <a:rPr lang="en-US" sz="2000" baseline="-25000" dirty="0" err="1" smtClean="0">
                <a:cs typeface="Tahoma" pitchFamily="34" charset="0"/>
                <a:sym typeface="Symbol" pitchFamily="18" charset="2"/>
              </a:rPr>
              <a:t>j</a:t>
            </a:r>
            <a:r>
              <a:rPr lang="en-US" sz="2000" dirty="0" smtClean="0">
                <a:cs typeface="Tahoma" pitchFamily="34" charset="0"/>
                <a:sym typeface="Symbol" pitchFamily="18" charset="2"/>
              </a:rPr>
              <a:t>) = min(t</a:t>
            </a:r>
            <a:r>
              <a:rPr lang="en-US" sz="2000" baseline="-25000" dirty="0" smtClean="0">
                <a:cs typeface="Tahoma" pitchFamily="34" charset="0"/>
                <a:sym typeface="Symbol" pitchFamily="18" charset="2"/>
              </a:rPr>
              <a:t>ip</a:t>
            </a:r>
            <a:r>
              <a:rPr lang="en-US" sz="2000" dirty="0" smtClean="0">
                <a:cs typeface="Tahoma" pitchFamily="34" charset="0"/>
                <a:sym typeface="Symbol" pitchFamily="18" charset="2"/>
              </a:rPr>
              <a:t>, </a:t>
            </a:r>
            <a:r>
              <a:rPr lang="en-US" sz="2000" dirty="0" err="1" smtClean="0">
                <a:cs typeface="Tahoma" pitchFamily="34" charset="0"/>
                <a:sym typeface="Symbol" pitchFamily="18" charset="2"/>
              </a:rPr>
              <a:t>t</a:t>
            </a:r>
            <a:r>
              <a:rPr lang="en-US" sz="2000" baseline="-25000" dirty="0" err="1" smtClean="0">
                <a:cs typeface="Tahoma" pitchFamily="34" charset="0"/>
                <a:sym typeface="Symbol" pitchFamily="18" charset="2"/>
              </a:rPr>
              <a:t>jq</a:t>
            </a:r>
            <a:r>
              <a:rPr lang="en-US" sz="2000" dirty="0" smtClean="0">
                <a:cs typeface="Tahoma" pitchFamily="34" charset="0"/>
                <a:sym typeface="Symbol" pitchFamily="18" charset="2"/>
              </a:rPr>
              <a:t>)</a:t>
            </a:r>
          </a:p>
          <a:p>
            <a:pPr>
              <a:lnSpc>
                <a:spcPct val="130000"/>
              </a:lnSpc>
            </a:pPr>
            <a:r>
              <a:rPr lang="en-US" sz="2400" b="1" u="sng" dirty="0" smtClean="0">
                <a:cs typeface="Tahoma" pitchFamily="34" charset="0"/>
                <a:sym typeface="Symbol" pitchFamily="18" charset="2"/>
              </a:rPr>
              <a:t>Complete linkage: </a:t>
            </a:r>
            <a:r>
              <a:rPr lang="en-US" sz="2000" dirty="0" smtClean="0">
                <a:cs typeface="Tahoma" pitchFamily="34" charset="0"/>
                <a:sym typeface="Symbol" pitchFamily="18" charset="2"/>
              </a:rPr>
              <a:t>largest distance between an element in one cluster and an element in the other, i.e.,  </a:t>
            </a:r>
            <a:r>
              <a:rPr lang="en-US" sz="2000" dirty="0" err="1" smtClean="0">
                <a:cs typeface="Tahoma" pitchFamily="34" charset="0"/>
                <a:sym typeface="Symbol" pitchFamily="18" charset="2"/>
              </a:rPr>
              <a:t>dist</a:t>
            </a:r>
            <a:r>
              <a:rPr lang="en-US" sz="2000" dirty="0" smtClean="0">
                <a:cs typeface="Tahoma" pitchFamily="34" charset="0"/>
                <a:sym typeface="Symbol" pitchFamily="18" charset="2"/>
              </a:rPr>
              <a:t>(K</a:t>
            </a:r>
            <a:r>
              <a:rPr lang="en-US" sz="2000" baseline="-25000" dirty="0" smtClean="0">
                <a:cs typeface="Tahoma" pitchFamily="34" charset="0"/>
                <a:sym typeface="Symbol" pitchFamily="18" charset="2"/>
              </a:rPr>
              <a:t>i</a:t>
            </a:r>
            <a:r>
              <a:rPr lang="en-US" sz="2000" dirty="0" smtClean="0">
                <a:cs typeface="Tahoma" pitchFamily="34" charset="0"/>
                <a:sym typeface="Symbol" pitchFamily="18" charset="2"/>
              </a:rPr>
              <a:t>, </a:t>
            </a:r>
            <a:r>
              <a:rPr lang="en-US" sz="2000" dirty="0" err="1" smtClean="0">
                <a:cs typeface="Tahoma" pitchFamily="34" charset="0"/>
                <a:sym typeface="Symbol" pitchFamily="18" charset="2"/>
              </a:rPr>
              <a:t>K</a:t>
            </a:r>
            <a:r>
              <a:rPr lang="en-US" sz="2000" baseline="-25000" dirty="0" err="1" smtClean="0">
                <a:cs typeface="Tahoma" pitchFamily="34" charset="0"/>
                <a:sym typeface="Symbol" pitchFamily="18" charset="2"/>
              </a:rPr>
              <a:t>j</a:t>
            </a:r>
            <a:r>
              <a:rPr lang="en-US" sz="2000" dirty="0" smtClean="0">
                <a:cs typeface="Tahoma" pitchFamily="34" charset="0"/>
                <a:sym typeface="Symbol" pitchFamily="18" charset="2"/>
              </a:rPr>
              <a:t>) = max(t</a:t>
            </a:r>
            <a:r>
              <a:rPr lang="en-US" sz="2000" baseline="-25000" dirty="0" smtClean="0">
                <a:cs typeface="Tahoma" pitchFamily="34" charset="0"/>
                <a:sym typeface="Symbol" pitchFamily="18" charset="2"/>
              </a:rPr>
              <a:t>ip</a:t>
            </a:r>
            <a:r>
              <a:rPr lang="en-US" sz="2000" dirty="0" smtClean="0">
                <a:cs typeface="Tahoma" pitchFamily="34" charset="0"/>
                <a:sym typeface="Symbol" pitchFamily="18" charset="2"/>
              </a:rPr>
              <a:t>, </a:t>
            </a:r>
            <a:r>
              <a:rPr lang="en-US" sz="2000" dirty="0" err="1" smtClean="0">
                <a:cs typeface="Tahoma" pitchFamily="34" charset="0"/>
                <a:sym typeface="Symbol" pitchFamily="18" charset="2"/>
              </a:rPr>
              <a:t>t</a:t>
            </a:r>
            <a:r>
              <a:rPr lang="en-US" sz="2000" baseline="-25000" dirty="0" err="1" smtClean="0">
                <a:cs typeface="Tahoma" pitchFamily="34" charset="0"/>
                <a:sym typeface="Symbol" pitchFamily="18" charset="2"/>
              </a:rPr>
              <a:t>jq</a:t>
            </a:r>
            <a:r>
              <a:rPr lang="en-US" sz="2000" dirty="0" smtClean="0">
                <a:cs typeface="Tahoma" pitchFamily="34" charset="0"/>
                <a:sym typeface="Symbol" pitchFamily="18" charset="2"/>
              </a:rPr>
              <a:t>)</a:t>
            </a:r>
          </a:p>
          <a:p>
            <a:pPr>
              <a:lnSpc>
                <a:spcPct val="130000"/>
              </a:lnSpc>
            </a:pPr>
            <a:r>
              <a:rPr lang="en-US" sz="2400" b="1" u="sng" dirty="0" smtClean="0">
                <a:cs typeface="Tahoma" pitchFamily="34" charset="0"/>
                <a:sym typeface="Symbol" pitchFamily="18" charset="2"/>
              </a:rPr>
              <a:t>Average linkage:</a:t>
            </a:r>
            <a:r>
              <a:rPr lang="en-US" sz="2400" dirty="0" smtClean="0">
                <a:cs typeface="Tahoma" pitchFamily="34" charset="0"/>
                <a:sym typeface="Symbol" pitchFamily="18" charset="2"/>
              </a:rPr>
              <a:t> </a:t>
            </a:r>
            <a:r>
              <a:rPr lang="en-US" sz="2000" dirty="0" err="1" smtClean="0">
                <a:cs typeface="Tahoma" pitchFamily="34" charset="0"/>
                <a:sym typeface="Symbol" pitchFamily="18" charset="2"/>
              </a:rPr>
              <a:t>avg</a:t>
            </a:r>
            <a:r>
              <a:rPr lang="en-US" sz="2000" dirty="0" smtClean="0">
                <a:cs typeface="Tahoma" pitchFamily="34" charset="0"/>
                <a:sym typeface="Symbol" pitchFamily="18" charset="2"/>
              </a:rPr>
              <a:t> distance between an element in one cluster and an element in the other, i.e.,  </a:t>
            </a:r>
            <a:r>
              <a:rPr lang="en-US" sz="2000" dirty="0" err="1" smtClean="0">
                <a:cs typeface="Tahoma" pitchFamily="34" charset="0"/>
                <a:sym typeface="Symbol" pitchFamily="18" charset="2"/>
              </a:rPr>
              <a:t>dist</a:t>
            </a:r>
            <a:r>
              <a:rPr lang="en-US" sz="2000" dirty="0" smtClean="0">
                <a:cs typeface="Tahoma" pitchFamily="34" charset="0"/>
                <a:sym typeface="Symbol" pitchFamily="18" charset="2"/>
              </a:rPr>
              <a:t>(K</a:t>
            </a:r>
            <a:r>
              <a:rPr lang="en-US" sz="2000" baseline="-25000" dirty="0" smtClean="0">
                <a:cs typeface="Tahoma" pitchFamily="34" charset="0"/>
                <a:sym typeface="Symbol" pitchFamily="18" charset="2"/>
              </a:rPr>
              <a:t>i</a:t>
            </a:r>
            <a:r>
              <a:rPr lang="en-US" sz="2000" dirty="0" smtClean="0">
                <a:cs typeface="Tahoma" pitchFamily="34" charset="0"/>
                <a:sym typeface="Symbol" pitchFamily="18" charset="2"/>
              </a:rPr>
              <a:t>, </a:t>
            </a:r>
            <a:r>
              <a:rPr lang="en-US" sz="2000" dirty="0" err="1" smtClean="0">
                <a:cs typeface="Tahoma" pitchFamily="34" charset="0"/>
                <a:sym typeface="Symbol" pitchFamily="18" charset="2"/>
              </a:rPr>
              <a:t>K</a:t>
            </a:r>
            <a:r>
              <a:rPr lang="en-US" sz="2000" baseline="-25000" dirty="0" err="1" smtClean="0">
                <a:cs typeface="Tahoma" pitchFamily="34" charset="0"/>
                <a:sym typeface="Symbol" pitchFamily="18" charset="2"/>
              </a:rPr>
              <a:t>j</a:t>
            </a:r>
            <a:r>
              <a:rPr lang="en-US" sz="2000" dirty="0" smtClean="0">
                <a:cs typeface="Tahoma" pitchFamily="34" charset="0"/>
                <a:sym typeface="Symbol" pitchFamily="18" charset="2"/>
              </a:rPr>
              <a:t>) = </a:t>
            </a:r>
            <a:r>
              <a:rPr lang="en-US" sz="2000" dirty="0" err="1" smtClean="0">
                <a:cs typeface="Tahoma" pitchFamily="34" charset="0"/>
                <a:sym typeface="Symbol" pitchFamily="18" charset="2"/>
              </a:rPr>
              <a:t>avg</a:t>
            </a:r>
            <a:r>
              <a:rPr lang="en-US" sz="2000" dirty="0" smtClean="0">
                <a:cs typeface="Tahoma" pitchFamily="34" charset="0"/>
                <a:sym typeface="Symbol" pitchFamily="18" charset="2"/>
              </a:rPr>
              <a:t>(t</a:t>
            </a:r>
            <a:r>
              <a:rPr lang="en-US" sz="2000" baseline="-25000" dirty="0" smtClean="0">
                <a:cs typeface="Tahoma" pitchFamily="34" charset="0"/>
                <a:sym typeface="Symbol" pitchFamily="18" charset="2"/>
              </a:rPr>
              <a:t>ip</a:t>
            </a:r>
            <a:r>
              <a:rPr lang="en-US" sz="2000" dirty="0" smtClean="0">
                <a:cs typeface="Tahoma" pitchFamily="34" charset="0"/>
                <a:sym typeface="Symbol" pitchFamily="18" charset="2"/>
              </a:rPr>
              <a:t>, </a:t>
            </a:r>
            <a:r>
              <a:rPr lang="en-US" sz="2000" dirty="0" err="1" smtClean="0">
                <a:cs typeface="Tahoma" pitchFamily="34" charset="0"/>
                <a:sym typeface="Symbol" pitchFamily="18" charset="2"/>
              </a:rPr>
              <a:t>t</a:t>
            </a:r>
            <a:r>
              <a:rPr lang="en-US" sz="2000" baseline="-25000" dirty="0" err="1" smtClean="0">
                <a:cs typeface="Tahoma" pitchFamily="34" charset="0"/>
                <a:sym typeface="Symbol" pitchFamily="18" charset="2"/>
              </a:rPr>
              <a:t>jq</a:t>
            </a:r>
            <a:r>
              <a:rPr lang="en-US" sz="2000" dirty="0" smtClean="0">
                <a:cs typeface="Tahoma" pitchFamily="34" charset="0"/>
                <a:sym typeface="Symbol" pitchFamily="18" charset="2"/>
              </a:rPr>
              <a:t>)</a:t>
            </a:r>
          </a:p>
          <a:p>
            <a:pPr>
              <a:lnSpc>
                <a:spcPct val="130000"/>
              </a:lnSpc>
            </a:pPr>
            <a:r>
              <a:rPr lang="en-US" sz="2400" b="1" u="sng" dirty="0" smtClean="0">
                <a:cs typeface="Tahoma" pitchFamily="34" charset="0"/>
                <a:sym typeface="Symbol" pitchFamily="18" charset="2"/>
              </a:rPr>
              <a:t>Centroid:</a:t>
            </a:r>
            <a:r>
              <a:rPr lang="en-US" sz="2400" dirty="0" smtClean="0">
                <a:cs typeface="Tahoma" pitchFamily="34" charset="0"/>
                <a:sym typeface="Symbol" pitchFamily="18" charset="2"/>
              </a:rPr>
              <a:t> </a:t>
            </a:r>
            <a:r>
              <a:rPr lang="en-US" sz="2000" dirty="0" smtClean="0">
                <a:cs typeface="Tahoma" pitchFamily="34" charset="0"/>
                <a:sym typeface="Symbol" pitchFamily="18" charset="2"/>
              </a:rPr>
              <a:t>distance between the centroids of two clusters, i.e.,  </a:t>
            </a:r>
            <a:r>
              <a:rPr lang="en-US" sz="2000" dirty="0" err="1" smtClean="0">
                <a:cs typeface="Tahoma" pitchFamily="34" charset="0"/>
                <a:sym typeface="Symbol" pitchFamily="18" charset="2"/>
              </a:rPr>
              <a:t>dist</a:t>
            </a:r>
            <a:r>
              <a:rPr lang="en-US" sz="2000" dirty="0" smtClean="0">
                <a:cs typeface="Tahoma" pitchFamily="34" charset="0"/>
                <a:sym typeface="Symbol" pitchFamily="18" charset="2"/>
              </a:rPr>
              <a:t>(K</a:t>
            </a:r>
            <a:r>
              <a:rPr lang="en-US" sz="2000" baseline="-25000" dirty="0" smtClean="0">
                <a:cs typeface="Tahoma" pitchFamily="34" charset="0"/>
                <a:sym typeface="Symbol" pitchFamily="18" charset="2"/>
              </a:rPr>
              <a:t>i</a:t>
            </a:r>
            <a:r>
              <a:rPr lang="en-US" sz="2000" dirty="0" smtClean="0">
                <a:cs typeface="Tahoma" pitchFamily="34" charset="0"/>
                <a:sym typeface="Symbol" pitchFamily="18" charset="2"/>
              </a:rPr>
              <a:t>, </a:t>
            </a:r>
            <a:r>
              <a:rPr lang="en-US" sz="2000" dirty="0" err="1" smtClean="0">
                <a:cs typeface="Tahoma" pitchFamily="34" charset="0"/>
                <a:sym typeface="Symbol" pitchFamily="18" charset="2"/>
              </a:rPr>
              <a:t>K</a:t>
            </a:r>
            <a:r>
              <a:rPr lang="en-US" sz="2000" baseline="-25000" dirty="0" err="1" smtClean="0">
                <a:cs typeface="Tahoma" pitchFamily="34" charset="0"/>
                <a:sym typeface="Symbol" pitchFamily="18" charset="2"/>
              </a:rPr>
              <a:t>j</a:t>
            </a:r>
            <a:r>
              <a:rPr lang="en-US" sz="2000" dirty="0" smtClean="0">
                <a:cs typeface="Tahoma" pitchFamily="34" charset="0"/>
                <a:sym typeface="Symbol" pitchFamily="18" charset="2"/>
              </a:rPr>
              <a:t>) = </a:t>
            </a:r>
            <a:r>
              <a:rPr lang="en-US" sz="2000" dirty="0" err="1" smtClean="0">
                <a:cs typeface="Tahoma" pitchFamily="34" charset="0"/>
                <a:sym typeface="Symbol" pitchFamily="18" charset="2"/>
              </a:rPr>
              <a:t>dist</a:t>
            </a:r>
            <a:r>
              <a:rPr lang="en-US" sz="2000" dirty="0" smtClean="0">
                <a:cs typeface="Tahoma" pitchFamily="34" charset="0"/>
                <a:sym typeface="Symbol" pitchFamily="18" charset="2"/>
              </a:rPr>
              <a:t>(</a:t>
            </a:r>
            <a:r>
              <a:rPr lang="en-US" sz="2000" dirty="0" err="1" smtClean="0">
                <a:cs typeface="Tahoma" pitchFamily="34" charset="0"/>
                <a:sym typeface="Symbol" pitchFamily="18" charset="2"/>
              </a:rPr>
              <a:t>C</a:t>
            </a:r>
            <a:r>
              <a:rPr lang="en-US" sz="2000" baseline="-25000" dirty="0" err="1" smtClean="0">
                <a:cs typeface="Tahoma" pitchFamily="34" charset="0"/>
                <a:sym typeface="Symbol" pitchFamily="18" charset="2"/>
              </a:rPr>
              <a:t>i</a:t>
            </a:r>
            <a:r>
              <a:rPr lang="en-US" sz="2000" dirty="0" smtClean="0">
                <a:cs typeface="Tahoma" pitchFamily="34" charset="0"/>
                <a:sym typeface="Symbol" pitchFamily="18" charset="2"/>
              </a:rPr>
              <a:t>, </a:t>
            </a:r>
            <a:r>
              <a:rPr lang="en-US" sz="2000" dirty="0" err="1" smtClean="0">
                <a:cs typeface="Tahoma" pitchFamily="34" charset="0"/>
                <a:sym typeface="Symbol" pitchFamily="18" charset="2"/>
              </a:rPr>
              <a:t>C</a:t>
            </a:r>
            <a:r>
              <a:rPr lang="en-US" sz="2000" baseline="-25000" dirty="0" err="1" smtClean="0">
                <a:cs typeface="Tahoma" pitchFamily="34" charset="0"/>
                <a:sym typeface="Symbol" pitchFamily="18" charset="2"/>
              </a:rPr>
              <a:t>j</a:t>
            </a:r>
            <a:r>
              <a:rPr lang="en-US" sz="2000" dirty="0" smtClean="0">
                <a:cs typeface="Tahoma" pitchFamily="34" charset="0"/>
                <a:sym typeface="Symbol" pitchFamily="18" charset="2"/>
              </a:rPr>
              <a:t>)</a:t>
            </a:r>
          </a:p>
          <a:p>
            <a:pPr>
              <a:lnSpc>
                <a:spcPct val="130000"/>
              </a:lnSpc>
            </a:pPr>
            <a:r>
              <a:rPr lang="en-US" sz="2400" b="1" u="sng" dirty="0" err="1" smtClean="0">
                <a:cs typeface="Tahoma" pitchFamily="34" charset="0"/>
                <a:sym typeface="Symbol" pitchFamily="18" charset="2"/>
              </a:rPr>
              <a:t>Medoid</a:t>
            </a:r>
            <a:r>
              <a:rPr lang="en-US" sz="2400" b="1" u="sng" dirty="0" smtClean="0">
                <a:cs typeface="Tahoma" pitchFamily="34" charset="0"/>
                <a:sym typeface="Symbol" pitchFamily="18" charset="2"/>
              </a:rPr>
              <a:t>:</a:t>
            </a:r>
            <a:r>
              <a:rPr lang="en-US" sz="2400" dirty="0" smtClean="0">
                <a:cs typeface="Tahoma" pitchFamily="34" charset="0"/>
                <a:sym typeface="Symbol" pitchFamily="18" charset="2"/>
              </a:rPr>
              <a:t> </a:t>
            </a:r>
            <a:r>
              <a:rPr lang="en-US" sz="2000" dirty="0" smtClean="0">
                <a:cs typeface="Tahoma" pitchFamily="34" charset="0"/>
                <a:sym typeface="Symbol" pitchFamily="18" charset="2"/>
              </a:rPr>
              <a:t>distance between the </a:t>
            </a:r>
            <a:r>
              <a:rPr lang="en-US" sz="2000" dirty="0" err="1" smtClean="0">
                <a:cs typeface="Tahoma" pitchFamily="34" charset="0"/>
                <a:sym typeface="Symbol" pitchFamily="18" charset="2"/>
              </a:rPr>
              <a:t>medoids</a:t>
            </a:r>
            <a:r>
              <a:rPr lang="en-US" sz="2000" dirty="0" smtClean="0">
                <a:cs typeface="Tahoma" pitchFamily="34" charset="0"/>
                <a:sym typeface="Symbol" pitchFamily="18" charset="2"/>
              </a:rPr>
              <a:t> of two clusters, i.e.,  </a:t>
            </a:r>
            <a:r>
              <a:rPr lang="en-US" sz="2000" dirty="0" err="1" smtClean="0">
                <a:cs typeface="Tahoma" pitchFamily="34" charset="0"/>
                <a:sym typeface="Symbol" pitchFamily="18" charset="2"/>
              </a:rPr>
              <a:t>dist</a:t>
            </a:r>
            <a:r>
              <a:rPr lang="en-US" sz="2000" dirty="0" smtClean="0">
                <a:cs typeface="Tahoma" pitchFamily="34" charset="0"/>
                <a:sym typeface="Symbol" pitchFamily="18" charset="2"/>
              </a:rPr>
              <a:t>(K</a:t>
            </a:r>
            <a:r>
              <a:rPr lang="en-US" sz="2000" baseline="-25000" dirty="0" smtClean="0">
                <a:cs typeface="Tahoma" pitchFamily="34" charset="0"/>
                <a:sym typeface="Symbol" pitchFamily="18" charset="2"/>
              </a:rPr>
              <a:t>i</a:t>
            </a:r>
            <a:r>
              <a:rPr lang="en-US" sz="2000" dirty="0" smtClean="0">
                <a:cs typeface="Tahoma" pitchFamily="34" charset="0"/>
                <a:sym typeface="Symbol" pitchFamily="18" charset="2"/>
              </a:rPr>
              <a:t>, </a:t>
            </a:r>
            <a:r>
              <a:rPr lang="en-US" sz="2000" dirty="0" err="1" smtClean="0">
                <a:cs typeface="Tahoma" pitchFamily="34" charset="0"/>
                <a:sym typeface="Symbol" pitchFamily="18" charset="2"/>
              </a:rPr>
              <a:t>K</a:t>
            </a:r>
            <a:r>
              <a:rPr lang="en-US" sz="2000" baseline="-25000" dirty="0" err="1" smtClean="0">
                <a:cs typeface="Tahoma" pitchFamily="34" charset="0"/>
                <a:sym typeface="Symbol" pitchFamily="18" charset="2"/>
              </a:rPr>
              <a:t>j</a:t>
            </a:r>
            <a:r>
              <a:rPr lang="en-US" sz="2000" dirty="0" smtClean="0">
                <a:cs typeface="Tahoma" pitchFamily="34" charset="0"/>
                <a:sym typeface="Symbol" pitchFamily="18" charset="2"/>
              </a:rPr>
              <a:t>) = </a:t>
            </a:r>
            <a:r>
              <a:rPr lang="en-US" sz="2000" dirty="0" err="1" smtClean="0">
                <a:cs typeface="Tahoma" pitchFamily="34" charset="0"/>
                <a:sym typeface="Symbol" pitchFamily="18" charset="2"/>
              </a:rPr>
              <a:t>dist</a:t>
            </a:r>
            <a:r>
              <a:rPr lang="en-US" sz="2000" dirty="0" smtClean="0">
                <a:cs typeface="Tahoma" pitchFamily="34" charset="0"/>
                <a:sym typeface="Symbol" pitchFamily="18" charset="2"/>
              </a:rPr>
              <a:t>(</a:t>
            </a:r>
            <a:r>
              <a:rPr lang="en-US" sz="2000" dirty="0" err="1" smtClean="0">
                <a:cs typeface="Tahoma" pitchFamily="34" charset="0"/>
                <a:sym typeface="Symbol" pitchFamily="18" charset="2"/>
              </a:rPr>
              <a:t>M</a:t>
            </a:r>
            <a:r>
              <a:rPr lang="en-US" sz="2000" baseline="-25000" dirty="0" err="1" smtClean="0">
                <a:cs typeface="Tahoma" pitchFamily="34" charset="0"/>
                <a:sym typeface="Symbol" pitchFamily="18" charset="2"/>
              </a:rPr>
              <a:t>i</a:t>
            </a:r>
            <a:r>
              <a:rPr lang="en-US" sz="2000" dirty="0" smtClean="0">
                <a:cs typeface="Tahoma" pitchFamily="34" charset="0"/>
                <a:sym typeface="Symbol" pitchFamily="18" charset="2"/>
              </a:rPr>
              <a:t>, </a:t>
            </a:r>
            <a:r>
              <a:rPr lang="en-US" sz="2000" dirty="0" err="1" smtClean="0">
                <a:cs typeface="Tahoma" pitchFamily="34" charset="0"/>
                <a:sym typeface="Symbol" pitchFamily="18" charset="2"/>
              </a:rPr>
              <a:t>M</a:t>
            </a:r>
            <a:r>
              <a:rPr lang="en-US" sz="2000" baseline="-25000" dirty="0" err="1" smtClean="0">
                <a:cs typeface="Tahoma" pitchFamily="34" charset="0"/>
                <a:sym typeface="Symbol" pitchFamily="18" charset="2"/>
              </a:rPr>
              <a:t>j</a:t>
            </a:r>
            <a:r>
              <a:rPr lang="en-US" sz="2000" dirty="0" smtClean="0">
                <a:cs typeface="Tahoma" pitchFamily="34" charset="0"/>
                <a:sym typeface="Symbol" pitchFamily="18" charset="2"/>
              </a:rPr>
              <a:t>)</a:t>
            </a:r>
          </a:p>
          <a:p>
            <a:pPr lvl="1">
              <a:lnSpc>
                <a:spcPct val="130000"/>
              </a:lnSpc>
            </a:pPr>
            <a:r>
              <a:rPr lang="en-US" sz="2000" dirty="0" err="1" smtClean="0">
                <a:cs typeface="Tahoma" pitchFamily="34" charset="0"/>
                <a:sym typeface="Symbol" pitchFamily="18" charset="2"/>
              </a:rPr>
              <a:t>Medoid</a:t>
            </a:r>
            <a:r>
              <a:rPr lang="en-US" sz="2000" dirty="0" smtClean="0">
                <a:cs typeface="Tahoma" pitchFamily="34" charset="0"/>
                <a:sym typeface="Symbol" pitchFamily="18" charset="2"/>
              </a:rPr>
              <a:t>: a chosen, centrally located object in the cluster</a:t>
            </a:r>
          </a:p>
          <a:p>
            <a:endParaRPr lang="en-US" dirty="0"/>
          </a:p>
        </p:txBody>
      </p:sp>
    </p:spTree>
    <p:extLst>
      <p:ext uri="{BB962C8B-B14F-4D97-AF65-F5344CB8AC3E}">
        <p14:creationId xmlns:p14="http://schemas.microsoft.com/office/powerpoint/2010/main" val="1732529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478"/>
            <a:ext cx="8229600" cy="1143000"/>
          </a:xfrm>
        </p:spPr>
        <p:txBody>
          <a:bodyPr>
            <a:normAutofit fontScale="90000"/>
          </a:bodyPr>
          <a:lstStyle/>
          <a:p>
            <a:r>
              <a:rPr lang="en-US" dirty="0" smtClean="0"/>
              <a:t>Single Linkage Example (Agglomerative)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8312316"/>
              </p:ext>
            </p:extLst>
          </p:nvPr>
        </p:nvGraphicFramePr>
        <p:xfrm>
          <a:off x="1524000" y="139700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9</a:t>
                      </a:r>
                      <a:endParaRPr lang="en-US" dirty="0"/>
                    </a:p>
                  </a:txBody>
                  <a:tcPr/>
                </a:tc>
                <a:tc>
                  <a:txBody>
                    <a:bodyPr/>
                    <a:lstStyle/>
                    <a:p>
                      <a:pPr algn="ctr"/>
                      <a:r>
                        <a:rPr lang="en-US" dirty="0" smtClean="0"/>
                        <a:t>15</a:t>
                      </a:r>
                      <a:endParaRPr lang="en-US" dirty="0"/>
                    </a:p>
                  </a:txBody>
                  <a:tcPr/>
                </a:tc>
                <a:tc>
                  <a:txBody>
                    <a:bodyPr/>
                    <a:lstStyle/>
                    <a:p>
                      <a:pPr algn="ctr"/>
                      <a:r>
                        <a:rPr lang="en-US" dirty="0" smtClean="0"/>
                        <a:t>16</a:t>
                      </a:r>
                      <a:endParaRPr lang="en-US" dirty="0"/>
                    </a:p>
                  </a:txBody>
                  <a:tcPr/>
                </a:tc>
                <a:tc>
                  <a:txBody>
                    <a:bodyPr/>
                    <a:lstStyle/>
                    <a:p>
                      <a:pPr algn="ctr"/>
                      <a:r>
                        <a:rPr lang="en-US" dirty="0" smtClean="0"/>
                        <a:t>18</a:t>
                      </a:r>
                      <a:endParaRPr lang="en-US" dirty="0"/>
                    </a:p>
                  </a:txBody>
                  <a:tcPr/>
                </a:tc>
                <a:tc>
                  <a:txBody>
                    <a:bodyPr/>
                    <a:lstStyle/>
                    <a:p>
                      <a:pPr algn="ctr"/>
                      <a:r>
                        <a:rPr lang="en-US" dirty="0" smtClean="0"/>
                        <a:t>25</a:t>
                      </a:r>
                      <a:endParaRPr lang="en-US" dirty="0"/>
                    </a:p>
                  </a:txBody>
                  <a:tcPr/>
                </a:tc>
                <a:tc>
                  <a:txBody>
                    <a:bodyPr/>
                    <a:lstStyle/>
                    <a:p>
                      <a:pPr algn="ctr"/>
                      <a:r>
                        <a:rPr lang="en-US" dirty="0" smtClean="0"/>
                        <a:t>33</a:t>
                      </a:r>
                      <a:endParaRPr lang="en-US" dirty="0"/>
                    </a:p>
                  </a:txBody>
                  <a:tcPr/>
                </a:tc>
                <a:tc>
                  <a:txBody>
                    <a:bodyPr/>
                    <a:lstStyle/>
                    <a:p>
                      <a:pPr algn="ctr"/>
                      <a:r>
                        <a:rPr lang="en-US" dirty="0" smtClean="0"/>
                        <a:t>33</a:t>
                      </a:r>
                      <a:endParaRPr lang="en-US" dirty="0"/>
                    </a:p>
                  </a:txBody>
                  <a:tcPr/>
                </a:tc>
                <a:tc>
                  <a:txBody>
                    <a:bodyPr/>
                    <a:lstStyle/>
                    <a:p>
                      <a:pPr algn="ctr"/>
                      <a:r>
                        <a:rPr lang="en-US" dirty="0" smtClean="0"/>
                        <a:t>45</a:t>
                      </a:r>
                      <a:endParaRPr lang="en-US" dirty="0"/>
                    </a:p>
                  </a:txBody>
                  <a:tcPr/>
                </a:tc>
              </a:tr>
            </a:tbl>
          </a:graphicData>
        </a:graphic>
      </p:graphicFrame>
      <p:sp>
        <p:nvSpPr>
          <p:cNvPr id="5" name="Right Arrow Callout 4"/>
          <p:cNvSpPr/>
          <p:nvPr/>
        </p:nvSpPr>
        <p:spPr>
          <a:xfrm rot="5400000">
            <a:off x="6160770" y="1604010"/>
            <a:ext cx="449580" cy="109728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smtClean="0"/>
              <a:t>33,33</a:t>
            </a:r>
            <a:endParaRPr lang="en-US" b="1" dirty="0"/>
          </a:p>
        </p:txBody>
      </p:sp>
      <p:sp>
        <p:nvSpPr>
          <p:cNvPr id="6" name="Right Arrow Callout 5"/>
          <p:cNvSpPr/>
          <p:nvPr/>
        </p:nvSpPr>
        <p:spPr>
          <a:xfrm rot="5400000">
            <a:off x="3737610" y="1604010"/>
            <a:ext cx="449580" cy="109728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smtClean="0"/>
              <a:t>15,16</a:t>
            </a:r>
            <a:endParaRPr lang="en-US" b="1" dirty="0"/>
          </a:p>
        </p:txBody>
      </p:sp>
      <p:sp>
        <p:nvSpPr>
          <p:cNvPr id="7" name="Right Arrow Callout 6"/>
          <p:cNvSpPr/>
          <p:nvPr/>
        </p:nvSpPr>
        <p:spPr>
          <a:xfrm rot="5400000">
            <a:off x="1908810" y="1604010"/>
            <a:ext cx="449580" cy="109728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smtClean="0"/>
              <a:t>2,5</a:t>
            </a:r>
            <a:endParaRPr lang="en-US" b="1" dirty="0"/>
          </a:p>
        </p:txBody>
      </p:sp>
      <p:sp>
        <p:nvSpPr>
          <p:cNvPr id="8" name="Right Arrow Callout 7"/>
          <p:cNvSpPr/>
          <p:nvPr/>
        </p:nvSpPr>
        <p:spPr>
          <a:xfrm rot="5400000">
            <a:off x="2228850" y="2015490"/>
            <a:ext cx="449580" cy="167640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smtClean="0"/>
              <a:t>2,5,9</a:t>
            </a:r>
            <a:endParaRPr lang="en-US" b="1" dirty="0"/>
          </a:p>
        </p:txBody>
      </p:sp>
      <p:sp>
        <p:nvSpPr>
          <p:cNvPr id="9" name="Right Arrow Callout 8"/>
          <p:cNvSpPr/>
          <p:nvPr/>
        </p:nvSpPr>
        <p:spPr>
          <a:xfrm rot="5400000">
            <a:off x="4133850" y="2015490"/>
            <a:ext cx="449580" cy="167640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smtClean="0"/>
              <a:t>15,16,18</a:t>
            </a:r>
            <a:endParaRPr lang="en-US" b="1" dirty="0"/>
          </a:p>
        </p:txBody>
      </p:sp>
      <p:sp>
        <p:nvSpPr>
          <p:cNvPr id="10" name="Right Arrow Callout 9"/>
          <p:cNvSpPr/>
          <p:nvPr/>
        </p:nvSpPr>
        <p:spPr>
          <a:xfrm rot="5400000">
            <a:off x="3280410" y="1954530"/>
            <a:ext cx="449580" cy="307848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smtClean="0"/>
              <a:t>2,5,9,15,16,18</a:t>
            </a:r>
            <a:endParaRPr lang="en-US" b="1" dirty="0"/>
          </a:p>
        </p:txBody>
      </p:sp>
      <p:sp>
        <p:nvSpPr>
          <p:cNvPr id="11" name="Right Arrow Callout 10"/>
          <p:cNvSpPr/>
          <p:nvPr/>
        </p:nvSpPr>
        <p:spPr>
          <a:xfrm rot="5400000">
            <a:off x="3432810" y="2594610"/>
            <a:ext cx="449580" cy="307848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smtClean="0"/>
              <a:t>2,5,9,15,16,18,25</a:t>
            </a:r>
            <a:endParaRPr lang="en-US" b="1" dirty="0"/>
          </a:p>
        </p:txBody>
      </p:sp>
      <p:sp>
        <p:nvSpPr>
          <p:cNvPr id="12" name="Right Arrow Callout 11"/>
          <p:cNvSpPr/>
          <p:nvPr/>
        </p:nvSpPr>
        <p:spPr>
          <a:xfrm rot="5400000">
            <a:off x="4400550" y="2526030"/>
            <a:ext cx="449580" cy="449580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smtClean="0"/>
              <a:t>2,5,9,15,16,18,25,33,33</a:t>
            </a:r>
            <a:endParaRPr lang="en-US" b="1" dirty="0"/>
          </a:p>
        </p:txBody>
      </p:sp>
      <p:sp>
        <p:nvSpPr>
          <p:cNvPr id="13" name="Right Arrow Callout 12"/>
          <p:cNvSpPr/>
          <p:nvPr/>
        </p:nvSpPr>
        <p:spPr>
          <a:xfrm rot="5400000">
            <a:off x="4552950" y="3211830"/>
            <a:ext cx="449580" cy="449580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smtClean="0"/>
              <a:t>2,5,9,15,16,18,25,33,33,45</a:t>
            </a:r>
            <a:endParaRPr lang="en-US" b="1" dirty="0"/>
          </a:p>
        </p:txBody>
      </p:sp>
    </p:spTree>
    <p:extLst>
      <p:ext uri="{BB962C8B-B14F-4D97-AF65-F5344CB8AC3E}">
        <p14:creationId xmlns:p14="http://schemas.microsoft.com/office/powerpoint/2010/main" val="335502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998"/>
            <a:ext cx="8229600" cy="1143000"/>
          </a:xfrm>
        </p:spPr>
        <p:txBody>
          <a:bodyPr>
            <a:normAutofit fontScale="90000"/>
          </a:bodyPr>
          <a:lstStyle/>
          <a:p>
            <a:r>
              <a:rPr lang="en-US" dirty="0" smtClean="0"/>
              <a:t>Complete Linkage Example (Agglomerative)</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206963112"/>
              </p:ext>
            </p:extLst>
          </p:nvPr>
        </p:nvGraphicFramePr>
        <p:xfrm>
          <a:off x="1524000" y="139700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9</a:t>
                      </a:r>
                      <a:endParaRPr lang="en-US" dirty="0"/>
                    </a:p>
                  </a:txBody>
                  <a:tcPr/>
                </a:tc>
                <a:tc>
                  <a:txBody>
                    <a:bodyPr/>
                    <a:lstStyle/>
                    <a:p>
                      <a:pPr algn="ctr"/>
                      <a:r>
                        <a:rPr lang="en-US" dirty="0" smtClean="0"/>
                        <a:t>15</a:t>
                      </a:r>
                      <a:endParaRPr lang="en-US" dirty="0"/>
                    </a:p>
                  </a:txBody>
                  <a:tcPr/>
                </a:tc>
                <a:tc>
                  <a:txBody>
                    <a:bodyPr/>
                    <a:lstStyle/>
                    <a:p>
                      <a:pPr algn="ctr"/>
                      <a:r>
                        <a:rPr lang="en-US" dirty="0" smtClean="0"/>
                        <a:t>16</a:t>
                      </a:r>
                      <a:endParaRPr lang="en-US" dirty="0"/>
                    </a:p>
                  </a:txBody>
                  <a:tcPr/>
                </a:tc>
                <a:tc>
                  <a:txBody>
                    <a:bodyPr/>
                    <a:lstStyle/>
                    <a:p>
                      <a:pPr algn="ctr"/>
                      <a:r>
                        <a:rPr lang="en-US" dirty="0" smtClean="0"/>
                        <a:t>18</a:t>
                      </a:r>
                      <a:endParaRPr lang="en-US" dirty="0"/>
                    </a:p>
                  </a:txBody>
                  <a:tcPr/>
                </a:tc>
                <a:tc>
                  <a:txBody>
                    <a:bodyPr/>
                    <a:lstStyle/>
                    <a:p>
                      <a:pPr algn="ctr"/>
                      <a:r>
                        <a:rPr lang="en-US" dirty="0" smtClean="0"/>
                        <a:t>25</a:t>
                      </a:r>
                      <a:endParaRPr lang="en-US" dirty="0"/>
                    </a:p>
                  </a:txBody>
                  <a:tcPr/>
                </a:tc>
                <a:tc>
                  <a:txBody>
                    <a:bodyPr/>
                    <a:lstStyle/>
                    <a:p>
                      <a:pPr algn="ctr"/>
                      <a:r>
                        <a:rPr lang="en-US" dirty="0" smtClean="0"/>
                        <a:t>33</a:t>
                      </a:r>
                      <a:endParaRPr lang="en-US" dirty="0"/>
                    </a:p>
                  </a:txBody>
                  <a:tcPr/>
                </a:tc>
                <a:tc>
                  <a:txBody>
                    <a:bodyPr/>
                    <a:lstStyle/>
                    <a:p>
                      <a:pPr algn="ctr"/>
                      <a:r>
                        <a:rPr lang="en-US" dirty="0" smtClean="0"/>
                        <a:t>33</a:t>
                      </a:r>
                      <a:endParaRPr lang="en-US" dirty="0"/>
                    </a:p>
                  </a:txBody>
                  <a:tcPr/>
                </a:tc>
                <a:tc>
                  <a:txBody>
                    <a:bodyPr/>
                    <a:lstStyle/>
                    <a:p>
                      <a:pPr algn="ctr"/>
                      <a:r>
                        <a:rPr lang="en-US" dirty="0" smtClean="0"/>
                        <a:t>45</a:t>
                      </a:r>
                      <a:endParaRPr lang="en-US" dirty="0"/>
                    </a:p>
                  </a:txBody>
                  <a:tcPr/>
                </a:tc>
              </a:tr>
            </a:tbl>
          </a:graphicData>
        </a:graphic>
      </p:graphicFrame>
      <p:sp>
        <p:nvSpPr>
          <p:cNvPr id="15" name="Right Arrow Callout 14"/>
          <p:cNvSpPr/>
          <p:nvPr/>
        </p:nvSpPr>
        <p:spPr>
          <a:xfrm rot="5400000">
            <a:off x="6160770" y="1604010"/>
            <a:ext cx="449580" cy="109728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smtClean="0"/>
              <a:t>33,33</a:t>
            </a:r>
            <a:endParaRPr lang="en-US" b="1" dirty="0"/>
          </a:p>
        </p:txBody>
      </p:sp>
      <p:sp>
        <p:nvSpPr>
          <p:cNvPr id="16" name="Right Arrow Callout 15"/>
          <p:cNvSpPr/>
          <p:nvPr/>
        </p:nvSpPr>
        <p:spPr>
          <a:xfrm rot="5400000">
            <a:off x="3737610" y="1604010"/>
            <a:ext cx="449580" cy="109728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smtClean="0"/>
              <a:t>15,16</a:t>
            </a:r>
            <a:endParaRPr lang="en-US" b="1" dirty="0"/>
          </a:p>
        </p:txBody>
      </p:sp>
      <p:sp>
        <p:nvSpPr>
          <p:cNvPr id="17" name="Right Arrow Callout 16"/>
          <p:cNvSpPr/>
          <p:nvPr/>
        </p:nvSpPr>
        <p:spPr>
          <a:xfrm rot="5400000">
            <a:off x="1908810" y="1604010"/>
            <a:ext cx="449580" cy="109728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smtClean="0"/>
              <a:t>2,5</a:t>
            </a:r>
            <a:endParaRPr lang="en-US" b="1" dirty="0"/>
          </a:p>
        </p:txBody>
      </p:sp>
      <p:sp>
        <p:nvSpPr>
          <p:cNvPr id="18" name="Right Arrow Callout 17"/>
          <p:cNvSpPr/>
          <p:nvPr/>
        </p:nvSpPr>
        <p:spPr>
          <a:xfrm rot="5400000">
            <a:off x="2228850" y="2015490"/>
            <a:ext cx="449580" cy="167640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smtClean="0"/>
              <a:t>2,5,9</a:t>
            </a:r>
            <a:endParaRPr lang="en-US" b="1" dirty="0"/>
          </a:p>
        </p:txBody>
      </p:sp>
      <p:sp>
        <p:nvSpPr>
          <p:cNvPr id="19" name="Right Arrow Callout 18"/>
          <p:cNvSpPr/>
          <p:nvPr/>
        </p:nvSpPr>
        <p:spPr>
          <a:xfrm rot="5400000">
            <a:off x="4133850" y="2015490"/>
            <a:ext cx="449580" cy="167640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smtClean="0"/>
              <a:t>15,16,18</a:t>
            </a:r>
            <a:endParaRPr lang="en-US" b="1" dirty="0"/>
          </a:p>
        </p:txBody>
      </p:sp>
      <p:sp>
        <p:nvSpPr>
          <p:cNvPr id="20" name="Right Arrow Callout 19"/>
          <p:cNvSpPr/>
          <p:nvPr/>
        </p:nvSpPr>
        <p:spPr>
          <a:xfrm rot="5400000">
            <a:off x="6084570" y="2023110"/>
            <a:ext cx="449580" cy="167640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smtClean="0"/>
              <a:t>25,33,33</a:t>
            </a:r>
            <a:endParaRPr lang="en-US" b="1" dirty="0"/>
          </a:p>
        </p:txBody>
      </p:sp>
      <p:sp>
        <p:nvSpPr>
          <p:cNvPr id="21" name="Right Arrow Callout 20"/>
          <p:cNvSpPr/>
          <p:nvPr/>
        </p:nvSpPr>
        <p:spPr>
          <a:xfrm rot="5400000">
            <a:off x="3295650" y="2000250"/>
            <a:ext cx="449580" cy="307848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smtClean="0"/>
              <a:t>2,5,9,15,16,18</a:t>
            </a:r>
            <a:endParaRPr lang="en-US" b="1" dirty="0"/>
          </a:p>
        </p:txBody>
      </p:sp>
      <p:sp>
        <p:nvSpPr>
          <p:cNvPr id="22" name="Right Arrow Callout 21"/>
          <p:cNvSpPr/>
          <p:nvPr/>
        </p:nvSpPr>
        <p:spPr>
          <a:xfrm rot="5400000">
            <a:off x="6259830" y="2449831"/>
            <a:ext cx="449580" cy="217932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smtClean="0"/>
              <a:t>25,33,33,45</a:t>
            </a:r>
            <a:endParaRPr lang="en-US" b="1" dirty="0"/>
          </a:p>
        </p:txBody>
      </p:sp>
      <p:sp>
        <p:nvSpPr>
          <p:cNvPr id="23" name="Right Arrow Callout 22"/>
          <p:cNvSpPr/>
          <p:nvPr/>
        </p:nvSpPr>
        <p:spPr>
          <a:xfrm rot="5400000">
            <a:off x="5101590" y="1977390"/>
            <a:ext cx="449580" cy="449580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smtClean="0"/>
              <a:t>2,5,9,15,16,18,25,33,33,45</a:t>
            </a:r>
            <a:endParaRPr lang="en-US" b="1" dirty="0"/>
          </a:p>
        </p:txBody>
      </p:sp>
    </p:spTree>
    <p:extLst>
      <p:ext uri="{BB962C8B-B14F-4D97-AF65-F5344CB8AC3E}">
        <p14:creationId xmlns:p14="http://schemas.microsoft.com/office/powerpoint/2010/main" val="214601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718"/>
            <a:ext cx="8229600" cy="1143000"/>
          </a:xfrm>
        </p:spPr>
        <p:txBody>
          <a:bodyPr/>
          <a:lstStyle/>
          <a:p>
            <a:r>
              <a:rPr lang="en-US" dirty="0" smtClean="0"/>
              <a:t>R Demo</a:t>
            </a:r>
            <a:endParaRPr lang="en-US" dirty="0"/>
          </a:p>
        </p:txBody>
      </p:sp>
    </p:spTree>
    <p:extLst>
      <p:ext uri="{BB962C8B-B14F-4D97-AF65-F5344CB8AC3E}">
        <p14:creationId xmlns:p14="http://schemas.microsoft.com/office/powerpoint/2010/main" val="22381192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Extensions to Hierarchical Clustering</a:t>
            </a:r>
            <a:endParaRPr lang="en-US" dirty="0"/>
          </a:p>
        </p:txBody>
      </p:sp>
      <p:sp>
        <p:nvSpPr>
          <p:cNvPr id="3" name="Content Placeholder 2"/>
          <p:cNvSpPr>
            <a:spLocks noGrp="1"/>
          </p:cNvSpPr>
          <p:nvPr>
            <p:ph idx="1"/>
          </p:nvPr>
        </p:nvSpPr>
        <p:spPr/>
        <p:txBody>
          <a:bodyPr>
            <a:normAutofit fontScale="92500" lnSpcReduction="20000"/>
          </a:bodyPr>
          <a:lstStyle/>
          <a:p>
            <a:pPr>
              <a:lnSpc>
                <a:spcPct val="150000"/>
              </a:lnSpc>
            </a:pPr>
            <a:r>
              <a:rPr lang="en-US" altLang="zh-CN" sz="2400" dirty="0" smtClean="0">
                <a:ea typeface="SimSun" pitchFamily="2" charset="-122"/>
              </a:rPr>
              <a:t>Major weakness of agglomerative clustering methods</a:t>
            </a:r>
          </a:p>
          <a:p>
            <a:pPr lvl="1">
              <a:lnSpc>
                <a:spcPct val="150000"/>
              </a:lnSpc>
            </a:pPr>
            <a:r>
              <a:rPr lang="en-US" altLang="zh-CN" sz="2400" u="sng" dirty="0" smtClean="0">
                <a:ea typeface="SimSun" pitchFamily="2" charset="-122"/>
              </a:rPr>
              <a:t>Can never undo what was done previously</a:t>
            </a:r>
          </a:p>
          <a:p>
            <a:pPr lvl="1">
              <a:lnSpc>
                <a:spcPct val="150000"/>
              </a:lnSpc>
            </a:pPr>
            <a:r>
              <a:rPr lang="en-US" altLang="zh-CN" sz="2400" u="sng" dirty="0" smtClean="0">
                <a:ea typeface="SimSun" pitchFamily="2" charset="-122"/>
              </a:rPr>
              <a:t>Do not scale well</a:t>
            </a:r>
            <a:r>
              <a:rPr lang="en-US" altLang="zh-CN" sz="2400" dirty="0" smtClean="0">
                <a:ea typeface="SimSun" pitchFamily="2" charset="-122"/>
              </a:rPr>
              <a:t>: time complexity of at least </a:t>
            </a:r>
            <a:r>
              <a:rPr lang="en-US" altLang="zh-CN" sz="2400" i="1" dirty="0" smtClean="0">
                <a:ea typeface="SimSun" pitchFamily="2" charset="-122"/>
              </a:rPr>
              <a:t>O</a:t>
            </a:r>
            <a:r>
              <a:rPr lang="en-US" altLang="zh-CN" sz="2400" dirty="0" smtClean="0">
                <a:ea typeface="SimSun" pitchFamily="2" charset="-122"/>
              </a:rPr>
              <a:t>(</a:t>
            </a:r>
            <a:r>
              <a:rPr lang="en-US" altLang="zh-CN" sz="2400" i="1" dirty="0" smtClean="0">
                <a:ea typeface="SimSun" pitchFamily="2" charset="-122"/>
              </a:rPr>
              <a:t>n</a:t>
            </a:r>
            <a:r>
              <a:rPr lang="en-US" altLang="zh-CN" sz="2400" i="1" baseline="30000" dirty="0" smtClean="0">
                <a:ea typeface="SimSun" pitchFamily="2" charset="-122"/>
              </a:rPr>
              <a:t>2</a:t>
            </a:r>
            <a:r>
              <a:rPr lang="en-US" altLang="zh-CN" sz="2400" dirty="0" smtClean="0">
                <a:ea typeface="SimSun" pitchFamily="2" charset="-122"/>
              </a:rPr>
              <a:t>), where </a:t>
            </a:r>
            <a:r>
              <a:rPr lang="en-US" altLang="zh-CN" sz="2400" i="1" dirty="0" smtClean="0">
                <a:ea typeface="SimSun" pitchFamily="2" charset="-122"/>
              </a:rPr>
              <a:t>n</a:t>
            </a:r>
            <a:r>
              <a:rPr lang="en-US" altLang="zh-CN" sz="2400" dirty="0" smtClean="0">
                <a:ea typeface="SimSun" pitchFamily="2" charset="-122"/>
              </a:rPr>
              <a:t> is the number of total objects</a:t>
            </a:r>
          </a:p>
          <a:p>
            <a:pPr>
              <a:lnSpc>
                <a:spcPct val="150000"/>
              </a:lnSpc>
            </a:pPr>
            <a:r>
              <a:rPr lang="en-US" altLang="zh-CN" sz="2400" dirty="0" smtClean="0">
                <a:ea typeface="SimSun" pitchFamily="2" charset="-122"/>
              </a:rPr>
              <a:t>Integration of hierarchical &amp; distance-based clustering</a:t>
            </a:r>
          </a:p>
          <a:p>
            <a:pPr lvl="1">
              <a:lnSpc>
                <a:spcPct val="150000"/>
              </a:lnSpc>
            </a:pPr>
            <a:r>
              <a:rPr lang="en-US" altLang="zh-CN" sz="2400" u="sng" dirty="0" smtClean="0">
                <a:ea typeface="SimSun" pitchFamily="2" charset="-122"/>
              </a:rPr>
              <a:t>BIRCH (1996)</a:t>
            </a:r>
            <a:r>
              <a:rPr lang="en-US" altLang="zh-CN" sz="2400" dirty="0" smtClean="0">
                <a:ea typeface="SimSun" pitchFamily="2" charset="-122"/>
              </a:rPr>
              <a:t>: uses CF-tree and incrementally adjusts the quality of sub-clusters</a:t>
            </a:r>
            <a:endParaRPr lang="en-US" altLang="zh-CN" sz="2400" u="sng" dirty="0" smtClean="0">
              <a:ea typeface="SimSun" pitchFamily="2" charset="-122"/>
            </a:endParaRPr>
          </a:p>
          <a:p>
            <a:pPr lvl="1">
              <a:lnSpc>
                <a:spcPct val="150000"/>
              </a:lnSpc>
            </a:pPr>
            <a:r>
              <a:rPr lang="en-US" altLang="zh-CN" sz="2400" u="sng" dirty="0" smtClean="0">
                <a:ea typeface="SimSun" pitchFamily="2" charset="-122"/>
              </a:rPr>
              <a:t>CHAMELEON (1999)</a:t>
            </a:r>
            <a:r>
              <a:rPr lang="en-US" altLang="zh-CN" sz="2400" dirty="0" smtClean="0">
                <a:ea typeface="SimSun" pitchFamily="2" charset="-122"/>
              </a:rPr>
              <a:t>: hierarchical clustering using dynamic modeling</a:t>
            </a:r>
          </a:p>
          <a:p>
            <a:endParaRPr lang="en-US" dirty="0"/>
          </a:p>
        </p:txBody>
      </p:sp>
    </p:spTree>
    <p:extLst>
      <p:ext uri="{BB962C8B-B14F-4D97-AF65-F5344CB8AC3E}">
        <p14:creationId xmlns:p14="http://schemas.microsoft.com/office/powerpoint/2010/main" val="3527680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Examples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Biology: taxonomy of living things: kingdom, phylum, class, order, family, genus and species</a:t>
            </a:r>
          </a:p>
          <a:p>
            <a:r>
              <a:rPr lang="en-US" dirty="0" smtClean="0"/>
              <a:t>Information retrieval: document clustering</a:t>
            </a:r>
          </a:p>
          <a:p>
            <a:r>
              <a:rPr lang="en-US" dirty="0" smtClean="0"/>
              <a:t>Land use: Identification of areas of similar land use in an earth observation database</a:t>
            </a:r>
          </a:p>
          <a:p>
            <a:r>
              <a:rPr lang="en-US" dirty="0" smtClean="0"/>
              <a:t>Marketing: Help marketers discover distinct groups in their customer bases, and then use this knowledge to develop targeted marketing programs</a:t>
            </a:r>
          </a:p>
          <a:p>
            <a:r>
              <a:rPr lang="en-US" dirty="0" smtClean="0"/>
              <a:t>City-planning: Identifying groups of houses according to their house type, value, and geographical location</a:t>
            </a:r>
          </a:p>
          <a:p>
            <a:r>
              <a:rPr lang="en-US" dirty="0" smtClean="0"/>
              <a:t>Earth-quake studies: Observed earth quake epicenters should be clustered along continent faults</a:t>
            </a:r>
          </a:p>
          <a:p>
            <a:r>
              <a:rPr lang="en-US" dirty="0" smtClean="0"/>
              <a:t>Climate: understanding earth climate, find atmospheric and oceanic </a:t>
            </a:r>
            <a:r>
              <a:rPr lang="en-US" dirty="0" err="1" smtClean="0"/>
              <a:t>paterns</a:t>
            </a:r>
            <a:endParaRPr lang="en-US" dirty="0" smtClean="0"/>
          </a:p>
          <a:p>
            <a:r>
              <a:rPr lang="en-US" dirty="0" smtClean="0"/>
              <a:t>Economic Science: market </a:t>
            </a:r>
            <a:r>
              <a:rPr lang="en-US" dirty="0" err="1" smtClean="0"/>
              <a:t>resarch</a:t>
            </a:r>
            <a:endParaRPr lang="en-US" dirty="0" smtClean="0"/>
          </a:p>
        </p:txBody>
      </p:sp>
    </p:spTree>
    <p:extLst>
      <p:ext uri="{BB962C8B-B14F-4D97-AF65-F5344CB8AC3E}">
        <p14:creationId xmlns:p14="http://schemas.microsoft.com/office/powerpoint/2010/main" val="4115037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BIRCH (Balanced iterative Reducing and Clustering Using Hierarchies</a:t>
            </a:r>
            <a:endParaRPr lang="en-US" dirty="0"/>
          </a:p>
        </p:txBody>
      </p:sp>
      <p:sp>
        <p:nvSpPr>
          <p:cNvPr id="3" name="Content Placeholder 2"/>
          <p:cNvSpPr>
            <a:spLocks noGrp="1"/>
          </p:cNvSpPr>
          <p:nvPr>
            <p:ph idx="1"/>
          </p:nvPr>
        </p:nvSpPr>
        <p:spPr/>
        <p:txBody>
          <a:bodyPr>
            <a:normAutofit fontScale="92500" lnSpcReduction="20000"/>
          </a:bodyPr>
          <a:lstStyle/>
          <a:p>
            <a:pPr>
              <a:lnSpc>
                <a:spcPct val="110000"/>
              </a:lnSpc>
              <a:spcBef>
                <a:spcPct val="50000"/>
              </a:spcBef>
            </a:pPr>
            <a:r>
              <a:rPr lang="en-US" altLang="zh-CN" sz="2000" dirty="0" smtClean="0">
                <a:ea typeface="SimSun" pitchFamily="2" charset="-122"/>
              </a:rPr>
              <a:t>Zhang, </a:t>
            </a:r>
            <a:r>
              <a:rPr lang="en-US" altLang="zh-CN" sz="2000" dirty="0" err="1" smtClean="0">
                <a:ea typeface="SimSun" pitchFamily="2" charset="-122"/>
              </a:rPr>
              <a:t>Ramakrishnan</a:t>
            </a:r>
            <a:r>
              <a:rPr lang="en-US" altLang="zh-CN" sz="2000" dirty="0" smtClean="0">
                <a:ea typeface="SimSun" pitchFamily="2" charset="-122"/>
              </a:rPr>
              <a:t> &amp; </a:t>
            </a:r>
            <a:r>
              <a:rPr lang="en-US" altLang="zh-CN" sz="2000" dirty="0" err="1" smtClean="0">
                <a:ea typeface="SimSun" pitchFamily="2" charset="-122"/>
              </a:rPr>
              <a:t>Livny</a:t>
            </a:r>
            <a:r>
              <a:rPr lang="en-US" altLang="zh-CN" sz="2000" dirty="0" smtClean="0">
                <a:ea typeface="SimSun" pitchFamily="2" charset="-122"/>
              </a:rPr>
              <a:t>, SIGMOD’96</a:t>
            </a:r>
          </a:p>
          <a:p>
            <a:pPr>
              <a:lnSpc>
                <a:spcPct val="110000"/>
              </a:lnSpc>
              <a:spcBef>
                <a:spcPct val="50000"/>
              </a:spcBef>
            </a:pPr>
            <a:r>
              <a:rPr lang="en-US" altLang="zh-CN" sz="2000" dirty="0" smtClean="0">
                <a:ea typeface="SimSun" pitchFamily="2" charset="-122"/>
              </a:rPr>
              <a:t>Integrates hierarchical clustering and iterative partitioning</a:t>
            </a:r>
          </a:p>
          <a:p>
            <a:pPr>
              <a:lnSpc>
                <a:spcPct val="110000"/>
              </a:lnSpc>
              <a:spcBef>
                <a:spcPct val="50000"/>
              </a:spcBef>
            </a:pPr>
            <a:r>
              <a:rPr lang="en-US" altLang="zh-CN" sz="2000" dirty="0" smtClean="0">
                <a:ea typeface="SimSun" pitchFamily="2" charset="-122"/>
              </a:rPr>
              <a:t>Incrementally construct a CF (Clustering Feature) tree, a hierarchical data structure for multiphase clustering</a:t>
            </a:r>
          </a:p>
          <a:p>
            <a:pPr lvl="1">
              <a:lnSpc>
                <a:spcPct val="110000"/>
              </a:lnSpc>
              <a:spcBef>
                <a:spcPct val="50000"/>
              </a:spcBef>
            </a:pPr>
            <a:r>
              <a:rPr lang="en-US" altLang="zh-CN" sz="2000" dirty="0" smtClean="0">
                <a:ea typeface="SimSun" pitchFamily="2" charset="-122"/>
              </a:rPr>
              <a:t>Phase 1: scan DB to build an initial in-memory CF tree (a multi-level compression of the data that tries to preserve the inherent clustering structure of the data)  </a:t>
            </a:r>
          </a:p>
          <a:p>
            <a:pPr lvl="1">
              <a:lnSpc>
                <a:spcPct val="110000"/>
              </a:lnSpc>
              <a:spcBef>
                <a:spcPct val="50000"/>
              </a:spcBef>
            </a:pPr>
            <a:r>
              <a:rPr lang="en-US" altLang="zh-CN" sz="2000" dirty="0" smtClean="0">
                <a:ea typeface="SimSun" pitchFamily="2" charset="-122"/>
              </a:rPr>
              <a:t>Phase 2: use an arbitrary clustering algorithm to cluster the leaf nodes of the CF-tree </a:t>
            </a:r>
            <a:endParaRPr lang="en-US" altLang="zh-CN" sz="2000" i="1" dirty="0" smtClean="0">
              <a:ea typeface="SimSun" pitchFamily="2" charset="-122"/>
            </a:endParaRPr>
          </a:p>
          <a:p>
            <a:pPr>
              <a:lnSpc>
                <a:spcPct val="110000"/>
              </a:lnSpc>
              <a:spcBef>
                <a:spcPct val="50000"/>
              </a:spcBef>
            </a:pPr>
            <a:r>
              <a:rPr lang="en-US" altLang="zh-CN" sz="2000" i="1" dirty="0" smtClean="0">
                <a:ea typeface="SimSun" pitchFamily="2" charset="-122"/>
              </a:rPr>
              <a:t>Scales linearly</a:t>
            </a:r>
            <a:r>
              <a:rPr lang="en-US" altLang="zh-CN" sz="2000" dirty="0" smtClean="0">
                <a:ea typeface="SimSun" pitchFamily="2" charset="-122"/>
              </a:rPr>
              <a:t>: finds a good clustering with a single scan and improves the quality with a few additional scans</a:t>
            </a:r>
          </a:p>
          <a:p>
            <a:pPr>
              <a:lnSpc>
                <a:spcPct val="110000"/>
              </a:lnSpc>
              <a:spcBef>
                <a:spcPct val="50000"/>
              </a:spcBef>
            </a:pPr>
            <a:r>
              <a:rPr lang="en-US" altLang="zh-CN" sz="2000" i="1" dirty="0" smtClean="0">
                <a:ea typeface="SimSun" pitchFamily="2" charset="-122"/>
              </a:rPr>
              <a:t>Weakness:</a:t>
            </a:r>
            <a:r>
              <a:rPr lang="en-US" altLang="zh-CN" sz="2000" dirty="0" smtClean="0">
                <a:ea typeface="SimSun" pitchFamily="2" charset="-122"/>
              </a:rPr>
              <a:t> handles only numeric data, and sensitive to the order of the data record</a:t>
            </a:r>
          </a:p>
          <a:p>
            <a:endParaRPr lang="en-US" dirty="0"/>
          </a:p>
        </p:txBody>
      </p:sp>
    </p:spTree>
    <p:extLst>
      <p:ext uri="{BB962C8B-B14F-4D97-AF65-F5344CB8AC3E}">
        <p14:creationId xmlns:p14="http://schemas.microsoft.com/office/powerpoint/2010/main" val="8625994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Feature Vector in BIRCH</a:t>
            </a:r>
            <a:endParaRPr lang="en-US" dirty="0"/>
          </a:p>
        </p:txBody>
      </p:sp>
      <p:sp>
        <p:nvSpPr>
          <p:cNvPr id="3" name="Content Placeholder 2"/>
          <p:cNvSpPr>
            <a:spLocks noGrp="1"/>
          </p:cNvSpPr>
          <p:nvPr>
            <p:ph idx="1"/>
          </p:nvPr>
        </p:nvSpPr>
        <p:spPr>
          <a:xfrm>
            <a:off x="457200" y="1600201"/>
            <a:ext cx="8229600" cy="2667000"/>
          </a:xfrm>
        </p:spPr>
        <p:txBody>
          <a:bodyPr>
            <a:normAutofit fontScale="85000" lnSpcReduction="20000"/>
          </a:bodyPr>
          <a:lstStyle/>
          <a:p>
            <a:pPr>
              <a:spcBef>
                <a:spcPct val="50000"/>
              </a:spcBef>
            </a:pPr>
            <a:r>
              <a:rPr lang="en-US" altLang="zh-CN" b="1" dirty="0" smtClean="0">
                <a:latin typeface="Times New Roman" pitchFamily="18" charset="0"/>
                <a:ea typeface="SimSun" pitchFamily="2" charset="-122"/>
              </a:rPr>
              <a:t>Clustering Feature (CF):</a:t>
            </a:r>
            <a:r>
              <a:rPr lang="en-US" altLang="zh-CN" dirty="0" smtClean="0">
                <a:latin typeface="Times New Roman" pitchFamily="18" charset="0"/>
                <a:ea typeface="SimSun" pitchFamily="2" charset="-122"/>
              </a:rPr>
              <a:t>  </a:t>
            </a:r>
            <a:r>
              <a:rPr lang="en-US" altLang="zh-CN" b="1" i="1" dirty="0" smtClean="0">
                <a:latin typeface="Times New Roman" pitchFamily="18" charset="0"/>
                <a:ea typeface="SimSun" pitchFamily="2" charset="-122"/>
              </a:rPr>
              <a:t>CF = (N, LS, SS)</a:t>
            </a:r>
            <a:endParaRPr lang="en-US" altLang="zh-CN" dirty="0" smtClean="0">
              <a:latin typeface="Times New Roman" pitchFamily="18" charset="0"/>
              <a:ea typeface="SimSun" pitchFamily="2" charset="-122"/>
            </a:endParaRPr>
          </a:p>
          <a:p>
            <a:pPr>
              <a:spcBef>
                <a:spcPct val="50000"/>
              </a:spcBef>
            </a:pPr>
            <a:r>
              <a:rPr lang="en-US" altLang="zh-CN" i="1" dirty="0" smtClean="0">
                <a:latin typeface="Times New Roman" pitchFamily="18" charset="0"/>
                <a:ea typeface="SimSun" pitchFamily="2" charset="-122"/>
              </a:rPr>
              <a:t>N</a:t>
            </a:r>
            <a:r>
              <a:rPr lang="en-US" altLang="zh-CN" dirty="0" smtClean="0">
                <a:latin typeface="Times New Roman" pitchFamily="18" charset="0"/>
                <a:ea typeface="SimSun" pitchFamily="2" charset="-122"/>
              </a:rPr>
              <a:t>: </a:t>
            </a:r>
            <a:r>
              <a:rPr lang="en-US" altLang="zh-CN" b="1" dirty="0" smtClean="0">
                <a:latin typeface="Times New Roman" pitchFamily="18" charset="0"/>
                <a:ea typeface="SimSun" pitchFamily="2" charset="-122"/>
              </a:rPr>
              <a:t>Number of data points</a:t>
            </a:r>
          </a:p>
          <a:p>
            <a:pPr>
              <a:spcBef>
                <a:spcPct val="50000"/>
              </a:spcBef>
            </a:pPr>
            <a:r>
              <a:rPr lang="en-US" altLang="zh-CN" i="1" dirty="0" smtClean="0">
                <a:latin typeface="Times New Roman" pitchFamily="18" charset="0"/>
                <a:ea typeface="SimSun" pitchFamily="2" charset="-122"/>
              </a:rPr>
              <a:t>LS: linear sum of N points:</a:t>
            </a:r>
            <a:endParaRPr lang="en-US" altLang="zh-CN" i="1" baseline="-25000" dirty="0" smtClean="0">
              <a:latin typeface="Times New Roman" pitchFamily="18" charset="0"/>
              <a:ea typeface="SimSun" pitchFamily="2" charset="-122"/>
              <a:sym typeface="Symbol" pitchFamily="18" charset="2"/>
            </a:endParaRPr>
          </a:p>
          <a:p>
            <a:pPr>
              <a:spcBef>
                <a:spcPct val="50000"/>
              </a:spcBef>
            </a:pPr>
            <a:endParaRPr lang="en-US" altLang="zh-CN" i="1" dirty="0" smtClean="0">
              <a:latin typeface="Times New Roman" pitchFamily="18" charset="0"/>
              <a:ea typeface="SimSun" pitchFamily="2" charset="-122"/>
            </a:endParaRPr>
          </a:p>
          <a:p>
            <a:pPr>
              <a:spcBef>
                <a:spcPct val="50000"/>
              </a:spcBef>
            </a:pPr>
            <a:r>
              <a:rPr lang="en-US" altLang="zh-CN" i="1" dirty="0" smtClean="0">
                <a:latin typeface="Times New Roman" pitchFamily="18" charset="0"/>
                <a:ea typeface="SimSun" pitchFamily="2" charset="-122"/>
              </a:rPr>
              <a:t>SS: square sum of N points</a:t>
            </a:r>
            <a:endParaRPr lang="en-US" altLang="zh-CN" i="1" baseline="-25000" dirty="0" smtClean="0">
              <a:latin typeface="Times New Roman" pitchFamily="18" charset="0"/>
              <a:ea typeface="SimSun" pitchFamily="2" charset="-122"/>
              <a:sym typeface="Symbol" pitchFamily="18" charset="2"/>
            </a:endParaRPr>
          </a:p>
          <a:p>
            <a:endParaRPr lang="en-US" dirty="0"/>
          </a:p>
        </p:txBody>
      </p:sp>
      <p:graphicFrame>
        <p:nvGraphicFramePr>
          <p:cNvPr id="4" name="Object 0"/>
          <p:cNvGraphicFramePr>
            <a:graphicFrameLocks noChangeAspect="1"/>
          </p:cNvGraphicFramePr>
          <p:nvPr>
            <p:extLst>
              <p:ext uri="{D42A27DB-BD31-4B8C-83A1-F6EECF244321}">
                <p14:modId xmlns:p14="http://schemas.microsoft.com/office/powerpoint/2010/main" val="1435161848"/>
              </p:ext>
            </p:extLst>
          </p:nvPr>
        </p:nvGraphicFramePr>
        <p:xfrm>
          <a:off x="4114800" y="4154488"/>
          <a:ext cx="2209800" cy="2017712"/>
        </p:xfrm>
        <a:graphic>
          <a:graphicData uri="http://schemas.openxmlformats.org/presentationml/2006/ole">
            <mc:AlternateContent xmlns:mc="http://schemas.openxmlformats.org/markup-compatibility/2006">
              <mc:Choice xmlns:v="urn:schemas-microsoft-com:vml" Requires="v">
                <p:oleObj spid="_x0000_s11368" name="Worksheet" r:id="rId3" imgW="2200656" imgH="2076907" progId="Excel.Sheet.8">
                  <p:embed/>
                </p:oleObj>
              </mc:Choice>
              <mc:Fallback>
                <p:oleObj name="Worksheet" r:id="rId3"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4154488"/>
                        <a:ext cx="2209800" cy="201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Oval 9"/>
          <p:cNvSpPr>
            <a:spLocks noChangeArrowheads="1"/>
          </p:cNvSpPr>
          <p:nvPr/>
        </p:nvSpPr>
        <p:spPr bwMode="auto">
          <a:xfrm>
            <a:off x="4648200" y="4459288"/>
            <a:ext cx="609600" cy="99060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6" name="Oval 10"/>
          <p:cNvSpPr>
            <a:spLocks noChangeArrowheads="1"/>
          </p:cNvSpPr>
          <p:nvPr/>
        </p:nvSpPr>
        <p:spPr bwMode="auto">
          <a:xfrm>
            <a:off x="5257800" y="4992688"/>
            <a:ext cx="762000" cy="76200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 name="AutoShape 11"/>
          <p:cNvSpPr>
            <a:spLocks/>
          </p:cNvSpPr>
          <p:nvPr/>
        </p:nvSpPr>
        <p:spPr bwMode="auto">
          <a:xfrm>
            <a:off x="6172200" y="3632583"/>
            <a:ext cx="2819400" cy="369332"/>
          </a:xfrm>
          <a:prstGeom prst="borderCallout2">
            <a:avLst>
              <a:gd name="adj1" fmla="val 23528"/>
              <a:gd name="adj2" fmla="val -2222"/>
              <a:gd name="adj3" fmla="val 23528"/>
              <a:gd name="adj4" fmla="val -20417"/>
              <a:gd name="adj5" fmla="val 212417"/>
              <a:gd name="adj6" fmla="val -39306"/>
            </a:avLst>
          </a:prstGeom>
          <a:noFill/>
          <a:ln w="28575">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square">
            <a:spAutoFit/>
          </a:bodyPr>
          <a:lstStyle/>
          <a:p>
            <a:pPr algn="l" eaLnBrk="0" hangingPunct="0">
              <a:spcBef>
                <a:spcPct val="50000"/>
              </a:spcBef>
            </a:pPr>
            <a:r>
              <a:rPr lang="en-US" altLang="zh-CN" dirty="0">
                <a:latin typeface="Times New Roman" pitchFamily="18" charset="0"/>
                <a:ea typeface="SimSun" pitchFamily="2" charset="-122"/>
              </a:rPr>
              <a:t>CF = (5, (16,30),(54,190))</a:t>
            </a:r>
          </a:p>
        </p:txBody>
      </p:sp>
      <p:sp>
        <p:nvSpPr>
          <p:cNvPr id="8" name="Text Box 12"/>
          <p:cNvSpPr txBox="1">
            <a:spLocks noChangeArrowheads="1"/>
          </p:cNvSpPr>
          <p:nvPr/>
        </p:nvSpPr>
        <p:spPr bwMode="auto">
          <a:xfrm>
            <a:off x="7239000" y="4254500"/>
            <a:ext cx="9906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lnSpc>
                <a:spcPct val="60000"/>
              </a:lnSpc>
              <a:spcBef>
                <a:spcPct val="50000"/>
              </a:spcBef>
            </a:pPr>
            <a:r>
              <a:rPr lang="zh-CN" altLang="en-US">
                <a:latin typeface="Times New Roman" pitchFamily="18" charset="0"/>
                <a:ea typeface="SimSun" pitchFamily="2" charset="-122"/>
              </a:rPr>
              <a:t>(3,4)</a:t>
            </a:r>
          </a:p>
          <a:p>
            <a:pPr algn="l">
              <a:lnSpc>
                <a:spcPct val="60000"/>
              </a:lnSpc>
              <a:spcBef>
                <a:spcPct val="50000"/>
              </a:spcBef>
            </a:pPr>
            <a:r>
              <a:rPr lang="zh-CN" altLang="en-US">
                <a:latin typeface="Times New Roman" pitchFamily="18" charset="0"/>
                <a:ea typeface="SimSun" pitchFamily="2" charset="-122"/>
              </a:rPr>
              <a:t>(2,6)</a:t>
            </a:r>
          </a:p>
          <a:p>
            <a:pPr algn="l">
              <a:lnSpc>
                <a:spcPct val="60000"/>
              </a:lnSpc>
              <a:spcBef>
                <a:spcPct val="50000"/>
              </a:spcBef>
            </a:pPr>
            <a:r>
              <a:rPr lang="zh-CN" altLang="en-US">
                <a:latin typeface="Times New Roman" pitchFamily="18" charset="0"/>
                <a:ea typeface="SimSun" pitchFamily="2" charset="-122"/>
              </a:rPr>
              <a:t>(4,5)</a:t>
            </a:r>
          </a:p>
          <a:p>
            <a:pPr algn="l">
              <a:lnSpc>
                <a:spcPct val="60000"/>
              </a:lnSpc>
              <a:spcBef>
                <a:spcPct val="50000"/>
              </a:spcBef>
            </a:pPr>
            <a:r>
              <a:rPr lang="zh-CN" altLang="en-US">
                <a:latin typeface="Times New Roman" pitchFamily="18" charset="0"/>
                <a:ea typeface="SimSun" pitchFamily="2" charset="-122"/>
              </a:rPr>
              <a:t>(4,7)</a:t>
            </a:r>
          </a:p>
          <a:p>
            <a:pPr algn="l">
              <a:lnSpc>
                <a:spcPct val="60000"/>
              </a:lnSpc>
              <a:spcBef>
                <a:spcPct val="50000"/>
              </a:spcBef>
            </a:pPr>
            <a:r>
              <a:rPr lang="zh-CN" altLang="en-US">
                <a:latin typeface="Times New Roman" pitchFamily="18" charset="0"/>
                <a:ea typeface="SimSun" pitchFamily="2" charset="-122"/>
              </a:rPr>
              <a:t>(3,8)</a:t>
            </a:r>
          </a:p>
        </p:txBody>
      </p:sp>
      <p:graphicFrame>
        <p:nvGraphicFramePr>
          <p:cNvPr id="9" name="Object 1"/>
          <p:cNvGraphicFramePr>
            <a:graphicFrameLocks noChangeAspect="1"/>
          </p:cNvGraphicFramePr>
          <p:nvPr>
            <p:extLst>
              <p:ext uri="{D42A27DB-BD31-4B8C-83A1-F6EECF244321}">
                <p14:modId xmlns:p14="http://schemas.microsoft.com/office/powerpoint/2010/main" val="2480917570"/>
              </p:ext>
            </p:extLst>
          </p:nvPr>
        </p:nvGraphicFramePr>
        <p:xfrm>
          <a:off x="4667250" y="2438400"/>
          <a:ext cx="1028700" cy="838200"/>
        </p:xfrm>
        <a:graphic>
          <a:graphicData uri="http://schemas.openxmlformats.org/presentationml/2006/ole">
            <mc:AlternateContent xmlns:mc="http://schemas.openxmlformats.org/markup-compatibility/2006">
              <mc:Choice xmlns:v="urn:schemas-microsoft-com:vml" Requires="v">
                <p:oleObj spid="_x0000_s11369" name="Equation" r:id="rId5" imgW="342751" imgH="380835" progId="Equation.3">
                  <p:embed/>
                </p:oleObj>
              </mc:Choice>
              <mc:Fallback>
                <p:oleObj name="Equation" r:id="rId5" imgW="342751" imgH="3808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7250" y="2438400"/>
                        <a:ext cx="10287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2098860428"/>
              </p:ext>
            </p:extLst>
          </p:nvPr>
        </p:nvGraphicFramePr>
        <p:xfrm>
          <a:off x="2457450" y="4191000"/>
          <a:ext cx="1181100" cy="838200"/>
        </p:xfrm>
        <a:graphic>
          <a:graphicData uri="http://schemas.openxmlformats.org/presentationml/2006/ole">
            <mc:AlternateContent xmlns:mc="http://schemas.openxmlformats.org/markup-compatibility/2006">
              <mc:Choice xmlns:v="urn:schemas-microsoft-com:vml" Requires="v">
                <p:oleObj spid="_x0000_s11370" name="Equation" r:id="rId7" imgW="393529" imgH="380835" progId="Equation.3">
                  <p:embed/>
                </p:oleObj>
              </mc:Choice>
              <mc:Fallback>
                <p:oleObj name="Equation" r:id="rId7" imgW="393529" imgH="38083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7450" y="4191000"/>
                        <a:ext cx="11811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60791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CF-Tree in BIRCH</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a:spcBef>
                <a:spcPts val="300"/>
              </a:spcBef>
            </a:pPr>
            <a:r>
              <a:rPr lang="en-US" sz="2400" dirty="0" smtClean="0">
                <a:latin typeface="Calibri" pitchFamily="34" charset="0"/>
              </a:rPr>
              <a:t>Clustering feature: </a:t>
            </a:r>
          </a:p>
          <a:p>
            <a:pPr lvl="1">
              <a:spcBef>
                <a:spcPts val="300"/>
              </a:spcBef>
            </a:pPr>
            <a:r>
              <a:rPr lang="en-US" sz="2400" dirty="0" smtClean="0">
                <a:latin typeface="Calibri" pitchFamily="34" charset="0"/>
              </a:rPr>
              <a:t>Summary of the statistics for a given </a:t>
            </a:r>
            <a:r>
              <a:rPr lang="en-US" sz="2400" dirty="0" err="1" smtClean="0">
                <a:latin typeface="Calibri" pitchFamily="34" charset="0"/>
              </a:rPr>
              <a:t>subcluster</a:t>
            </a:r>
            <a:endParaRPr lang="en-US" sz="2400" dirty="0" smtClean="0">
              <a:latin typeface="Calibri" pitchFamily="34" charset="0"/>
            </a:endParaRPr>
          </a:p>
          <a:p>
            <a:pPr lvl="1">
              <a:spcBef>
                <a:spcPts val="300"/>
              </a:spcBef>
            </a:pPr>
            <a:r>
              <a:rPr lang="en-US" sz="2400" dirty="0" smtClean="0">
                <a:latin typeface="Calibri" pitchFamily="34" charset="0"/>
              </a:rPr>
              <a:t>Registers crucial measurements for computing cluster and utilizes storage efficiently</a:t>
            </a:r>
          </a:p>
          <a:p>
            <a:pPr>
              <a:spcBef>
                <a:spcPts val="300"/>
              </a:spcBef>
              <a:buSzPct val="65000"/>
            </a:pPr>
            <a:r>
              <a:rPr lang="en-US" altLang="ko-KR" sz="2400" dirty="0" smtClean="0">
                <a:latin typeface="Calibri" pitchFamily="34" charset="0"/>
                <a:ea typeface="Gulim" pitchFamily="34" charset="-127"/>
              </a:rPr>
              <a:t>A CF tree is a height-balanced tree that stores the clustering features for a hierarchical clustering </a:t>
            </a:r>
          </a:p>
          <a:p>
            <a:pPr lvl="1">
              <a:spcBef>
                <a:spcPts val="300"/>
              </a:spcBef>
            </a:pPr>
            <a:r>
              <a:rPr lang="en-US" altLang="ko-KR" sz="2400" dirty="0" smtClean="0">
                <a:latin typeface="Calibri" pitchFamily="34" charset="0"/>
                <a:ea typeface="Gulim" pitchFamily="34" charset="-127"/>
              </a:rPr>
              <a:t>A </a:t>
            </a:r>
            <a:r>
              <a:rPr lang="en-US" altLang="ko-KR" sz="2400" dirty="0" err="1" smtClean="0">
                <a:latin typeface="Calibri" pitchFamily="34" charset="0"/>
                <a:ea typeface="Gulim" pitchFamily="34" charset="-127"/>
              </a:rPr>
              <a:t>nonleaf</a:t>
            </a:r>
            <a:r>
              <a:rPr lang="en-US" altLang="ko-KR" sz="2400" dirty="0" smtClean="0">
                <a:latin typeface="Calibri" pitchFamily="34" charset="0"/>
                <a:ea typeface="Gulim" pitchFamily="34" charset="-127"/>
              </a:rPr>
              <a:t> node in a tree has descendants or “children”</a:t>
            </a:r>
          </a:p>
          <a:p>
            <a:pPr lvl="1">
              <a:spcBef>
                <a:spcPts val="300"/>
              </a:spcBef>
            </a:pPr>
            <a:r>
              <a:rPr lang="en-US" altLang="ko-KR" sz="2400" dirty="0" smtClean="0">
                <a:latin typeface="Calibri" pitchFamily="34" charset="0"/>
                <a:ea typeface="Gulim" pitchFamily="34" charset="-127"/>
              </a:rPr>
              <a:t>The </a:t>
            </a:r>
            <a:r>
              <a:rPr lang="en-US" altLang="ko-KR" sz="2400" dirty="0" err="1" smtClean="0">
                <a:latin typeface="Calibri" pitchFamily="34" charset="0"/>
                <a:ea typeface="Gulim" pitchFamily="34" charset="-127"/>
              </a:rPr>
              <a:t>nonleaf</a:t>
            </a:r>
            <a:r>
              <a:rPr lang="en-US" altLang="ko-KR" sz="2400" dirty="0" smtClean="0">
                <a:latin typeface="Calibri" pitchFamily="34" charset="0"/>
                <a:ea typeface="Gulim" pitchFamily="34" charset="-127"/>
              </a:rPr>
              <a:t> nodes store sums of the CFs of their children</a:t>
            </a:r>
          </a:p>
          <a:p>
            <a:pPr>
              <a:spcBef>
                <a:spcPts val="300"/>
              </a:spcBef>
            </a:pPr>
            <a:r>
              <a:rPr lang="en-US" altLang="ko-KR" sz="2400" dirty="0" smtClean="0">
                <a:latin typeface="Calibri" pitchFamily="34" charset="0"/>
                <a:ea typeface="Gulim" pitchFamily="34" charset="-127"/>
              </a:rPr>
              <a:t>A CF tree has two parameters</a:t>
            </a:r>
          </a:p>
          <a:p>
            <a:pPr lvl="1">
              <a:spcBef>
                <a:spcPts val="300"/>
              </a:spcBef>
            </a:pPr>
            <a:r>
              <a:rPr lang="en-US" altLang="ko-KR" sz="2400" dirty="0" smtClean="0">
                <a:latin typeface="Calibri" pitchFamily="34" charset="0"/>
                <a:ea typeface="Gulim" pitchFamily="34" charset="-127"/>
              </a:rPr>
              <a:t>Branching factor: max # of children</a:t>
            </a:r>
          </a:p>
          <a:p>
            <a:pPr lvl="1">
              <a:spcBef>
                <a:spcPts val="300"/>
              </a:spcBef>
            </a:pPr>
            <a:r>
              <a:rPr lang="en-US" altLang="ko-KR" sz="2400" dirty="0" smtClean="0">
                <a:latin typeface="Calibri" pitchFamily="34" charset="0"/>
                <a:ea typeface="Gulim" pitchFamily="34" charset="-127"/>
              </a:rPr>
              <a:t>Threshold: max diameter of sub-clusters stored at the leaf nodes</a:t>
            </a:r>
          </a:p>
        </p:txBody>
      </p:sp>
      <p:graphicFrame>
        <p:nvGraphicFramePr>
          <p:cNvPr id="4" name="Object 3"/>
          <p:cNvGraphicFramePr>
            <a:graphicFrameLocks noChangeAspect="1"/>
          </p:cNvGraphicFramePr>
          <p:nvPr>
            <p:extLst>
              <p:ext uri="{D42A27DB-BD31-4B8C-83A1-F6EECF244321}">
                <p14:modId xmlns:p14="http://schemas.microsoft.com/office/powerpoint/2010/main" val="1917359105"/>
              </p:ext>
            </p:extLst>
          </p:nvPr>
        </p:nvGraphicFramePr>
        <p:xfrm>
          <a:off x="3576642" y="5988053"/>
          <a:ext cx="1982787" cy="727075"/>
        </p:xfrm>
        <a:graphic>
          <a:graphicData uri="http://schemas.openxmlformats.org/presentationml/2006/ole">
            <mc:AlternateContent xmlns:mc="http://schemas.openxmlformats.org/markup-compatibility/2006">
              <mc:Choice xmlns:v="urn:schemas-microsoft-com:vml" Requires="v">
                <p:oleObj spid="_x0000_s15372" name="Equation" r:id="rId3" imgW="1041120" imgH="520560" progId="Equation.3">
                  <p:embed/>
                </p:oleObj>
              </mc:Choice>
              <mc:Fallback>
                <p:oleObj name="Equation" r:id="rId3" imgW="1041120" imgH="520560" progId="Equation.3">
                  <p:embed/>
                  <p:pic>
                    <p:nvPicPr>
                      <p:cNvPr id="0" name=""/>
                      <p:cNvPicPr>
                        <a:picLocks noChangeAspect="1" noChangeArrowheads="1"/>
                      </p:cNvPicPr>
                      <p:nvPr/>
                    </p:nvPicPr>
                    <p:blipFill>
                      <a:blip r:embed="rId4"/>
                      <a:srcRect/>
                      <a:stretch>
                        <a:fillRect/>
                      </a:stretch>
                    </p:blipFill>
                    <p:spPr bwMode="auto">
                      <a:xfrm>
                        <a:off x="3576642" y="5988053"/>
                        <a:ext cx="1982787" cy="7270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0551706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CF Tree Structure</a:t>
            </a:r>
            <a:endParaRPr lang="en-US" dirty="0"/>
          </a:p>
        </p:txBody>
      </p:sp>
      <p:grpSp>
        <p:nvGrpSpPr>
          <p:cNvPr id="4" name="Group 3"/>
          <p:cNvGrpSpPr>
            <a:grpSpLocks/>
          </p:cNvGrpSpPr>
          <p:nvPr/>
        </p:nvGrpSpPr>
        <p:grpSpPr bwMode="auto">
          <a:xfrm>
            <a:off x="1828800" y="1530350"/>
            <a:ext cx="4953000" cy="914400"/>
            <a:chOff x="1152" y="816"/>
            <a:chExt cx="3120" cy="576"/>
          </a:xfrm>
        </p:grpSpPr>
        <p:sp>
          <p:nvSpPr>
            <p:cNvPr id="5" name="Line 4"/>
            <p:cNvSpPr>
              <a:spLocks noChangeShapeType="1"/>
            </p:cNvSpPr>
            <p:nvPr/>
          </p:nvSpPr>
          <p:spPr bwMode="auto">
            <a:xfrm>
              <a:off x="2187" y="81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 name="Rectangle 5"/>
            <p:cNvSpPr>
              <a:spLocks noChangeArrowheads="1"/>
            </p:cNvSpPr>
            <p:nvPr/>
          </p:nvSpPr>
          <p:spPr bwMode="auto">
            <a:xfrm>
              <a:off x="1156" y="820"/>
              <a:ext cx="3016" cy="5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 name="Line 6"/>
            <p:cNvSpPr>
              <a:spLocks noChangeShapeType="1"/>
            </p:cNvSpPr>
            <p:nvPr/>
          </p:nvSpPr>
          <p:spPr bwMode="auto">
            <a:xfrm>
              <a:off x="1670" y="81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 name="Line 7"/>
            <p:cNvSpPr>
              <a:spLocks noChangeShapeType="1"/>
            </p:cNvSpPr>
            <p:nvPr/>
          </p:nvSpPr>
          <p:spPr bwMode="auto">
            <a:xfrm>
              <a:off x="3570" y="81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 name="Line 8"/>
            <p:cNvSpPr>
              <a:spLocks noChangeShapeType="1"/>
            </p:cNvSpPr>
            <p:nvPr/>
          </p:nvSpPr>
          <p:spPr bwMode="auto">
            <a:xfrm>
              <a:off x="2708" y="81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 name="Line 9"/>
            <p:cNvSpPr>
              <a:spLocks noChangeShapeType="1"/>
            </p:cNvSpPr>
            <p:nvPr/>
          </p:nvSpPr>
          <p:spPr bwMode="auto">
            <a:xfrm>
              <a:off x="1152" y="1104"/>
              <a:ext cx="1728"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0"/>
            <p:cNvSpPr>
              <a:spLocks noChangeShapeType="1"/>
            </p:cNvSpPr>
            <p:nvPr/>
          </p:nvSpPr>
          <p:spPr bwMode="auto">
            <a:xfrm>
              <a:off x="3408" y="1104"/>
              <a:ext cx="768"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 name="Rectangle 11"/>
            <p:cNvSpPr>
              <a:spLocks noChangeArrowheads="1"/>
            </p:cNvSpPr>
            <p:nvPr/>
          </p:nvSpPr>
          <p:spPr bwMode="auto">
            <a:xfrm>
              <a:off x="1200" y="8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a:latin typeface="Times New Roman" pitchFamily="18" charset="0"/>
                  <a:ea typeface="SimSun" pitchFamily="2" charset="-122"/>
                </a:rPr>
                <a:t>CF</a:t>
              </a:r>
              <a:r>
                <a:rPr lang="en-US" altLang="zh-CN" baseline="-25000">
                  <a:latin typeface="Times New Roman" pitchFamily="18" charset="0"/>
                  <a:ea typeface="SimSun" pitchFamily="2" charset="-122"/>
                </a:rPr>
                <a:t>1</a:t>
              </a:r>
            </a:p>
          </p:txBody>
        </p:sp>
        <p:sp>
          <p:nvSpPr>
            <p:cNvPr id="13" name="Rectangle 12"/>
            <p:cNvSpPr>
              <a:spLocks noChangeArrowheads="1"/>
            </p:cNvSpPr>
            <p:nvPr/>
          </p:nvSpPr>
          <p:spPr bwMode="auto">
            <a:xfrm>
              <a:off x="1200" y="1152"/>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sz="1800">
                  <a:latin typeface="Times New Roman" pitchFamily="18" charset="0"/>
                  <a:ea typeface="SimSun" pitchFamily="2" charset="-122"/>
                </a:rPr>
                <a:t>child</a:t>
              </a:r>
              <a:r>
                <a:rPr lang="en-US" altLang="zh-CN" baseline="-25000">
                  <a:latin typeface="Times New Roman" pitchFamily="18" charset="0"/>
                  <a:ea typeface="SimSun" pitchFamily="2" charset="-122"/>
                </a:rPr>
                <a:t>1</a:t>
              </a:r>
            </a:p>
          </p:txBody>
        </p:sp>
        <p:sp>
          <p:nvSpPr>
            <p:cNvPr id="14" name="Rectangle 13"/>
            <p:cNvSpPr>
              <a:spLocks noChangeArrowheads="1"/>
            </p:cNvSpPr>
            <p:nvPr/>
          </p:nvSpPr>
          <p:spPr bwMode="auto">
            <a:xfrm>
              <a:off x="2208" y="8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a:latin typeface="Times New Roman" pitchFamily="18" charset="0"/>
                  <a:ea typeface="SimSun" pitchFamily="2" charset="-122"/>
                </a:rPr>
                <a:t>CF</a:t>
              </a:r>
              <a:r>
                <a:rPr lang="en-US" altLang="zh-CN" baseline="-25000">
                  <a:latin typeface="Times New Roman" pitchFamily="18" charset="0"/>
                  <a:ea typeface="SimSun" pitchFamily="2" charset="-122"/>
                </a:rPr>
                <a:t>3</a:t>
              </a:r>
            </a:p>
          </p:txBody>
        </p:sp>
        <p:sp>
          <p:nvSpPr>
            <p:cNvPr id="15" name="Rectangle 14"/>
            <p:cNvSpPr>
              <a:spLocks noChangeArrowheads="1"/>
            </p:cNvSpPr>
            <p:nvPr/>
          </p:nvSpPr>
          <p:spPr bwMode="auto">
            <a:xfrm>
              <a:off x="2208" y="1152"/>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sz="1800">
                  <a:latin typeface="Times New Roman" pitchFamily="18" charset="0"/>
                  <a:ea typeface="SimSun" pitchFamily="2" charset="-122"/>
                </a:rPr>
                <a:t>child</a:t>
              </a:r>
              <a:r>
                <a:rPr lang="en-US" altLang="zh-CN" baseline="-25000">
                  <a:latin typeface="Times New Roman" pitchFamily="18" charset="0"/>
                  <a:ea typeface="SimSun" pitchFamily="2" charset="-122"/>
                </a:rPr>
                <a:t>3</a:t>
              </a:r>
            </a:p>
          </p:txBody>
        </p:sp>
        <p:sp>
          <p:nvSpPr>
            <p:cNvPr id="16" name="Rectangle 15"/>
            <p:cNvSpPr>
              <a:spLocks noChangeArrowheads="1"/>
            </p:cNvSpPr>
            <p:nvPr/>
          </p:nvSpPr>
          <p:spPr bwMode="auto">
            <a:xfrm>
              <a:off x="1728" y="8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a:latin typeface="Times New Roman" pitchFamily="18" charset="0"/>
                  <a:ea typeface="SimSun" pitchFamily="2" charset="-122"/>
                </a:rPr>
                <a:t>CF</a:t>
              </a:r>
              <a:r>
                <a:rPr lang="en-US" altLang="zh-CN" baseline="-25000">
                  <a:latin typeface="Times New Roman" pitchFamily="18" charset="0"/>
                  <a:ea typeface="SimSun" pitchFamily="2" charset="-122"/>
                </a:rPr>
                <a:t>2</a:t>
              </a:r>
            </a:p>
          </p:txBody>
        </p:sp>
        <p:sp>
          <p:nvSpPr>
            <p:cNvPr id="17" name="Rectangle 16"/>
            <p:cNvSpPr>
              <a:spLocks noChangeArrowheads="1"/>
            </p:cNvSpPr>
            <p:nvPr/>
          </p:nvSpPr>
          <p:spPr bwMode="auto">
            <a:xfrm>
              <a:off x="1728" y="1152"/>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sz="1800">
                  <a:latin typeface="Times New Roman" pitchFamily="18" charset="0"/>
                  <a:ea typeface="SimSun" pitchFamily="2" charset="-122"/>
                </a:rPr>
                <a:t>child</a:t>
              </a:r>
              <a:r>
                <a:rPr lang="en-US" altLang="zh-CN" baseline="-25000">
                  <a:latin typeface="Times New Roman" pitchFamily="18" charset="0"/>
                  <a:ea typeface="SimSun" pitchFamily="2" charset="-122"/>
                </a:rPr>
                <a:t>2</a:t>
              </a:r>
            </a:p>
          </p:txBody>
        </p:sp>
        <p:sp>
          <p:nvSpPr>
            <p:cNvPr id="18" name="Rectangle 17"/>
            <p:cNvSpPr>
              <a:spLocks noChangeArrowheads="1"/>
            </p:cNvSpPr>
            <p:nvPr/>
          </p:nvSpPr>
          <p:spPr bwMode="auto">
            <a:xfrm>
              <a:off x="3696" y="8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a:latin typeface="Times New Roman" pitchFamily="18" charset="0"/>
                  <a:ea typeface="SimSun" pitchFamily="2" charset="-122"/>
                </a:rPr>
                <a:t>CF</a:t>
              </a:r>
              <a:r>
                <a:rPr lang="en-US" altLang="zh-CN" baseline="-25000">
                  <a:latin typeface="Times New Roman" pitchFamily="18" charset="0"/>
                  <a:ea typeface="SimSun" pitchFamily="2" charset="-122"/>
                </a:rPr>
                <a:t>6</a:t>
              </a:r>
            </a:p>
          </p:txBody>
        </p:sp>
        <p:sp>
          <p:nvSpPr>
            <p:cNvPr id="19" name="Rectangle 18"/>
            <p:cNvSpPr>
              <a:spLocks noChangeArrowheads="1"/>
            </p:cNvSpPr>
            <p:nvPr/>
          </p:nvSpPr>
          <p:spPr bwMode="auto">
            <a:xfrm>
              <a:off x="3696" y="1152"/>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sz="1800">
                  <a:latin typeface="Times New Roman" pitchFamily="18" charset="0"/>
                  <a:ea typeface="SimSun" pitchFamily="2" charset="-122"/>
                </a:rPr>
                <a:t>child</a:t>
              </a:r>
              <a:r>
                <a:rPr lang="en-US" altLang="zh-CN" baseline="-25000">
                  <a:latin typeface="Times New Roman" pitchFamily="18" charset="0"/>
                  <a:ea typeface="SimSun" pitchFamily="2" charset="-122"/>
                </a:rPr>
                <a:t>6</a:t>
              </a:r>
            </a:p>
          </p:txBody>
        </p:sp>
      </p:grpSp>
      <p:sp>
        <p:nvSpPr>
          <p:cNvPr id="20" name="Line 19"/>
          <p:cNvSpPr>
            <a:spLocks noChangeShapeType="1"/>
          </p:cNvSpPr>
          <p:nvPr/>
        </p:nvSpPr>
        <p:spPr bwMode="auto">
          <a:xfrm>
            <a:off x="2557463" y="351155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 name="Rectangle 20"/>
          <p:cNvSpPr>
            <a:spLocks noChangeArrowheads="1"/>
          </p:cNvSpPr>
          <p:nvPr/>
        </p:nvSpPr>
        <p:spPr bwMode="auto">
          <a:xfrm>
            <a:off x="920750" y="3517900"/>
            <a:ext cx="4787900" cy="901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 name="Line 21"/>
          <p:cNvSpPr>
            <a:spLocks noChangeShapeType="1"/>
          </p:cNvSpPr>
          <p:nvPr/>
        </p:nvSpPr>
        <p:spPr bwMode="auto">
          <a:xfrm>
            <a:off x="1736725" y="351155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2"/>
          <p:cNvSpPr>
            <a:spLocks noChangeShapeType="1"/>
          </p:cNvSpPr>
          <p:nvPr/>
        </p:nvSpPr>
        <p:spPr bwMode="auto">
          <a:xfrm>
            <a:off x="4752975" y="351155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3"/>
          <p:cNvSpPr>
            <a:spLocks noChangeShapeType="1"/>
          </p:cNvSpPr>
          <p:nvPr/>
        </p:nvSpPr>
        <p:spPr bwMode="auto">
          <a:xfrm>
            <a:off x="3384550" y="351155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4"/>
          <p:cNvSpPr>
            <a:spLocks noChangeShapeType="1"/>
          </p:cNvSpPr>
          <p:nvPr/>
        </p:nvSpPr>
        <p:spPr bwMode="auto">
          <a:xfrm>
            <a:off x="914400" y="3968750"/>
            <a:ext cx="2743200"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5"/>
          <p:cNvSpPr>
            <a:spLocks noChangeShapeType="1"/>
          </p:cNvSpPr>
          <p:nvPr/>
        </p:nvSpPr>
        <p:spPr bwMode="auto">
          <a:xfrm>
            <a:off x="4495800" y="3968750"/>
            <a:ext cx="1219200"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 name="Rectangle 26"/>
          <p:cNvSpPr>
            <a:spLocks noChangeArrowheads="1"/>
          </p:cNvSpPr>
          <p:nvPr/>
        </p:nvSpPr>
        <p:spPr bwMode="auto">
          <a:xfrm>
            <a:off x="990600" y="351155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a:latin typeface="Times New Roman" pitchFamily="18" charset="0"/>
                <a:ea typeface="SimSun" pitchFamily="2" charset="-122"/>
              </a:rPr>
              <a:t>CF</a:t>
            </a:r>
            <a:r>
              <a:rPr lang="en-US" altLang="zh-CN" baseline="-25000">
                <a:latin typeface="Times New Roman" pitchFamily="18" charset="0"/>
                <a:ea typeface="SimSun" pitchFamily="2" charset="-122"/>
              </a:rPr>
              <a:t>1</a:t>
            </a:r>
          </a:p>
        </p:txBody>
      </p:sp>
      <p:sp>
        <p:nvSpPr>
          <p:cNvPr id="28" name="Rectangle 27"/>
          <p:cNvSpPr>
            <a:spLocks noChangeArrowheads="1"/>
          </p:cNvSpPr>
          <p:nvPr/>
        </p:nvSpPr>
        <p:spPr bwMode="auto">
          <a:xfrm>
            <a:off x="990600" y="404495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sz="1800">
                <a:latin typeface="Times New Roman" pitchFamily="18" charset="0"/>
                <a:ea typeface="SimSun" pitchFamily="2" charset="-122"/>
              </a:rPr>
              <a:t>child</a:t>
            </a:r>
            <a:r>
              <a:rPr lang="en-US" altLang="zh-CN" baseline="-25000">
                <a:latin typeface="Times New Roman" pitchFamily="18" charset="0"/>
                <a:ea typeface="SimSun" pitchFamily="2" charset="-122"/>
              </a:rPr>
              <a:t>1</a:t>
            </a:r>
          </a:p>
        </p:txBody>
      </p:sp>
      <p:sp>
        <p:nvSpPr>
          <p:cNvPr id="29" name="Rectangle 28"/>
          <p:cNvSpPr>
            <a:spLocks noChangeArrowheads="1"/>
          </p:cNvSpPr>
          <p:nvPr/>
        </p:nvSpPr>
        <p:spPr bwMode="auto">
          <a:xfrm>
            <a:off x="2590800" y="351155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a:latin typeface="Times New Roman" pitchFamily="18" charset="0"/>
                <a:ea typeface="SimSun" pitchFamily="2" charset="-122"/>
              </a:rPr>
              <a:t>CF</a:t>
            </a:r>
            <a:r>
              <a:rPr lang="en-US" altLang="zh-CN" baseline="-25000">
                <a:latin typeface="Times New Roman" pitchFamily="18" charset="0"/>
                <a:ea typeface="SimSun" pitchFamily="2" charset="-122"/>
              </a:rPr>
              <a:t>3</a:t>
            </a:r>
          </a:p>
        </p:txBody>
      </p:sp>
      <p:sp>
        <p:nvSpPr>
          <p:cNvPr id="30" name="Rectangle 29"/>
          <p:cNvSpPr>
            <a:spLocks noChangeArrowheads="1"/>
          </p:cNvSpPr>
          <p:nvPr/>
        </p:nvSpPr>
        <p:spPr bwMode="auto">
          <a:xfrm>
            <a:off x="2590800" y="404495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sz="1800">
                <a:latin typeface="Times New Roman" pitchFamily="18" charset="0"/>
                <a:ea typeface="SimSun" pitchFamily="2" charset="-122"/>
              </a:rPr>
              <a:t>child</a:t>
            </a:r>
            <a:r>
              <a:rPr lang="en-US" altLang="zh-CN" baseline="-25000">
                <a:latin typeface="Times New Roman" pitchFamily="18" charset="0"/>
                <a:ea typeface="SimSun" pitchFamily="2" charset="-122"/>
              </a:rPr>
              <a:t>3</a:t>
            </a:r>
          </a:p>
        </p:txBody>
      </p:sp>
      <p:sp>
        <p:nvSpPr>
          <p:cNvPr id="31" name="Rectangle 30"/>
          <p:cNvSpPr>
            <a:spLocks noChangeArrowheads="1"/>
          </p:cNvSpPr>
          <p:nvPr/>
        </p:nvSpPr>
        <p:spPr bwMode="auto">
          <a:xfrm>
            <a:off x="1828800" y="351155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a:latin typeface="Times New Roman" pitchFamily="18" charset="0"/>
                <a:ea typeface="SimSun" pitchFamily="2" charset="-122"/>
              </a:rPr>
              <a:t>CF</a:t>
            </a:r>
            <a:r>
              <a:rPr lang="en-US" altLang="zh-CN" baseline="-25000">
                <a:latin typeface="Times New Roman" pitchFamily="18" charset="0"/>
                <a:ea typeface="SimSun" pitchFamily="2" charset="-122"/>
              </a:rPr>
              <a:t>2</a:t>
            </a:r>
          </a:p>
        </p:txBody>
      </p:sp>
      <p:sp>
        <p:nvSpPr>
          <p:cNvPr id="32" name="Rectangle 31"/>
          <p:cNvSpPr>
            <a:spLocks noChangeArrowheads="1"/>
          </p:cNvSpPr>
          <p:nvPr/>
        </p:nvSpPr>
        <p:spPr bwMode="auto">
          <a:xfrm>
            <a:off x="1828800" y="404495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sz="1800">
                <a:latin typeface="Times New Roman" pitchFamily="18" charset="0"/>
                <a:ea typeface="SimSun" pitchFamily="2" charset="-122"/>
              </a:rPr>
              <a:t>child</a:t>
            </a:r>
            <a:r>
              <a:rPr lang="en-US" altLang="zh-CN" baseline="-25000">
                <a:latin typeface="Times New Roman" pitchFamily="18" charset="0"/>
                <a:ea typeface="SimSun" pitchFamily="2" charset="-122"/>
              </a:rPr>
              <a:t>2</a:t>
            </a:r>
          </a:p>
        </p:txBody>
      </p:sp>
      <p:sp>
        <p:nvSpPr>
          <p:cNvPr id="33" name="Rectangle 32"/>
          <p:cNvSpPr>
            <a:spLocks noChangeArrowheads="1"/>
          </p:cNvSpPr>
          <p:nvPr/>
        </p:nvSpPr>
        <p:spPr bwMode="auto">
          <a:xfrm>
            <a:off x="4953000" y="351155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a:latin typeface="Times New Roman" pitchFamily="18" charset="0"/>
                <a:ea typeface="SimSun" pitchFamily="2" charset="-122"/>
              </a:rPr>
              <a:t>CF</a:t>
            </a:r>
            <a:r>
              <a:rPr lang="en-US" altLang="zh-CN" baseline="-25000">
                <a:latin typeface="Times New Roman" pitchFamily="18" charset="0"/>
                <a:ea typeface="SimSun" pitchFamily="2" charset="-122"/>
              </a:rPr>
              <a:t>5</a:t>
            </a:r>
          </a:p>
        </p:txBody>
      </p:sp>
      <p:sp>
        <p:nvSpPr>
          <p:cNvPr id="34" name="Rectangle 33"/>
          <p:cNvSpPr>
            <a:spLocks noChangeArrowheads="1"/>
          </p:cNvSpPr>
          <p:nvPr/>
        </p:nvSpPr>
        <p:spPr bwMode="auto">
          <a:xfrm>
            <a:off x="4953000" y="404495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sz="1800">
                <a:latin typeface="Times New Roman" pitchFamily="18" charset="0"/>
                <a:ea typeface="SimSun" pitchFamily="2" charset="-122"/>
              </a:rPr>
              <a:t>child</a:t>
            </a:r>
            <a:r>
              <a:rPr lang="en-US" altLang="zh-CN" baseline="-25000">
                <a:latin typeface="Times New Roman" pitchFamily="18" charset="0"/>
                <a:ea typeface="SimSun" pitchFamily="2" charset="-122"/>
              </a:rPr>
              <a:t>5</a:t>
            </a:r>
          </a:p>
        </p:txBody>
      </p:sp>
      <p:sp>
        <p:nvSpPr>
          <p:cNvPr id="35" name="Line 34"/>
          <p:cNvSpPr>
            <a:spLocks noChangeShapeType="1"/>
          </p:cNvSpPr>
          <p:nvPr/>
        </p:nvSpPr>
        <p:spPr bwMode="auto">
          <a:xfrm flipH="1">
            <a:off x="1295400" y="2444750"/>
            <a:ext cx="990600" cy="10668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6" name="Line 35"/>
          <p:cNvSpPr>
            <a:spLocks noChangeShapeType="1"/>
          </p:cNvSpPr>
          <p:nvPr/>
        </p:nvSpPr>
        <p:spPr bwMode="auto">
          <a:xfrm>
            <a:off x="3048000" y="2444750"/>
            <a:ext cx="4191000" cy="990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7" name="Line 36"/>
          <p:cNvSpPr>
            <a:spLocks noChangeShapeType="1"/>
          </p:cNvSpPr>
          <p:nvPr/>
        </p:nvSpPr>
        <p:spPr bwMode="auto">
          <a:xfrm>
            <a:off x="3733800" y="2444750"/>
            <a:ext cx="5029200" cy="990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8" name="Rectangle 37"/>
          <p:cNvSpPr>
            <a:spLocks noChangeArrowheads="1"/>
          </p:cNvSpPr>
          <p:nvPr/>
        </p:nvSpPr>
        <p:spPr bwMode="auto">
          <a:xfrm>
            <a:off x="311150" y="5270500"/>
            <a:ext cx="3797300"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 name="Rectangle 38"/>
          <p:cNvSpPr>
            <a:spLocks noChangeArrowheads="1"/>
          </p:cNvSpPr>
          <p:nvPr/>
        </p:nvSpPr>
        <p:spPr bwMode="auto">
          <a:xfrm>
            <a:off x="990600" y="534035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a:latin typeface="Times New Roman" pitchFamily="18" charset="0"/>
                <a:ea typeface="SimSun" pitchFamily="2" charset="-122"/>
              </a:rPr>
              <a:t>CF</a:t>
            </a:r>
            <a:r>
              <a:rPr lang="en-US" altLang="zh-CN" baseline="-25000">
                <a:latin typeface="Times New Roman" pitchFamily="18" charset="0"/>
                <a:ea typeface="SimSun" pitchFamily="2" charset="-122"/>
              </a:rPr>
              <a:t>1</a:t>
            </a:r>
          </a:p>
        </p:txBody>
      </p:sp>
      <p:sp>
        <p:nvSpPr>
          <p:cNvPr id="40" name="Line 39"/>
          <p:cNvSpPr>
            <a:spLocks noChangeShapeType="1"/>
          </p:cNvSpPr>
          <p:nvPr/>
        </p:nvSpPr>
        <p:spPr bwMode="auto">
          <a:xfrm>
            <a:off x="990600" y="526415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 name="Rectangle 40"/>
          <p:cNvSpPr>
            <a:spLocks noChangeArrowheads="1"/>
          </p:cNvSpPr>
          <p:nvPr/>
        </p:nvSpPr>
        <p:spPr bwMode="auto">
          <a:xfrm>
            <a:off x="1600200" y="534035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a:latin typeface="Times New Roman" pitchFamily="18" charset="0"/>
                <a:ea typeface="SimSun" pitchFamily="2" charset="-122"/>
              </a:rPr>
              <a:t>CF</a:t>
            </a:r>
            <a:r>
              <a:rPr lang="en-US" altLang="zh-CN" baseline="-25000">
                <a:latin typeface="Times New Roman" pitchFamily="18" charset="0"/>
                <a:ea typeface="SimSun" pitchFamily="2" charset="-122"/>
              </a:rPr>
              <a:t>2</a:t>
            </a:r>
          </a:p>
        </p:txBody>
      </p:sp>
      <p:sp>
        <p:nvSpPr>
          <p:cNvPr id="42" name="Line 41"/>
          <p:cNvSpPr>
            <a:spLocks noChangeShapeType="1"/>
          </p:cNvSpPr>
          <p:nvPr/>
        </p:nvSpPr>
        <p:spPr bwMode="auto">
          <a:xfrm>
            <a:off x="1600200" y="526415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 name="Rectangle 42"/>
          <p:cNvSpPr>
            <a:spLocks noChangeArrowheads="1"/>
          </p:cNvSpPr>
          <p:nvPr/>
        </p:nvSpPr>
        <p:spPr bwMode="auto">
          <a:xfrm>
            <a:off x="2819400" y="534035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a:latin typeface="Times New Roman" pitchFamily="18" charset="0"/>
                <a:ea typeface="SimSun" pitchFamily="2" charset="-122"/>
              </a:rPr>
              <a:t>CF</a:t>
            </a:r>
            <a:r>
              <a:rPr lang="en-US" altLang="zh-CN" baseline="-25000">
                <a:latin typeface="Times New Roman" pitchFamily="18" charset="0"/>
                <a:ea typeface="SimSun" pitchFamily="2" charset="-122"/>
              </a:rPr>
              <a:t>6</a:t>
            </a:r>
          </a:p>
        </p:txBody>
      </p:sp>
      <p:sp>
        <p:nvSpPr>
          <p:cNvPr id="44" name="Line 43"/>
          <p:cNvSpPr>
            <a:spLocks noChangeShapeType="1"/>
          </p:cNvSpPr>
          <p:nvPr/>
        </p:nvSpPr>
        <p:spPr bwMode="auto">
          <a:xfrm>
            <a:off x="2819400" y="526415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5" name="Line 44"/>
          <p:cNvSpPr>
            <a:spLocks noChangeShapeType="1"/>
          </p:cNvSpPr>
          <p:nvPr/>
        </p:nvSpPr>
        <p:spPr bwMode="auto">
          <a:xfrm>
            <a:off x="2209800" y="526415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 name="Line 45"/>
          <p:cNvSpPr>
            <a:spLocks noChangeShapeType="1"/>
          </p:cNvSpPr>
          <p:nvPr/>
        </p:nvSpPr>
        <p:spPr bwMode="auto">
          <a:xfrm>
            <a:off x="3429000" y="526415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7" name="Line 46"/>
          <p:cNvSpPr>
            <a:spLocks noChangeShapeType="1"/>
          </p:cNvSpPr>
          <p:nvPr/>
        </p:nvSpPr>
        <p:spPr bwMode="auto">
          <a:xfrm>
            <a:off x="2362200" y="5568950"/>
            <a:ext cx="304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8" name="Rectangle 47"/>
          <p:cNvSpPr>
            <a:spLocks noChangeArrowheads="1"/>
          </p:cNvSpPr>
          <p:nvPr/>
        </p:nvSpPr>
        <p:spPr bwMode="auto">
          <a:xfrm>
            <a:off x="381000" y="534035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sz="2000">
                <a:latin typeface="Times New Roman" pitchFamily="18" charset="0"/>
                <a:ea typeface="SimSun" pitchFamily="2" charset="-122"/>
              </a:rPr>
              <a:t>prev</a:t>
            </a:r>
          </a:p>
        </p:txBody>
      </p:sp>
      <p:sp>
        <p:nvSpPr>
          <p:cNvPr id="49" name="Rectangle 48"/>
          <p:cNvSpPr>
            <a:spLocks noChangeArrowheads="1"/>
          </p:cNvSpPr>
          <p:nvPr/>
        </p:nvSpPr>
        <p:spPr bwMode="auto">
          <a:xfrm>
            <a:off x="3429000" y="534035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sz="2000">
                <a:latin typeface="Times New Roman" pitchFamily="18" charset="0"/>
                <a:ea typeface="SimSun" pitchFamily="2" charset="-122"/>
              </a:rPr>
              <a:t>next</a:t>
            </a:r>
          </a:p>
        </p:txBody>
      </p:sp>
      <p:sp>
        <p:nvSpPr>
          <p:cNvPr id="50" name="Line 49"/>
          <p:cNvSpPr>
            <a:spLocks noChangeShapeType="1"/>
          </p:cNvSpPr>
          <p:nvPr/>
        </p:nvSpPr>
        <p:spPr bwMode="auto">
          <a:xfrm flipH="1">
            <a:off x="914400" y="4425950"/>
            <a:ext cx="381000" cy="838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1" name="Rectangle 50"/>
          <p:cNvSpPr>
            <a:spLocks noChangeArrowheads="1"/>
          </p:cNvSpPr>
          <p:nvPr/>
        </p:nvSpPr>
        <p:spPr bwMode="auto">
          <a:xfrm>
            <a:off x="4730750" y="5270500"/>
            <a:ext cx="3797300"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2" name="Rectangle 51"/>
          <p:cNvSpPr>
            <a:spLocks noChangeArrowheads="1"/>
          </p:cNvSpPr>
          <p:nvPr/>
        </p:nvSpPr>
        <p:spPr bwMode="auto">
          <a:xfrm>
            <a:off x="5410200" y="534035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a:latin typeface="Times New Roman" pitchFamily="18" charset="0"/>
                <a:ea typeface="SimSun" pitchFamily="2" charset="-122"/>
              </a:rPr>
              <a:t>CF</a:t>
            </a:r>
            <a:r>
              <a:rPr lang="en-US" altLang="zh-CN" baseline="-25000">
                <a:latin typeface="Times New Roman" pitchFamily="18" charset="0"/>
                <a:ea typeface="SimSun" pitchFamily="2" charset="-122"/>
              </a:rPr>
              <a:t>1</a:t>
            </a:r>
          </a:p>
        </p:txBody>
      </p:sp>
      <p:sp>
        <p:nvSpPr>
          <p:cNvPr id="53" name="Line 52"/>
          <p:cNvSpPr>
            <a:spLocks noChangeShapeType="1"/>
          </p:cNvSpPr>
          <p:nvPr/>
        </p:nvSpPr>
        <p:spPr bwMode="auto">
          <a:xfrm>
            <a:off x="5410200" y="526415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 name="Rectangle 53"/>
          <p:cNvSpPr>
            <a:spLocks noChangeArrowheads="1"/>
          </p:cNvSpPr>
          <p:nvPr/>
        </p:nvSpPr>
        <p:spPr bwMode="auto">
          <a:xfrm>
            <a:off x="6019800" y="534035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a:latin typeface="Times New Roman" pitchFamily="18" charset="0"/>
                <a:ea typeface="SimSun" pitchFamily="2" charset="-122"/>
              </a:rPr>
              <a:t>CF</a:t>
            </a:r>
            <a:r>
              <a:rPr lang="en-US" altLang="zh-CN" baseline="-25000">
                <a:latin typeface="Times New Roman" pitchFamily="18" charset="0"/>
                <a:ea typeface="SimSun" pitchFamily="2" charset="-122"/>
              </a:rPr>
              <a:t>2</a:t>
            </a:r>
          </a:p>
        </p:txBody>
      </p:sp>
      <p:sp>
        <p:nvSpPr>
          <p:cNvPr id="55" name="Line 54"/>
          <p:cNvSpPr>
            <a:spLocks noChangeShapeType="1"/>
          </p:cNvSpPr>
          <p:nvPr/>
        </p:nvSpPr>
        <p:spPr bwMode="auto">
          <a:xfrm>
            <a:off x="6019800" y="526415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6" name="Rectangle 55"/>
          <p:cNvSpPr>
            <a:spLocks noChangeArrowheads="1"/>
          </p:cNvSpPr>
          <p:nvPr/>
        </p:nvSpPr>
        <p:spPr bwMode="auto">
          <a:xfrm>
            <a:off x="7239000" y="534035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a:latin typeface="Times New Roman" pitchFamily="18" charset="0"/>
                <a:ea typeface="SimSun" pitchFamily="2" charset="-122"/>
              </a:rPr>
              <a:t>CF</a:t>
            </a:r>
            <a:r>
              <a:rPr lang="en-US" altLang="zh-CN" baseline="-25000">
                <a:latin typeface="Times New Roman" pitchFamily="18" charset="0"/>
                <a:ea typeface="SimSun" pitchFamily="2" charset="-122"/>
              </a:rPr>
              <a:t>4</a:t>
            </a:r>
          </a:p>
        </p:txBody>
      </p:sp>
      <p:sp>
        <p:nvSpPr>
          <p:cNvPr id="57" name="Line 56"/>
          <p:cNvSpPr>
            <a:spLocks noChangeShapeType="1"/>
          </p:cNvSpPr>
          <p:nvPr/>
        </p:nvSpPr>
        <p:spPr bwMode="auto">
          <a:xfrm>
            <a:off x="7239000" y="526415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 name="Line 57"/>
          <p:cNvSpPr>
            <a:spLocks noChangeShapeType="1"/>
          </p:cNvSpPr>
          <p:nvPr/>
        </p:nvSpPr>
        <p:spPr bwMode="auto">
          <a:xfrm>
            <a:off x="6629400" y="526415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9" name="Line 58"/>
          <p:cNvSpPr>
            <a:spLocks noChangeShapeType="1"/>
          </p:cNvSpPr>
          <p:nvPr/>
        </p:nvSpPr>
        <p:spPr bwMode="auto">
          <a:xfrm>
            <a:off x="7848600" y="526415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0" name="Line 59"/>
          <p:cNvSpPr>
            <a:spLocks noChangeShapeType="1"/>
          </p:cNvSpPr>
          <p:nvPr/>
        </p:nvSpPr>
        <p:spPr bwMode="auto">
          <a:xfrm>
            <a:off x="6781800" y="5568950"/>
            <a:ext cx="304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 name="Rectangle 60"/>
          <p:cNvSpPr>
            <a:spLocks noChangeArrowheads="1"/>
          </p:cNvSpPr>
          <p:nvPr/>
        </p:nvSpPr>
        <p:spPr bwMode="auto">
          <a:xfrm>
            <a:off x="4800600" y="534035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sz="2000">
                <a:latin typeface="Times New Roman" pitchFamily="18" charset="0"/>
                <a:ea typeface="SimSun" pitchFamily="2" charset="-122"/>
              </a:rPr>
              <a:t>prev</a:t>
            </a:r>
          </a:p>
        </p:txBody>
      </p:sp>
      <p:sp>
        <p:nvSpPr>
          <p:cNvPr id="62" name="Rectangle 61"/>
          <p:cNvSpPr>
            <a:spLocks noChangeArrowheads="1"/>
          </p:cNvSpPr>
          <p:nvPr/>
        </p:nvSpPr>
        <p:spPr bwMode="auto">
          <a:xfrm>
            <a:off x="7848600" y="534035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sz="2000">
                <a:latin typeface="Times New Roman" pitchFamily="18" charset="0"/>
                <a:ea typeface="SimSun" pitchFamily="2" charset="-122"/>
              </a:rPr>
              <a:t>next</a:t>
            </a:r>
          </a:p>
        </p:txBody>
      </p:sp>
      <p:sp>
        <p:nvSpPr>
          <p:cNvPr id="63" name="Line 62"/>
          <p:cNvSpPr>
            <a:spLocks noChangeShapeType="1"/>
          </p:cNvSpPr>
          <p:nvPr/>
        </p:nvSpPr>
        <p:spPr bwMode="auto">
          <a:xfrm>
            <a:off x="2133600" y="4425950"/>
            <a:ext cx="4800600" cy="838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4" name="Line 63"/>
          <p:cNvSpPr>
            <a:spLocks noChangeShapeType="1"/>
          </p:cNvSpPr>
          <p:nvPr/>
        </p:nvSpPr>
        <p:spPr bwMode="auto">
          <a:xfrm flipH="1">
            <a:off x="4114800" y="5416550"/>
            <a:ext cx="6096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5" name="Line 64"/>
          <p:cNvSpPr>
            <a:spLocks noChangeShapeType="1"/>
          </p:cNvSpPr>
          <p:nvPr/>
        </p:nvSpPr>
        <p:spPr bwMode="auto">
          <a:xfrm>
            <a:off x="4114800" y="5721350"/>
            <a:ext cx="6096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6" name="Line 65"/>
          <p:cNvSpPr>
            <a:spLocks noChangeShapeType="1"/>
          </p:cNvSpPr>
          <p:nvPr/>
        </p:nvSpPr>
        <p:spPr bwMode="auto">
          <a:xfrm>
            <a:off x="8534400" y="5797550"/>
            <a:ext cx="3810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7" name="Line 66"/>
          <p:cNvSpPr>
            <a:spLocks noChangeShapeType="1"/>
          </p:cNvSpPr>
          <p:nvPr/>
        </p:nvSpPr>
        <p:spPr bwMode="auto">
          <a:xfrm flipH="1">
            <a:off x="8534400" y="5568950"/>
            <a:ext cx="3810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9" name="Line 68"/>
          <p:cNvSpPr>
            <a:spLocks noChangeShapeType="1"/>
          </p:cNvSpPr>
          <p:nvPr/>
        </p:nvSpPr>
        <p:spPr bwMode="auto">
          <a:xfrm>
            <a:off x="3962400" y="3968750"/>
            <a:ext cx="304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 name="Line 69"/>
          <p:cNvSpPr>
            <a:spLocks noChangeShapeType="1"/>
          </p:cNvSpPr>
          <p:nvPr/>
        </p:nvSpPr>
        <p:spPr bwMode="auto">
          <a:xfrm>
            <a:off x="4876800" y="1987550"/>
            <a:ext cx="304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 name="Line 70"/>
          <p:cNvSpPr>
            <a:spLocks noChangeShapeType="1"/>
          </p:cNvSpPr>
          <p:nvPr/>
        </p:nvSpPr>
        <p:spPr bwMode="auto">
          <a:xfrm>
            <a:off x="7391400" y="3968750"/>
            <a:ext cx="8382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2" name="Rectangle 71"/>
          <p:cNvSpPr>
            <a:spLocks noChangeArrowheads="1"/>
          </p:cNvSpPr>
          <p:nvPr/>
        </p:nvSpPr>
        <p:spPr bwMode="auto">
          <a:xfrm>
            <a:off x="3733800" y="12192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dirty="0">
                <a:latin typeface="Times New Roman" pitchFamily="18" charset="0"/>
                <a:ea typeface="SimSun" pitchFamily="2" charset="-122"/>
              </a:rPr>
              <a:t>Root</a:t>
            </a:r>
          </a:p>
        </p:txBody>
      </p:sp>
      <p:sp>
        <p:nvSpPr>
          <p:cNvPr id="73" name="Rectangle 72"/>
          <p:cNvSpPr>
            <a:spLocks noChangeArrowheads="1"/>
          </p:cNvSpPr>
          <p:nvPr/>
        </p:nvSpPr>
        <p:spPr bwMode="auto">
          <a:xfrm>
            <a:off x="2438400" y="305435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a:latin typeface="Times New Roman" pitchFamily="18" charset="0"/>
                <a:ea typeface="SimSun" pitchFamily="2" charset="-122"/>
              </a:rPr>
              <a:t>Non-leaf node</a:t>
            </a:r>
          </a:p>
        </p:txBody>
      </p:sp>
      <p:sp>
        <p:nvSpPr>
          <p:cNvPr id="74" name="Rectangle 73"/>
          <p:cNvSpPr>
            <a:spLocks noChangeArrowheads="1"/>
          </p:cNvSpPr>
          <p:nvPr/>
        </p:nvSpPr>
        <p:spPr bwMode="auto">
          <a:xfrm>
            <a:off x="2362200" y="480695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a:latin typeface="Times New Roman" pitchFamily="18" charset="0"/>
                <a:ea typeface="SimSun" pitchFamily="2" charset="-122"/>
              </a:rPr>
              <a:t>Leaf node</a:t>
            </a:r>
          </a:p>
        </p:txBody>
      </p:sp>
      <p:sp>
        <p:nvSpPr>
          <p:cNvPr id="75" name="Rectangle 74"/>
          <p:cNvSpPr>
            <a:spLocks noChangeArrowheads="1"/>
          </p:cNvSpPr>
          <p:nvPr/>
        </p:nvSpPr>
        <p:spPr bwMode="auto">
          <a:xfrm>
            <a:off x="7010400" y="480695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a:latin typeface="Times New Roman" pitchFamily="18" charset="0"/>
                <a:ea typeface="SimSun" pitchFamily="2" charset="-122"/>
              </a:rPr>
              <a:t>Leaf node</a:t>
            </a:r>
          </a:p>
        </p:txBody>
      </p:sp>
      <p:grpSp>
        <p:nvGrpSpPr>
          <p:cNvPr id="76" name="Group 75"/>
          <p:cNvGrpSpPr>
            <a:grpSpLocks/>
          </p:cNvGrpSpPr>
          <p:nvPr/>
        </p:nvGrpSpPr>
        <p:grpSpPr bwMode="auto">
          <a:xfrm>
            <a:off x="920750" y="6108700"/>
            <a:ext cx="749300" cy="749300"/>
            <a:chOff x="580" y="3748"/>
            <a:chExt cx="472" cy="472"/>
          </a:xfrm>
        </p:grpSpPr>
        <p:sp>
          <p:nvSpPr>
            <p:cNvPr id="77" name="Oval 76"/>
            <p:cNvSpPr>
              <a:spLocks noChangeArrowheads="1"/>
            </p:cNvSpPr>
            <p:nvPr/>
          </p:nvSpPr>
          <p:spPr bwMode="auto">
            <a:xfrm>
              <a:off x="724" y="3892"/>
              <a:ext cx="40" cy="40"/>
            </a:xfrm>
            <a:prstGeom prst="ellipse">
              <a:avLst/>
            </a:prstGeom>
            <a:solidFill>
              <a:srgbClr val="CC3300"/>
            </a:solidFill>
            <a:ln w="12700">
              <a:solidFill>
                <a:schemeClr val="tx1"/>
              </a:solidFill>
              <a:round/>
              <a:headEnd/>
              <a:tailEnd/>
            </a:ln>
          </p:spPr>
          <p:txBody>
            <a:bodyPr wrap="none" anchor="ctr"/>
            <a:lstStyle/>
            <a:p>
              <a:endParaRPr lang="en-US"/>
            </a:p>
          </p:txBody>
        </p:sp>
        <p:sp>
          <p:nvSpPr>
            <p:cNvPr id="78" name="Oval 77"/>
            <p:cNvSpPr>
              <a:spLocks noChangeArrowheads="1"/>
            </p:cNvSpPr>
            <p:nvPr/>
          </p:nvSpPr>
          <p:spPr bwMode="auto">
            <a:xfrm>
              <a:off x="820" y="3988"/>
              <a:ext cx="40" cy="40"/>
            </a:xfrm>
            <a:prstGeom prst="ellipse">
              <a:avLst/>
            </a:prstGeom>
            <a:solidFill>
              <a:srgbClr val="CC3300"/>
            </a:solidFill>
            <a:ln w="12700">
              <a:solidFill>
                <a:schemeClr val="tx1"/>
              </a:solidFill>
              <a:round/>
              <a:headEnd/>
              <a:tailEnd/>
            </a:ln>
          </p:spPr>
          <p:txBody>
            <a:bodyPr wrap="none" anchor="ctr"/>
            <a:lstStyle/>
            <a:p>
              <a:endParaRPr lang="en-US"/>
            </a:p>
          </p:txBody>
        </p:sp>
        <p:sp>
          <p:nvSpPr>
            <p:cNvPr id="79" name="Oval 78"/>
            <p:cNvSpPr>
              <a:spLocks noChangeArrowheads="1"/>
            </p:cNvSpPr>
            <p:nvPr/>
          </p:nvSpPr>
          <p:spPr bwMode="auto">
            <a:xfrm>
              <a:off x="820" y="3892"/>
              <a:ext cx="40" cy="40"/>
            </a:xfrm>
            <a:prstGeom prst="ellipse">
              <a:avLst/>
            </a:prstGeom>
            <a:solidFill>
              <a:srgbClr val="CC3300"/>
            </a:solidFill>
            <a:ln w="12700">
              <a:solidFill>
                <a:schemeClr val="tx1"/>
              </a:solidFill>
              <a:round/>
              <a:headEnd/>
              <a:tailEnd/>
            </a:ln>
          </p:spPr>
          <p:txBody>
            <a:bodyPr wrap="none" anchor="ctr"/>
            <a:lstStyle/>
            <a:p>
              <a:endParaRPr lang="en-US"/>
            </a:p>
          </p:txBody>
        </p:sp>
        <p:sp>
          <p:nvSpPr>
            <p:cNvPr id="80" name="Oval 79"/>
            <p:cNvSpPr>
              <a:spLocks noChangeArrowheads="1"/>
            </p:cNvSpPr>
            <p:nvPr/>
          </p:nvSpPr>
          <p:spPr bwMode="auto">
            <a:xfrm>
              <a:off x="676" y="4084"/>
              <a:ext cx="40" cy="40"/>
            </a:xfrm>
            <a:prstGeom prst="ellipse">
              <a:avLst/>
            </a:prstGeom>
            <a:solidFill>
              <a:srgbClr val="CC3300"/>
            </a:solidFill>
            <a:ln w="12700">
              <a:solidFill>
                <a:schemeClr val="tx1"/>
              </a:solidFill>
              <a:round/>
              <a:headEnd/>
              <a:tailEnd/>
            </a:ln>
          </p:spPr>
          <p:txBody>
            <a:bodyPr wrap="none" anchor="ctr"/>
            <a:lstStyle/>
            <a:p>
              <a:endParaRPr lang="en-US"/>
            </a:p>
          </p:txBody>
        </p:sp>
        <p:sp>
          <p:nvSpPr>
            <p:cNvPr id="81" name="Oval 80"/>
            <p:cNvSpPr>
              <a:spLocks noChangeArrowheads="1"/>
            </p:cNvSpPr>
            <p:nvPr/>
          </p:nvSpPr>
          <p:spPr bwMode="auto">
            <a:xfrm>
              <a:off x="676" y="3988"/>
              <a:ext cx="40" cy="40"/>
            </a:xfrm>
            <a:prstGeom prst="ellipse">
              <a:avLst/>
            </a:prstGeom>
            <a:solidFill>
              <a:srgbClr val="CC3300"/>
            </a:solidFill>
            <a:ln w="12700">
              <a:solidFill>
                <a:schemeClr val="tx1"/>
              </a:solidFill>
              <a:round/>
              <a:headEnd/>
              <a:tailEnd/>
            </a:ln>
          </p:spPr>
          <p:txBody>
            <a:bodyPr wrap="none" anchor="ctr"/>
            <a:lstStyle/>
            <a:p>
              <a:endParaRPr lang="en-US"/>
            </a:p>
          </p:txBody>
        </p:sp>
        <p:sp>
          <p:nvSpPr>
            <p:cNvPr id="82" name="Oval 81"/>
            <p:cNvSpPr>
              <a:spLocks noChangeArrowheads="1"/>
            </p:cNvSpPr>
            <p:nvPr/>
          </p:nvSpPr>
          <p:spPr bwMode="auto">
            <a:xfrm>
              <a:off x="772" y="4036"/>
              <a:ext cx="40" cy="40"/>
            </a:xfrm>
            <a:prstGeom prst="ellipse">
              <a:avLst/>
            </a:prstGeom>
            <a:solidFill>
              <a:srgbClr val="CC3300"/>
            </a:solidFill>
            <a:ln w="12700">
              <a:solidFill>
                <a:schemeClr val="tx1"/>
              </a:solidFill>
              <a:round/>
              <a:headEnd/>
              <a:tailEnd/>
            </a:ln>
          </p:spPr>
          <p:txBody>
            <a:bodyPr wrap="none" anchor="ctr"/>
            <a:lstStyle/>
            <a:p>
              <a:endParaRPr lang="en-US"/>
            </a:p>
          </p:txBody>
        </p:sp>
        <p:sp>
          <p:nvSpPr>
            <p:cNvPr id="83" name="Oval 82"/>
            <p:cNvSpPr>
              <a:spLocks noChangeArrowheads="1"/>
            </p:cNvSpPr>
            <p:nvPr/>
          </p:nvSpPr>
          <p:spPr bwMode="auto">
            <a:xfrm>
              <a:off x="916" y="4084"/>
              <a:ext cx="40" cy="40"/>
            </a:xfrm>
            <a:prstGeom prst="ellipse">
              <a:avLst/>
            </a:prstGeom>
            <a:solidFill>
              <a:srgbClr val="CC3300"/>
            </a:solidFill>
            <a:ln w="12700">
              <a:solidFill>
                <a:schemeClr val="tx1"/>
              </a:solidFill>
              <a:round/>
              <a:headEnd/>
              <a:tailEnd/>
            </a:ln>
          </p:spPr>
          <p:txBody>
            <a:bodyPr wrap="none" anchor="ctr"/>
            <a:lstStyle/>
            <a:p>
              <a:endParaRPr lang="en-US"/>
            </a:p>
          </p:txBody>
        </p:sp>
        <p:sp>
          <p:nvSpPr>
            <p:cNvPr id="84" name="Oval 83"/>
            <p:cNvSpPr>
              <a:spLocks noChangeArrowheads="1"/>
            </p:cNvSpPr>
            <p:nvPr/>
          </p:nvSpPr>
          <p:spPr bwMode="auto">
            <a:xfrm>
              <a:off x="580" y="3748"/>
              <a:ext cx="472" cy="47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85" name="Line 84"/>
          <p:cNvSpPr>
            <a:spLocks noChangeShapeType="1"/>
          </p:cNvSpPr>
          <p:nvPr/>
        </p:nvSpPr>
        <p:spPr bwMode="auto">
          <a:xfrm>
            <a:off x="1295400" y="5949950"/>
            <a:ext cx="0" cy="152400"/>
          </a:xfrm>
          <a:prstGeom prst="line">
            <a:avLst/>
          </a:prstGeom>
          <a:noFill/>
          <a:ln w="38100" cmpd="dbl">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9704693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BIRCH Algorithm</a:t>
            </a:r>
            <a:endParaRPr lang="en-US" dirty="0"/>
          </a:p>
        </p:txBody>
      </p:sp>
      <p:sp>
        <p:nvSpPr>
          <p:cNvPr id="3" name="Content Placeholder 2"/>
          <p:cNvSpPr>
            <a:spLocks noGrp="1"/>
          </p:cNvSpPr>
          <p:nvPr>
            <p:ph idx="1"/>
          </p:nvPr>
        </p:nvSpPr>
        <p:spPr>
          <a:xfrm>
            <a:off x="457200" y="1600200"/>
            <a:ext cx="8229600" cy="5057775"/>
          </a:xfrm>
        </p:spPr>
        <p:txBody>
          <a:bodyPr>
            <a:normAutofit lnSpcReduction="10000"/>
          </a:bodyPr>
          <a:lstStyle/>
          <a:p>
            <a:r>
              <a:rPr lang="en-US" sz="2400" dirty="0" smtClean="0"/>
              <a:t>For each point in the input</a:t>
            </a:r>
          </a:p>
          <a:p>
            <a:pPr lvl="1"/>
            <a:r>
              <a:rPr lang="en-US" sz="2400" dirty="0" smtClean="0"/>
              <a:t>Find closest leaf entry</a:t>
            </a:r>
          </a:p>
          <a:p>
            <a:pPr lvl="1"/>
            <a:r>
              <a:rPr lang="en-US" sz="2400" dirty="0" smtClean="0"/>
              <a:t>Add point to leaf entry and update CF </a:t>
            </a:r>
          </a:p>
          <a:p>
            <a:pPr lvl="1"/>
            <a:r>
              <a:rPr lang="en-US" sz="2400" dirty="0" smtClean="0"/>
              <a:t>If entry diameter &gt; </a:t>
            </a:r>
            <a:r>
              <a:rPr lang="en-US" sz="2400" dirty="0" err="1" smtClean="0"/>
              <a:t>max_diameter</a:t>
            </a:r>
            <a:r>
              <a:rPr lang="en-US" sz="2400" dirty="0" smtClean="0"/>
              <a:t>, then split leaf, and possibly parents</a:t>
            </a:r>
          </a:p>
          <a:p>
            <a:r>
              <a:rPr lang="en-US" sz="2400" dirty="0" smtClean="0"/>
              <a:t>Algorithm is O(n)</a:t>
            </a:r>
          </a:p>
          <a:p>
            <a:r>
              <a:rPr lang="en-US" sz="2400" dirty="0" smtClean="0"/>
              <a:t>Concerns</a:t>
            </a:r>
          </a:p>
          <a:p>
            <a:pPr lvl="1"/>
            <a:r>
              <a:rPr lang="en-US" sz="2400" dirty="0" smtClean="0"/>
              <a:t>Sensitive to insertion order of data points (not order invariant)</a:t>
            </a:r>
          </a:p>
          <a:p>
            <a:pPr lvl="1"/>
            <a:r>
              <a:rPr lang="en-US" sz="2400" dirty="0" smtClean="0"/>
              <a:t>Since we fix the size of leaf nodes, so clusters may not be so natural</a:t>
            </a:r>
          </a:p>
          <a:p>
            <a:pPr lvl="1"/>
            <a:r>
              <a:rPr lang="en-US" sz="2400" dirty="0" smtClean="0"/>
              <a:t>Clusters tend to be spherical given the radius and diameter measures</a:t>
            </a:r>
          </a:p>
          <a:p>
            <a:endParaRPr lang="en-US" dirty="0"/>
          </a:p>
        </p:txBody>
      </p:sp>
    </p:spTree>
    <p:extLst>
      <p:ext uri="{BB962C8B-B14F-4D97-AF65-F5344CB8AC3E}">
        <p14:creationId xmlns:p14="http://schemas.microsoft.com/office/powerpoint/2010/main" val="6575015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CHAMELEON: Hierarchical Clustering Using Dynamic Modeling (1999)</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lnSpc>
                <a:spcPct val="110000"/>
              </a:lnSpc>
            </a:pPr>
            <a:r>
              <a:rPr lang="en-US" altLang="zh-CN" sz="2400" dirty="0" smtClean="0">
                <a:ea typeface="SimSun" pitchFamily="2" charset="-122"/>
              </a:rPr>
              <a:t>CHAMELEON: G. </a:t>
            </a:r>
            <a:r>
              <a:rPr lang="en-US" altLang="zh-CN" sz="2400" dirty="0" err="1" smtClean="0">
                <a:ea typeface="SimSun" pitchFamily="2" charset="-122"/>
              </a:rPr>
              <a:t>Karypis</a:t>
            </a:r>
            <a:r>
              <a:rPr lang="en-US" altLang="zh-CN" sz="2400" dirty="0" smtClean="0">
                <a:ea typeface="SimSun" pitchFamily="2" charset="-122"/>
              </a:rPr>
              <a:t>, E. H. Han, and V. Kumar, 1999 </a:t>
            </a:r>
          </a:p>
          <a:p>
            <a:pPr marL="457200" indent="-457200">
              <a:lnSpc>
                <a:spcPct val="110000"/>
              </a:lnSpc>
            </a:pPr>
            <a:r>
              <a:rPr lang="en-US" altLang="zh-CN" sz="2400" dirty="0" smtClean="0">
                <a:ea typeface="SimSun" pitchFamily="2" charset="-122"/>
              </a:rPr>
              <a:t>Measures the similarity based on a dynamic model</a:t>
            </a:r>
          </a:p>
          <a:p>
            <a:pPr marL="914400" lvl="1" indent="-457200">
              <a:lnSpc>
                <a:spcPct val="110000"/>
              </a:lnSpc>
            </a:pPr>
            <a:r>
              <a:rPr lang="en-US" altLang="zh-CN" sz="2400" dirty="0" smtClean="0">
                <a:ea typeface="SimSun" pitchFamily="2" charset="-122"/>
              </a:rPr>
              <a:t>Two clusters are merged only if the </a:t>
            </a:r>
            <a:r>
              <a:rPr lang="en-US" altLang="zh-CN" sz="2400" i="1" dirty="0" smtClean="0">
                <a:solidFill>
                  <a:schemeClr val="hlink"/>
                </a:solidFill>
                <a:ea typeface="SimSun" pitchFamily="2" charset="-122"/>
              </a:rPr>
              <a:t>interconnectivity</a:t>
            </a:r>
            <a:r>
              <a:rPr lang="en-US" altLang="zh-CN" sz="2400" dirty="0" smtClean="0">
                <a:solidFill>
                  <a:schemeClr val="hlink"/>
                </a:solidFill>
                <a:ea typeface="SimSun" pitchFamily="2" charset="-122"/>
              </a:rPr>
              <a:t> </a:t>
            </a:r>
            <a:r>
              <a:rPr lang="en-US" altLang="zh-CN" sz="2400" dirty="0" smtClean="0">
                <a:ea typeface="SimSun" pitchFamily="2" charset="-122"/>
              </a:rPr>
              <a:t>and </a:t>
            </a:r>
            <a:r>
              <a:rPr lang="en-US" altLang="zh-CN" sz="2400" i="1" dirty="0" smtClean="0">
                <a:solidFill>
                  <a:schemeClr val="hlink"/>
                </a:solidFill>
                <a:ea typeface="SimSun" pitchFamily="2" charset="-122"/>
              </a:rPr>
              <a:t>closeness (proximity)</a:t>
            </a:r>
            <a:r>
              <a:rPr lang="en-US" altLang="zh-CN" sz="2400" dirty="0" smtClean="0">
                <a:ea typeface="SimSun" pitchFamily="2" charset="-122"/>
              </a:rPr>
              <a:t> between two clusters are high </a:t>
            </a:r>
            <a:r>
              <a:rPr lang="en-US" altLang="zh-CN" sz="2400" i="1" dirty="0" smtClean="0">
                <a:ea typeface="SimSun" pitchFamily="2" charset="-122"/>
              </a:rPr>
              <a:t>relative to</a:t>
            </a:r>
            <a:r>
              <a:rPr lang="en-US" altLang="zh-CN" sz="2400" dirty="0" smtClean="0">
                <a:ea typeface="SimSun" pitchFamily="2" charset="-122"/>
              </a:rPr>
              <a:t> the internal interconnectivity of the clusters and closeness of items within the clusters </a:t>
            </a:r>
          </a:p>
          <a:p>
            <a:pPr marL="457200" indent="-457200">
              <a:lnSpc>
                <a:spcPct val="110000"/>
              </a:lnSpc>
            </a:pPr>
            <a:r>
              <a:rPr lang="en-US" altLang="zh-CN" sz="2400" dirty="0" smtClean="0">
                <a:ea typeface="SimSun" pitchFamily="2" charset="-122"/>
              </a:rPr>
              <a:t>Graph-based, and a two-phase algorithm</a:t>
            </a:r>
          </a:p>
          <a:p>
            <a:pPr marL="914400" lvl="1" indent="-457200">
              <a:lnSpc>
                <a:spcPct val="110000"/>
              </a:lnSpc>
              <a:buFont typeface="Wingdings" pitchFamily="2" charset="2"/>
              <a:buAutoNum type="arabicPeriod"/>
            </a:pPr>
            <a:r>
              <a:rPr lang="en-US" altLang="zh-CN" sz="2400" dirty="0" smtClean="0">
                <a:ea typeface="SimSun" pitchFamily="2" charset="-122"/>
              </a:rPr>
              <a:t>Use a graph-partitioning algorithm: cluster objects into a large number of relatively small sub-clusters</a:t>
            </a:r>
          </a:p>
          <a:p>
            <a:pPr marL="914400" lvl="1" indent="-457200">
              <a:lnSpc>
                <a:spcPct val="110000"/>
              </a:lnSpc>
              <a:buFont typeface="Wingdings" pitchFamily="2" charset="2"/>
              <a:buAutoNum type="arabicPeriod"/>
            </a:pPr>
            <a:r>
              <a:rPr lang="en-US" altLang="zh-CN" sz="2400" dirty="0" smtClean="0">
                <a:ea typeface="SimSun" pitchFamily="2" charset="-122"/>
              </a:rPr>
              <a:t>Use an agglomerative hierarchical clustering algorithm: find the genuine clusters by repeatedly combining these sub-clusters</a:t>
            </a:r>
          </a:p>
          <a:p>
            <a:endParaRPr lang="en-US" dirty="0"/>
          </a:p>
        </p:txBody>
      </p:sp>
    </p:spTree>
    <p:extLst>
      <p:ext uri="{BB962C8B-B14F-4D97-AF65-F5344CB8AC3E}">
        <p14:creationId xmlns:p14="http://schemas.microsoft.com/office/powerpoint/2010/main" val="17168173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Framework of CHAMELEON</a:t>
            </a:r>
            <a:endParaRPr lang="en-US" dirty="0"/>
          </a:p>
        </p:txBody>
      </p:sp>
      <p:sp>
        <p:nvSpPr>
          <p:cNvPr id="4" name="Oval 159"/>
          <p:cNvSpPr>
            <a:spLocks noChangeArrowheads="1"/>
          </p:cNvSpPr>
          <p:nvPr/>
        </p:nvSpPr>
        <p:spPr bwMode="auto">
          <a:xfrm>
            <a:off x="6019800" y="4114800"/>
            <a:ext cx="63500" cy="63500"/>
          </a:xfrm>
          <a:prstGeom prst="ellipse">
            <a:avLst/>
          </a:prstGeom>
          <a:solidFill>
            <a:schemeClr val="tx2"/>
          </a:solidFill>
          <a:ln w="12700">
            <a:solidFill>
              <a:schemeClr val="tx2"/>
            </a:solidFill>
            <a:round/>
            <a:headEnd/>
            <a:tailEnd/>
          </a:ln>
        </p:spPr>
        <p:txBody>
          <a:bodyPr wrap="none" anchor="ctr"/>
          <a:lstStyle/>
          <a:p>
            <a:endParaRPr lang="en-US"/>
          </a:p>
        </p:txBody>
      </p:sp>
      <p:sp>
        <p:nvSpPr>
          <p:cNvPr id="5" name="AutoShape 211"/>
          <p:cNvSpPr>
            <a:spLocks noChangeArrowheads="1"/>
          </p:cNvSpPr>
          <p:nvPr/>
        </p:nvSpPr>
        <p:spPr bwMode="auto">
          <a:xfrm>
            <a:off x="76200" y="1828800"/>
            <a:ext cx="685800" cy="1066800"/>
          </a:xfrm>
          <a:prstGeom prst="flowChartMagneticDisk">
            <a:avLst/>
          </a:prstGeom>
          <a:solidFill>
            <a:srgbClr val="FFFFFF"/>
          </a:solidFill>
          <a:ln w="9525">
            <a:solidFill>
              <a:schemeClr val="tx1"/>
            </a:solidFill>
            <a:round/>
            <a:headEnd/>
            <a:tailEnd/>
          </a:ln>
        </p:spPr>
        <p:txBody>
          <a:bodyPr wrap="none" anchor="ctr"/>
          <a:lstStyle/>
          <a:p>
            <a:endParaRPr lang="en-US"/>
          </a:p>
        </p:txBody>
      </p:sp>
      <p:sp>
        <p:nvSpPr>
          <p:cNvPr id="6" name="Line 212"/>
          <p:cNvSpPr>
            <a:spLocks noChangeShapeType="1"/>
          </p:cNvSpPr>
          <p:nvPr/>
        </p:nvSpPr>
        <p:spPr bwMode="auto">
          <a:xfrm>
            <a:off x="838200" y="23622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 name="Text Box 213"/>
          <p:cNvSpPr txBox="1">
            <a:spLocks noChangeArrowheads="1"/>
          </p:cNvSpPr>
          <p:nvPr/>
        </p:nvSpPr>
        <p:spPr bwMode="auto">
          <a:xfrm>
            <a:off x="762000" y="1524000"/>
            <a:ext cx="17526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spcBef>
                <a:spcPct val="50000"/>
              </a:spcBef>
            </a:pPr>
            <a:r>
              <a:rPr lang="en-US" altLang="zh-CN" sz="1400" b="1">
                <a:latin typeface="Times New Roman" pitchFamily="18" charset="0"/>
                <a:ea typeface="SimSun" pitchFamily="2" charset="-122"/>
              </a:rPr>
              <a:t>Construct (K-NN)</a:t>
            </a:r>
          </a:p>
          <a:p>
            <a:pPr algn="l">
              <a:spcBef>
                <a:spcPct val="50000"/>
              </a:spcBef>
            </a:pPr>
            <a:r>
              <a:rPr lang="en-US" altLang="zh-CN" sz="1400" b="1">
                <a:latin typeface="Times New Roman" pitchFamily="18" charset="0"/>
                <a:ea typeface="SimSun" pitchFamily="2" charset="-122"/>
              </a:rPr>
              <a:t>Sparse Graph</a:t>
            </a:r>
          </a:p>
        </p:txBody>
      </p:sp>
      <p:sp>
        <p:nvSpPr>
          <p:cNvPr id="8" name="Line 214"/>
          <p:cNvSpPr>
            <a:spLocks noChangeShapeType="1"/>
          </p:cNvSpPr>
          <p:nvPr/>
        </p:nvSpPr>
        <p:spPr bwMode="auto">
          <a:xfrm>
            <a:off x="4953000" y="24384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Text Box 215"/>
          <p:cNvSpPr txBox="1">
            <a:spLocks noChangeArrowheads="1"/>
          </p:cNvSpPr>
          <p:nvPr/>
        </p:nvSpPr>
        <p:spPr bwMode="auto">
          <a:xfrm>
            <a:off x="4724400" y="1828800"/>
            <a:ext cx="175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spcBef>
                <a:spcPct val="50000"/>
              </a:spcBef>
            </a:pPr>
            <a:r>
              <a:rPr lang="en-US" altLang="zh-CN" sz="1400" b="1">
                <a:latin typeface="Times New Roman" pitchFamily="18" charset="0"/>
                <a:ea typeface="SimSun" pitchFamily="2" charset="-122"/>
              </a:rPr>
              <a:t>Partition the Graph</a:t>
            </a:r>
          </a:p>
        </p:txBody>
      </p:sp>
      <p:sp>
        <p:nvSpPr>
          <p:cNvPr id="10" name="Text Box 218"/>
          <p:cNvSpPr txBox="1">
            <a:spLocks noChangeArrowheads="1"/>
          </p:cNvSpPr>
          <p:nvPr/>
        </p:nvSpPr>
        <p:spPr bwMode="auto">
          <a:xfrm>
            <a:off x="7086600" y="4267200"/>
            <a:ext cx="175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spcBef>
                <a:spcPct val="50000"/>
              </a:spcBef>
            </a:pPr>
            <a:r>
              <a:rPr lang="en-US" altLang="zh-CN" sz="1400" b="1">
                <a:latin typeface="Times New Roman" pitchFamily="18" charset="0"/>
                <a:ea typeface="SimSun" pitchFamily="2" charset="-122"/>
              </a:rPr>
              <a:t>Merge Partition</a:t>
            </a:r>
          </a:p>
        </p:txBody>
      </p:sp>
      <p:sp>
        <p:nvSpPr>
          <p:cNvPr id="11" name="Line 219"/>
          <p:cNvSpPr>
            <a:spLocks noChangeShapeType="1"/>
          </p:cNvSpPr>
          <p:nvPr/>
        </p:nvSpPr>
        <p:spPr bwMode="auto">
          <a:xfrm>
            <a:off x="8229600" y="24384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220"/>
          <p:cNvSpPr>
            <a:spLocks noChangeShapeType="1"/>
          </p:cNvSpPr>
          <p:nvPr/>
        </p:nvSpPr>
        <p:spPr bwMode="auto">
          <a:xfrm>
            <a:off x="8763000" y="2438400"/>
            <a:ext cx="0" cy="2286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Line 221"/>
          <p:cNvSpPr>
            <a:spLocks noChangeShapeType="1"/>
          </p:cNvSpPr>
          <p:nvPr/>
        </p:nvSpPr>
        <p:spPr bwMode="auto">
          <a:xfrm flipH="1">
            <a:off x="6781800" y="4648200"/>
            <a:ext cx="1981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Text Box 222"/>
          <p:cNvSpPr txBox="1">
            <a:spLocks noChangeArrowheads="1"/>
          </p:cNvSpPr>
          <p:nvPr/>
        </p:nvSpPr>
        <p:spPr bwMode="auto">
          <a:xfrm>
            <a:off x="3429000" y="5715000"/>
            <a:ext cx="175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spcBef>
                <a:spcPct val="50000"/>
              </a:spcBef>
            </a:pPr>
            <a:r>
              <a:rPr lang="en-US" altLang="zh-CN" sz="1400" b="1">
                <a:latin typeface="Times New Roman" pitchFamily="18" charset="0"/>
                <a:ea typeface="SimSun" pitchFamily="2" charset="-122"/>
              </a:rPr>
              <a:t>Final Clusters</a:t>
            </a:r>
          </a:p>
        </p:txBody>
      </p:sp>
      <p:sp>
        <p:nvSpPr>
          <p:cNvPr id="15" name="Text Box 224"/>
          <p:cNvSpPr txBox="1">
            <a:spLocks noChangeArrowheads="1"/>
          </p:cNvSpPr>
          <p:nvPr/>
        </p:nvSpPr>
        <p:spPr bwMode="auto">
          <a:xfrm>
            <a:off x="76200" y="3048000"/>
            <a:ext cx="175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spcBef>
                <a:spcPct val="50000"/>
              </a:spcBef>
            </a:pPr>
            <a:r>
              <a:rPr lang="en-US" altLang="zh-CN" sz="1400" b="1">
                <a:latin typeface="Times New Roman" pitchFamily="18" charset="0"/>
                <a:ea typeface="SimSun" pitchFamily="2" charset="-122"/>
              </a:rPr>
              <a:t>Data Set</a:t>
            </a:r>
          </a:p>
        </p:txBody>
      </p:sp>
      <p:grpSp>
        <p:nvGrpSpPr>
          <p:cNvPr id="16" name="Group 271"/>
          <p:cNvGrpSpPr>
            <a:grpSpLocks/>
          </p:cNvGrpSpPr>
          <p:nvPr/>
        </p:nvGrpSpPr>
        <p:grpSpPr bwMode="auto">
          <a:xfrm>
            <a:off x="6019800" y="1536700"/>
            <a:ext cx="2057400" cy="2184400"/>
            <a:chOff x="6019800" y="1536700"/>
            <a:chExt cx="2057400" cy="2184400"/>
          </a:xfrm>
        </p:grpSpPr>
        <p:sp>
          <p:nvSpPr>
            <p:cNvPr id="17" name="Oval 74"/>
            <p:cNvSpPr>
              <a:spLocks noChangeArrowheads="1"/>
            </p:cNvSpPr>
            <p:nvPr/>
          </p:nvSpPr>
          <p:spPr bwMode="auto">
            <a:xfrm>
              <a:off x="6248400" y="2438400"/>
              <a:ext cx="63500" cy="63500"/>
            </a:xfrm>
            <a:prstGeom prst="ellipse">
              <a:avLst/>
            </a:prstGeom>
            <a:solidFill>
              <a:schemeClr val="accent1"/>
            </a:solidFill>
            <a:ln w="12700">
              <a:solidFill>
                <a:schemeClr val="tx1"/>
              </a:solidFill>
              <a:round/>
              <a:headEnd/>
              <a:tailEnd/>
            </a:ln>
          </p:spPr>
          <p:txBody>
            <a:bodyPr wrap="none" anchor="ctr"/>
            <a:lstStyle/>
            <a:p>
              <a:endParaRPr lang="en-US"/>
            </a:p>
          </p:txBody>
        </p:sp>
        <p:grpSp>
          <p:nvGrpSpPr>
            <p:cNvPr id="18" name="Group 75"/>
            <p:cNvGrpSpPr>
              <a:grpSpLocks/>
            </p:cNvGrpSpPr>
            <p:nvPr/>
          </p:nvGrpSpPr>
          <p:grpSpPr bwMode="auto">
            <a:xfrm>
              <a:off x="6553200" y="1905000"/>
              <a:ext cx="292100" cy="533400"/>
              <a:chOff x="4128" y="1200"/>
              <a:chExt cx="184" cy="336"/>
            </a:xfrm>
          </p:grpSpPr>
          <p:sp>
            <p:nvSpPr>
              <p:cNvPr id="82" name="Oval 76"/>
              <p:cNvSpPr>
                <a:spLocks noChangeArrowheads="1"/>
              </p:cNvSpPr>
              <p:nvPr/>
            </p:nvSpPr>
            <p:spPr bwMode="auto">
              <a:xfrm>
                <a:off x="4224" y="1200"/>
                <a:ext cx="40" cy="40"/>
              </a:xfrm>
              <a:prstGeom prst="ellipse">
                <a:avLst/>
              </a:prstGeom>
              <a:solidFill>
                <a:srgbClr val="00FF00"/>
              </a:solidFill>
              <a:ln w="12700">
                <a:solidFill>
                  <a:schemeClr val="tx1"/>
                </a:solidFill>
                <a:round/>
                <a:headEnd/>
                <a:tailEnd/>
              </a:ln>
            </p:spPr>
            <p:txBody>
              <a:bodyPr wrap="none" anchor="ctr"/>
              <a:lstStyle/>
              <a:p>
                <a:endParaRPr lang="en-US"/>
              </a:p>
            </p:txBody>
          </p:sp>
          <p:sp>
            <p:nvSpPr>
              <p:cNvPr id="83" name="Oval 77"/>
              <p:cNvSpPr>
                <a:spLocks noChangeArrowheads="1"/>
              </p:cNvSpPr>
              <p:nvPr/>
            </p:nvSpPr>
            <p:spPr bwMode="auto">
              <a:xfrm>
                <a:off x="4128" y="1296"/>
                <a:ext cx="40" cy="40"/>
              </a:xfrm>
              <a:prstGeom prst="ellipse">
                <a:avLst/>
              </a:prstGeom>
              <a:solidFill>
                <a:srgbClr val="00FF00"/>
              </a:solidFill>
              <a:ln w="12700">
                <a:solidFill>
                  <a:schemeClr val="tx1"/>
                </a:solidFill>
                <a:round/>
                <a:headEnd/>
                <a:tailEnd/>
              </a:ln>
            </p:spPr>
            <p:txBody>
              <a:bodyPr wrap="none" anchor="ctr"/>
              <a:lstStyle/>
              <a:p>
                <a:endParaRPr lang="en-US"/>
              </a:p>
            </p:txBody>
          </p:sp>
          <p:sp>
            <p:nvSpPr>
              <p:cNvPr id="84" name="Oval 78"/>
              <p:cNvSpPr>
                <a:spLocks noChangeArrowheads="1"/>
              </p:cNvSpPr>
              <p:nvPr/>
            </p:nvSpPr>
            <p:spPr bwMode="auto">
              <a:xfrm>
                <a:off x="4272" y="1400"/>
                <a:ext cx="40" cy="40"/>
              </a:xfrm>
              <a:prstGeom prst="ellipse">
                <a:avLst/>
              </a:prstGeom>
              <a:solidFill>
                <a:srgbClr val="00FF00"/>
              </a:solidFill>
              <a:ln w="12700">
                <a:solidFill>
                  <a:schemeClr val="tx1"/>
                </a:solidFill>
                <a:round/>
                <a:headEnd/>
                <a:tailEnd/>
              </a:ln>
            </p:spPr>
            <p:txBody>
              <a:bodyPr wrap="none" anchor="ctr"/>
              <a:lstStyle/>
              <a:p>
                <a:endParaRPr lang="en-US"/>
              </a:p>
            </p:txBody>
          </p:sp>
          <p:sp>
            <p:nvSpPr>
              <p:cNvPr id="85" name="Line 79"/>
              <p:cNvSpPr>
                <a:spLocks noChangeShapeType="1"/>
              </p:cNvSpPr>
              <p:nvPr/>
            </p:nvSpPr>
            <p:spPr bwMode="auto">
              <a:xfrm flipV="1">
                <a:off x="4176" y="1200"/>
                <a:ext cx="96" cy="96"/>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 name="Line 80"/>
              <p:cNvSpPr>
                <a:spLocks noChangeShapeType="1"/>
              </p:cNvSpPr>
              <p:nvPr/>
            </p:nvSpPr>
            <p:spPr bwMode="auto">
              <a:xfrm>
                <a:off x="4128" y="1344"/>
                <a:ext cx="144" cy="48"/>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 name="Line 81"/>
              <p:cNvSpPr>
                <a:spLocks noChangeShapeType="1"/>
              </p:cNvSpPr>
              <p:nvPr/>
            </p:nvSpPr>
            <p:spPr bwMode="auto">
              <a:xfrm>
                <a:off x="4272" y="1248"/>
                <a:ext cx="0" cy="192"/>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 name="Oval 82"/>
              <p:cNvSpPr>
                <a:spLocks noChangeArrowheads="1"/>
              </p:cNvSpPr>
              <p:nvPr/>
            </p:nvSpPr>
            <p:spPr bwMode="auto">
              <a:xfrm>
                <a:off x="4136" y="1496"/>
                <a:ext cx="40" cy="40"/>
              </a:xfrm>
              <a:prstGeom prst="ellipse">
                <a:avLst/>
              </a:prstGeom>
              <a:solidFill>
                <a:srgbClr val="00FF00"/>
              </a:solidFill>
              <a:ln w="12700">
                <a:solidFill>
                  <a:schemeClr val="tx1"/>
                </a:solidFill>
                <a:round/>
                <a:headEnd/>
                <a:tailEnd/>
              </a:ln>
            </p:spPr>
            <p:txBody>
              <a:bodyPr wrap="none" anchor="ctr"/>
              <a:lstStyle/>
              <a:p>
                <a:endParaRPr lang="en-US"/>
              </a:p>
            </p:txBody>
          </p:sp>
          <p:sp>
            <p:nvSpPr>
              <p:cNvPr id="89" name="Line 83"/>
              <p:cNvSpPr>
                <a:spLocks noChangeShapeType="1"/>
              </p:cNvSpPr>
              <p:nvPr/>
            </p:nvSpPr>
            <p:spPr bwMode="auto">
              <a:xfrm>
                <a:off x="4128" y="1344"/>
                <a:ext cx="48" cy="192"/>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 name="Line 84"/>
              <p:cNvSpPr>
                <a:spLocks noChangeShapeType="1"/>
              </p:cNvSpPr>
              <p:nvPr/>
            </p:nvSpPr>
            <p:spPr bwMode="auto">
              <a:xfrm flipH="1">
                <a:off x="4176" y="1440"/>
                <a:ext cx="96" cy="48"/>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 name="Oval 85"/>
            <p:cNvSpPr>
              <a:spLocks noChangeArrowheads="1"/>
            </p:cNvSpPr>
            <p:nvPr/>
          </p:nvSpPr>
          <p:spPr bwMode="auto">
            <a:xfrm>
              <a:off x="6337300" y="2679700"/>
              <a:ext cx="63500" cy="63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0" name="Oval 86"/>
            <p:cNvSpPr>
              <a:spLocks noChangeArrowheads="1"/>
            </p:cNvSpPr>
            <p:nvPr/>
          </p:nvSpPr>
          <p:spPr bwMode="auto">
            <a:xfrm>
              <a:off x="6019800" y="2667000"/>
              <a:ext cx="63500" cy="63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1" name="Oval 87"/>
            <p:cNvSpPr>
              <a:spLocks noChangeArrowheads="1"/>
            </p:cNvSpPr>
            <p:nvPr/>
          </p:nvSpPr>
          <p:spPr bwMode="auto">
            <a:xfrm>
              <a:off x="6705600" y="2679700"/>
              <a:ext cx="63500" cy="63500"/>
            </a:xfrm>
            <a:prstGeom prst="ellipse">
              <a:avLst/>
            </a:prstGeom>
            <a:solidFill>
              <a:schemeClr val="tx2"/>
            </a:solidFill>
            <a:ln w="12700">
              <a:solidFill>
                <a:schemeClr val="tx1"/>
              </a:solidFill>
              <a:round/>
              <a:headEnd/>
              <a:tailEnd/>
            </a:ln>
          </p:spPr>
          <p:txBody>
            <a:bodyPr wrap="none" anchor="ctr"/>
            <a:lstStyle/>
            <a:p>
              <a:endParaRPr lang="en-US"/>
            </a:p>
          </p:txBody>
        </p:sp>
        <p:sp>
          <p:nvSpPr>
            <p:cNvPr id="22" name="Oval 88"/>
            <p:cNvSpPr>
              <a:spLocks noChangeArrowheads="1"/>
            </p:cNvSpPr>
            <p:nvPr/>
          </p:nvSpPr>
          <p:spPr bwMode="auto">
            <a:xfrm>
              <a:off x="6489700" y="2971800"/>
              <a:ext cx="63500" cy="63500"/>
            </a:xfrm>
            <a:prstGeom prst="ellipse">
              <a:avLst/>
            </a:prstGeom>
            <a:solidFill>
              <a:schemeClr val="tx2"/>
            </a:solidFill>
            <a:ln w="12700">
              <a:solidFill>
                <a:schemeClr val="tx1"/>
              </a:solidFill>
              <a:round/>
              <a:headEnd/>
              <a:tailEnd/>
            </a:ln>
          </p:spPr>
          <p:txBody>
            <a:bodyPr wrap="none" anchor="ctr"/>
            <a:lstStyle/>
            <a:p>
              <a:endParaRPr lang="en-US"/>
            </a:p>
          </p:txBody>
        </p:sp>
        <p:sp>
          <p:nvSpPr>
            <p:cNvPr id="23" name="Oval 89"/>
            <p:cNvSpPr>
              <a:spLocks noChangeArrowheads="1"/>
            </p:cNvSpPr>
            <p:nvPr/>
          </p:nvSpPr>
          <p:spPr bwMode="auto">
            <a:xfrm>
              <a:off x="6553200" y="3289300"/>
              <a:ext cx="63500" cy="63500"/>
            </a:xfrm>
            <a:prstGeom prst="ellipse">
              <a:avLst/>
            </a:prstGeom>
            <a:solidFill>
              <a:schemeClr val="tx2"/>
            </a:solidFill>
            <a:ln w="12700">
              <a:solidFill>
                <a:schemeClr val="tx1"/>
              </a:solidFill>
              <a:round/>
              <a:headEnd/>
              <a:tailEnd/>
            </a:ln>
          </p:spPr>
          <p:txBody>
            <a:bodyPr wrap="none" anchor="ctr"/>
            <a:lstStyle/>
            <a:p>
              <a:endParaRPr lang="en-US"/>
            </a:p>
          </p:txBody>
        </p:sp>
        <p:sp>
          <p:nvSpPr>
            <p:cNvPr id="24" name="Oval 90"/>
            <p:cNvSpPr>
              <a:spLocks noChangeArrowheads="1"/>
            </p:cNvSpPr>
            <p:nvPr/>
          </p:nvSpPr>
          <p:spPr bwMode="auto">
            <a:xfrm>
              <a:off x="6870700" y="3124200"/>
              <a:ext cx="63500" cy="63500"/>
            </a:xfrm>
            <a:prstGeom prst="ellipse">
              <a:avLst/>
            </a:prstGeom>
            <a:solidFill>
              <a:schemeClr val="tx2"/>
            </a:solidFill>
            <a:ln w="12700">
              <a:solidFill>
                <a:schemeClr val="tx1"/>
              </a:solidFill>
              <a:round/>
              <a:headEnd/>
              <a:tailEnd/>
            </a:ln>
          </p:spPr>
          <p:txBody>
            <a:bodyPr wrap="none" anchor="ctr"/>
            <a:lstStyle/>
            <a:p>
              <a:endParaRPr lang="en-US"/>
            </a:p>
          </p:txBody>
        </p:sp>
        <p:sp>
          <p:nvSpPr>
            <p:cNvPr id="25" name="Line 91"/>
            <p:cNvSpPr>
              <a:spLocks noChangeShapeType="1"/>
            </p:cNvSpPr>
            <p:nvPr/>
          </p:nvSpPr>
          <p:spPr bwMode="auto">
            <a:xfrm>
              <a:off x="6248400" y="2438400"/>
              <a:ext cx="152400" cy="3048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92"/>
            <p:cNvSpPr>
              <a:spLocks noChangeShapeType="1"/>
            </p:cNvSpPr>
            <p:nvPr/>
          </p:nvSpPr>
          <p:spPr bwMode="auto">
            <a:xfrm flipH="1">
              <a:off x="6019800" y="2438400"/>
              <a:ext cx="228600" cy="2286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93"/>
            <p:cNvSpPr>
              <a:spLocks noChangeShapeType="1"/>
            </p:cNvSpPr>
            <p:nvPr/>
          </p:nvSpPr>
          <p:spPr bwMode="auto">
            <a:xfrm>
              <a:off x="6019800" y="2667000"/>
              <a:ext cx="381000" cy="762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Oval 94"/>
            <p:cNvSpPr>
              <a:spLocks noChangeArrowheads="1"/>
            </p:cNvSpPr>
            <p:nvPr/>
          </p:nvSpPr>
          <p:spPr bwMode="auto">
            <a:xfrm>
              <a:off x="7086600" y="2971800"/>
              <a:ext cx="63500" cy="63500"/>
            </a:xfrm>
            <a:prstGeom prst="ellipse">
              <a:avLst/>
            </a:prstGeom>
            <a:solidFill>
              <a:schemeClr val="tx2"/>
            </a:solidFill>
            <a:ln w="12700">
              <a:solidFill>
                <a:schemeClr val="tx1"/>
              </a:solidFill>
              <a:round/>
              <a:headEnd/>
              <a:tailEnd/>
            </a:ln>
          </p:spPr>
          <p:txBody>
            <a:bodyPr wrap="none" anchor="ctr"/>
            <a:lstStyle/>
            <a:p>
              <a:endParaRPr lang="en-US"/>
            </a:p>
          </p:txBody>
        </p:sp>
        <p:sp>
          <p:nvSpPr>
            <p:cNvPr id="29" name="Oval 95"/>
            <p:cNvSpPr>
              <a:spLocks noChangeArrowheads="1"/>
            </p:cNvSpPr>
            <p:nvPr/>
          </p:nvSpPr>
          <p:spPr bwMode="auto">
            <a:xfrm>
              <a:off x="7099300" y="3289300"/>
              <a:ext cx="63500" cy="63500"/>
            </a:xfrm>
            <a:prstGeom prst="ellipse">
              <a:avLst/>
            </a:prstGeom>
            <a:solidFill>
              <a:schemeClr val="tx2"/>
            </a:solidFill>
            <a:ln w="12700">
              <a:solidFill>
                <a:schemeClr val="tx1"/>
              </a:solidFill>
              <a:round/>
              <a:headEnd/>
              <a:tailEnd/>
            </a:ln>
          </p:spPr>
          <p:txBody>
            <a:bodyPr wrap="none" anchor="ctr"/>
            <a:lstStyle/>
            <a:p>
              <a:endParaRPr lang="en-US"/>
            </a:p>
          </p:txBody>
        </p:sp>
        <p:sp>
          <p:nvSpPr>
            <p:cNvPr id="30" name="Oval 96"/>
            <p:cNvSpPr>
              <a:spLocks noChangeArrowheads="1"/>
            </p:cNvSpPr>
            <p:nvPr/>
          </p:nvSpPr>
          <p:spPr bwMode="auto">
            <a:xfrm>
              <a:off x="7251700" y="1676400"/>
              <a:ext cx="63500" cy="63500"/>
            </a:xfrm>
            <a:prstGeom prst="ellipse">
              <a:avLst/>
            </a:prstGeom>
            <a:solidFill>
              <a:srgbClr val="FFFF00"/>
            </a:solidFill>
            <a:ln w="12700">
              <a:solidFill>
                <a:srgbClr val="FFFF00"/>
              </a:solidFill>
              <a:round/>
              <a:headEnd/>
              <a:tailEnd/>
            </a:ln>
          </p:spPr>
          <p:txBody>
            <a:bodyPr wrap="none" anchor="ctr"/>
            <a:lstStyle/>
            <a:p>
              <a:endParaRPr lang="en-US"/>
            </a:p>
          </p:txBody>
        </p:sp>
        <p:sp>
          <p:nvSpPr>
            <p:cNvPr id="31" name="Oval 97"/>
            <p:cNvSpPr>
              <a:spLocks noChangeArrowheads="1"/>
            </p:cNvSpPr>
            <p:nvPr/>
          </p:nvSpPr>
          <p:spPr bwMode="auto">
            <a:xfrm>
              <a:off x="7086600" y="2333625"/>
              <a:ext cx="74613" cy="76200"/>
            </a:xfrm>
            <a:prstGeom prst="ellipse">
              <a:avLst/>
            </a:prstGeom>
            <a:solidFill>
              <a:srgbClr val="FF0000"/>
            </a:solidFill>
            <a:ln w="12700">
              <a:solidFill>
                <a:srgbClr val="FF0000"/>
              </a:solidFill>
              <a:round/>
              <a:headEnd/>
              <a:tailEnd/>
            </a:ln>
          </p:spPr>
          <p:txBody>
            <a:bodyPr wrap="none" anchor="ctr"/>
            <a:lstStyle/>
            <a:p>
              <a:endParaRPr lang="en-US"/>
            </a:p>
          </p:txBody>
        </p:sp>
        <p:sp>
          <p:nvSpPr>
            <p:cNvPr id="32" name="Oval 98"/>
            <p:cNvSpPr>
              <a:spLocks noChangeArrowheads="1"/>
            </p:cNvSpPr>
            <p:nvPr/>
          </p:nvSpPr>
          <p:spPr bwMode="auto">
            <a:xfrm>
              <a:off x="7467600" y="1536700"/>
              <a:ext cx="63500" cy="63500"/>
            </a:xfrm>
            <a:prstGeom prst="ellipse">
              <a:avLst/>
            </a:prstGeom>
            <a:solidFill>
              <a:srgbClr val="FFFF00"/>
            </a:solidFill>
            <a:ln w="12700">
              <a:solidFill>
                <a:srgbClr val="FFFF00"/>
              </a:solidFill>
              <a:round/>
              <a:headEnd/>
              <a:tailEnd/>
            </a:ln>
          </p:spPr>
          <p:txBody>
            <a:bodyPr wrap="none" anchor="ctr"/>
            <a:lstStyle/>
            <a:p>
              <a:endParaRPr lang="en-US"/>
            </a:p>
          </p:txBody>
        </p:sp>
        <p:sp>
          <p:nvSpPr>
            <p:cNvPr id="33" name="Oval 99"/>
            <p:cNvSpPr>
              <a:spLocks noChangeArrowheads="1"/>
            </p:cNvSpPr>
            <p:nvPr/>
          </p:nvSpPr>
          <p:spPr bwMode="auto">
            <a:xfrm>
              <a:off x="7467600" y="1828800"/>
              <a:ext cx="63500" cy="63500"/>
            </a:xfrm>
            <a:prstGeom prst="ellipse">
              <a:avLst/>
            </a:prstGeom>
            <a:solidFill>
              <a:srgbClr val="FFFF00"/>
            </a:solidFill>
            <a:ln w="12700">
              <a:solidFill>
                <a:srgbClr val="FFFF00"/>
              </a:solidFill>
              <a:round/>
              <a:headEnd/>
              <a:tailEnd/>
            </a:ln>
          </p:spPr>
          <p:txBody>
            <a:bodyPr wrap="none" anchor="ctr"/>
            <a:lstStyle/>
            <a:p>
              <a:endParaRPr lang="en-US"/>
            </a:p>
          </p:txBody>
        </p:sp>
        <p:sp>
          <p:nvSpPr>
            <p:cNvPr id="34" name="Oval 100"/>
            <p:cNvSpPr>
              <a:spLocks noChangeArrowheads="1"/>
            </p:cNvSpPr>
            <p:nvPr/>
          </p:nvSpPr>
          <p:spPr bwMode="auto">
            <a:xfrm>
              <a:off x="7315200" y="1905000"/>
              <a:ext cx="63500" cy="63500"/>
            </a:xfrm>
            <a:prstGeom prst="ellipse">
              <a:avLst/>
            </a:prstGeom>
            <a:solidFill>
              <a:srgbClr val="FFFF00"/>
            </a:solidFill>
            <a:ln w="12700">
              <a:solidFill>
                <a:srgbClr val="FFFF00"/>
              </a:solidFill>
              <a:round/>
              <a:headEnd/>
              <a:tailEnd/>
            </a:ln>
          </p:spPr>
          <p:txBody>
            <a:bodyPr wrap="none" anchor="ctr"/>
            <a:lstStyle/>
            <a:p>
              <a:endParaRPr lang="en-US"/>
            </a:p>
          </p:txBody>
        </p:sp>
        <p:sp>
          <p:nvSpPr>
            <p:cNvPr id="35" name="Oval 101"/>
            <p:cNvSpPr>
              <a:spLocks noChangeArrowheads="1"/>
            </p:cNvSpPr>
            <p:nvPr/>
          </p:nvSpPr>
          <p:spPr bwMode="auto">
            <a:xfrm>
              <a:off x="7315200" y="2257425"/>
              <a:ext cx="74613" cy="76200"/>
            </a:xfrm>
            <a:prstGeom prst="ellipse">
              <a:avLst/>
            </a:prstGeom>
            <a:solidFill>
              <a:srgbClr val="FF0000"/>
            </a:solidFill>
            <a:ln w="12700">
              <a:solidFill>
                <a:srgbClr val="FF0000"/>
              </a:solidFill>
              <a:round/>
              <a:headEnd/>
              <a:tailEnd/>
            </a:ln>
          </p:spPr>
          <p:txBody>
            <a:bodyPr wrap="none" anchor="ctr"/>
            <a:lstStyle/>
            <a:p>
              <a:endParaRPr lang="en-US"/>
            </a:p>
          </p:txBody>
        </p:sp>
        <p:sp>
          <p:nvSpPr>
            <p:cNvPr id="36" name="Oval 102"/>
            <p:cNvSpPr>
              <a:spLocks noChangeArrowheads="1"/>
            </p:cNvSpPr>
            <p:nvPr/>
          </p:nvSpPr>
          <p:spPr bwMode="auto">
            <a:xfrm>
              <a:off x="7239000" y="2486025"/>
              <a:ext cx="74613" cy="76200"/>
            </a:xfrm>
            <a:prstGeom prst="ellipse">
              <a:avLst/>
            </a:prstGeom>
            <a:solidFill>
              <a:srgbClr val="FF0000"/>
            </a:solidFill>
            <a:ln w="12700">
              <a:solidFill>
                <a:srgbClr val="FF0000"/>
              </a:solidFill>
              <a:round/>
              <a:headEnd/>
              <a:tailEnd/>
            </a:ln>
          </p:spPr>
          <p:txBody>
            <a:bodyPr wrap="none" anchor="ctr"/>
            <a:lstStyle/>
            <a:p>
              <a:endParaRPr lang="en-US"/>
            </a:p>
          </p:txBody>
        </p:sp>
        <p:sp>
          <p:nvSpPr>
            <p:cNvPr id="37" name="Oval 103"/>
            <p:cNvSpPr>
              <a:spLocks noChangeArrowheads="1"/>
            </p:cNvSpPr>
            <p:nvPr/>
          </p:nvSpPr>
          <p:spPr bwMode="auto">
            <a:xfrm>
              <a:off x="7391400" y="2498725"/>
              <a:ext cx="74613" cy="76200"/>
            </a:xfrm>
            <a:prstGeom prst="ellipse">
              <a:avLst/>
            </a:prstGeom>
            <a:solidFill>
              <a:srgbClr val="FF0000"/>
            </a:solidFill>
            <a:ln w="12700">
              <a:solidFill>
                <a:srgbClr val="FF0000"/>
              </a:solidFill>
              <a:round/>
              <a:headEnd/>
              <a:tailEnd/>
            </a:ln>
          </p:spPr>
          <p:txBody>
            <a:bodyPr wrap="none" anchor="ctr"/>
            <a:lstStyle/>
            <a:p>
              <a:endParaRPr lang="en-US"/>
            </a:p>
          </p:txBody>
        </p:sp>
        <p:sp>
          <p:nvSpPr>
            <p:cNvPr id="38" name="Oval 104"/>
            <p:cNvSpPr>
              <a:spLocks noChangeArrowheads="1"/>
            </p:cNvSpPr>
            <p:nvPr/>
          </p:nvSpPr>
          <p:spPr bwMode="auto">
            <a:xfrm>
              <a:off x="7315200" y="2638425"/>
              <a:ext cx="74613" cy="76200"/>
            </a:xfrm>
            <a:prstGeom prst="ellipse">
              <a:avLst/>
            </a:prstGeom>
            <a:solidFill>
              <a:srgbClr val="FF0000"/>
            </a:solidFill>
            <a:ln w="12700">
              <a:solidFill>
                <a:srgbClr val="FF0000"/>
              </a:solidFill>
              <a:round/>
              <a:headEnd/>
              <a:tailEnd/>
            </a:ln>
          </p:spPr>
          <p:txBody>
            <a:bodyPr wrap="none" anchor="ctr"/>
            <a:lstStyle/>
            <a:p>
              <a:endParaRPr lang="en-US"/>
            </a:p>
          </p:txBody>
        </p:sp>
        <p:sp>
          <p:nvSpPr>
            <p:cNvPr id="39" name="Line 105"/>
            <p:cNvSpPr>
              <a:spLocks noChangeShapeType="1"/>
            </p:cNvSpPr>
            <p:nvPr/>
          </p:nvSpPr>
          <p:spPr bwMode="auto">
            <a:xfrm flipV="1">
              <a:off x="7315200" y="1600200"/>
              <a:ext cx="152400" cy="762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106"/>
            <p:cNvSpPr>
              <a:spLocks noChangeShapeType="1"/>
            </p:cNvSpPr>
            <p:nvPr/>
          </p:nvSpPr>
          <p:spPr bwMode="auto">
            <a:xfrm>
              <a:off x="7315200" y="1676400"/>
              <a:ext cx="152400" cy="1524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107"/>
            <p:cNvSpPr>
              <a:spLocks noChangeShapeType="1"/>
            </p:cNvSpPr>
            <p:nvPr/>
          </p:nvSpPr>
          <p:spPr bwMode="auto">
            <a:xfrm>
              <a:off x="7315200" y="1676400"/>
              <a:ext cx="0" cy="2286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108"/>
            <p:cNvSpPr>
              <a:spLocks noChangeShapeType="1"/>
            </p:cNvSpPr>
            <p:nvPr/>
          </p:nvSpPr>
          <p:spPr bwMode="auto">
            <a:xfrm flipV="1">
              <a:off x="7315200" y="1828800"/>
              <a:ext cx="152400" cy="762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109"/>
            <p:cNvSpPr>
              <a:spLocks noChangeShapeType="1"/>
            </p:cNvSpPr>
            <p:nvPr/>
          </p:nvSpPr>
          <p:spPr bwMode="auto">
            <a:xfrm>
              <a:off x="7288213" y="2498725"/>
              <a:ext cx="114300" cy="158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110"/>
            <p:cNvSpPr>
              <a:spLocks noChangeShapeType="1"/>
            </p:cNvSpPr>
            <p:nvPr/>
          </p:nvSpPr>
          <p:spPr bwMode="auto">
            <a:xfrm>
              <a:off x="7269163" y="2468563"/>
              <a:ext cx="57150" cy="18256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111"/>
            <p:cNvSpPr>
              <a:spLocks noChangeShapeType="1"/>
            </p:cNvSpPr>
            <p:nvPr/>
          </p:nvSpPr>
          <p:spPr bwMode="auto">
            <a:xfrm flipV="1">
              <a:off x="7345363" y="2559050"/>
              <a:ext cx="57150" cy="9207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Oval 112"/>
            <p:cNvSpPr>
              <a:spLocks noChangeArrowheads="1"/>
            </p:cNvSpPr>
            <p:nvPr/>
          </p:nvSpPr>
          <p:spPr bwMode="auto">
            <a:xfrm>
              <a:off x="7785100" y="22987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7" name="Oval 113"/>
            <p:cNvSpPr>
              <a:spLocks noChangeArrowheads="1"/>
            </p:cNvSpPr>
            <p:nvPr/>
          </p:nvSpPr>
          <p:spPr bwMode="auto">
            <a:xfrm>
              <a:off x="8013700" y="23749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8" name="Oval 114"/>
            <p:cNvSpPr>
              <a:spLocks noChangeArrowheads="1"/>
            </p:cNvSpPr>
            <p:nvPr/>
          </p:nvSpPr>
          <p:spPr bwMode="auto">
            <a:xfrm>
              <a:off x="7696200" y="2971800"/>
              <a:ext cx="63500" cy="63500"/>
            </a:xfrm>
            <a:prstGeom prst="ellipse">
              <a:avLst/>
            </a:prstGeom>
            <a:solidFill>
              <a:srgbClr val="99CC00"/>
            </a:solidFill>
            <a:ln w="12700">
              <a:solidFill>
                <a:srgbClr val="99CC00"/>
              </a:solidFill>
              <a:round/>
              <a:headEnd/>
              <a:tailEnd/>
            </a:ln>
          </p:spPr>
          <p:txBody>
            <a:bodyPr wrap="none" anchor="ctr"/>
            <a:lstStyle/>
            <a:p>
              <a:endParaRPr lang="en-US"/>
            </a:p>
          </p:txBody>
        </p:sp>
        <p:sp>
          <p:nvSpPr>
            <p:cNvPr id="49" name="Oval 115"/>
            <p:cNvSpPr>
              <a:spLocks noChangeArrowheads="1"/>
            </p:cNvSpPr>
            <p:nvPr/>
          </p:nvSpPr>
          <p:spPr bwMode="auto">
            <a:xfrm>
              <a:off x="7556500" y="3200400"/>
              <a:ext cx="63500" cy="63500"/>
            </a:xfrm>
            <a:prstGeom prst="ellipse">
              <a:avLst/>
            </a:prstGeom>
            <a:solidFill>
              <a:srgbClr val="99CC00"/>
            </a:solidFill>
            <a:ln w="12700">
              <a:solidFill>
                <a:srgbClr val="99CC00"/>
              </a:solidFill>
              <a:round/>
              <a:headEnd/>
              <a:tailEnd/>
            </a:ln>
          </p:spPr>
          <p:txBody>
            <a:bodyPr wrap="none" anchor="ctr"/>
            <a:lstStyle/>
            <a:p>
              <a:endParaRPr lang="en-US"/>
            </a:p>
          </p:txBody>
        </p:sp>
        <p:sp>
          <p:nvSpPr>
            <p:cNvPr id="50" name="Oval 116"/>
            <p:cNvSpPr>
              <a:spLocks noChangeArrowheads="1"/>
            </p:cNvSpPr>
            <p:nvPr/>
          </p:nvSpPr>
          <p:spPr bwMode="auto">
            <a:xfrm>
              <a:off x="7848600" y="3200400"/>
              <a:ext cx="63500" cy="63500"/>
            </a:xfrm>
            <a:prstGeom prst="ellipse">
              <a:avLst/>
            </a:prstGeom>
            <a:solidFill>
              <a:srgbClr val="99CC00"/>
            </a:solidFill>
            <a:ln w="12700">
              <a:solidFill>
                <a:srgbClr val="99CC00"/>
              </a:solidFill>
              <a:round/>
              <a:headEnd/>
              <a:tailEnd/>
            </a:ln>
          </p:spPr>
          <p:txBody>
            <a:bodyPr wrap="none" anchor="ctr"/>
            <a:lstStyle/>
            <a:p>
              <a:endParaRPr lang="en-US"/>
            </a:p>
          </p:txBody>
        </p:sp>
        <p:sp>
          <p:nvSpPr>
            <p:cNvPr id="51" name="Oval 117"/>
            <p:cNvSpPr>
              <a:spLocks noChangeArrowheads="1"/>
            </p:cNvSpPr>
            <p:nvPr/>
          </p:nvSpPr>
          <p:spPr bwMode="auto">
            <a:xfrm>
              <a:off x="7696200" y="3441700"/>
              <a:ext cx="63500" cy="63500"/>
            </a:xfrm>
            <a:prstGeom prst="ellipse">
              <a:avLst/>
            </a:prstGeom>
            <a:solidFill>
              <a:srgbClr val="FF9900"/>
            </a:solidFill>
            <a:ln w="12700">
              <a:solidFill>
                <a:srgbClr val="FF9900"/>
              </a:solidFill>
              <a:round/>
              <a:headEnd/>
              <a:tailEnd/>
            </a:ln>
          </p:spPr>
          <p:txBody>
            <a:bodyPr wrap="none" anchor="ctr"/>
            <a:lstStyle/>
            <a:p>
              <a:endParaRPr lang="en-US"/>
            </a:p>
          </p:txBody>
        </p:sp>
        <p:sp>
          <p:nvSpPr>
            <p:cNvPr id="52" name="Oval 118"/>
            <p:cNvSpPr>
              <a:spLocks noChangeArrowheads="1"/>
            </p:cNvSpPr>
            <p:nvPr/>
          </p:nvSpPr>
          <p:spPr bwMode="auto">
            <a:xfrm>
              <a:off x="7937500" y="21336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3" name="Oval 119"/>
            <p:cNvSpPr>
              <a:spLocks noChangeArrowheads="1"/>
            </p:cNvSpPr>
            <p:nvPr/>
          </p:nvSpPr>
          <p:spPr bwMode="auto">
            <a:xfrm>
              <a:off x="7620000" y="3594100"/>
              <a:ext cx="63500" cy="63500"/>
            </a:xfrm>
            <a:prstGeom prst="ellipse">
              <a:avLst/>
            </a:prstGeom>
            <a:solidFill>
              <a:srgbClr val="FF9900"/>
            </a:solidFill>
            <a:ln w="12700">
              <a:solidFill>
                <a:srgbClr val="FF9900"/>
              </a:solidFill>
              <a:round/>
              <a:headEnd/>
              <a:tailEnd/>
            </a:ln>
          </p:spPr>
          <p:txBody>
            <a:bodyPr wrap="none" anchor="ctr"/>
            <a:lstStyle/>
            <a:p>
              <a:endParaRPr lang="en-US"/>
            </a:p>
          </p:txBody>
        </p:sp>
        <p:sp>
          <p:nvSpPr>
            <p:cNvPr id="54" name="Oval 120"/>
            <p:cNvSpPr>
              <a:spLocks noChangeArrowheads="1"/>
            </p:cNvSpPr>
            <p:nvPr/>
          </p:nvSpPr>
          <p:spPr bwMode="auto">
            <a:xfrm>
              <a:off x="7480300" y="3505200"/>
              <a:ext cx="63500" cy="63500"/>
            </a:xfrm>
            <a:prstGeom prst="ellipse">
              <a:avLst/>
            </a:prstGeom>
            <a:solidFill>
              <a:srgbClr val="FF9900"/>
            </a:solidFill>
            <a:ln w="12700">
              <a:solidFill>
                <a:srgbClr val="FF9900"/>
              </a:solidFill>
              <a:round/>
              <a:headEnd/>
              <a:tailEnd/>
            </a:ln>
          </p:spPr>
          <p:txBody>
            <a:bodyPr wrap="none" anchor="ctr"/>
            <a:lstStyle/>
            <a:p>
              <a:endParaRPr lang="en-US"/>
            </a:p>
          </p:txBody>
        </p:sp>
        <p:sp>
          <p:nvSpPr>
            <p:cNvPr id="55" name="Oval 121"/>
            <p:cNvSpPr>
              <a:spLocks noChangeArrowheads="1"/>
            </p:cNvSpPr>
            <p:nvPr/>
          </p:nvSpPr>
          <p:spPr bwMode="auto">
            <a:xfrm>
              <a:off x="7404100" y="3657600"/>
              <a:ext cx="63500" cy="63500"/>
            </a:xfrm>
            <a:prstGeom prst="ellipse">
              <a:avLst/>
            </a:prstGeom>
            <a:solidFill>
              <a:srgbClr val="FF9900"/>
            </a:solidFill>
            <a:ln w="12700">
              <a:solidFill>
                <a:srgbClr val="FF9900"/>
              </a:solidFill>
              <a:round/>
              <a:headEnd/>
              <a:tailEnd/>
            </a:ln>
          </p:spPr>
          <p:txBody>
            <a:bodyPr wrap="none" anchor="ctr"/>
            <a:lstStyle/>
            <a:p>
              <a:endParaRPr lang="en-US"/>
            </a:p>
          </p:txBody>
        </p:sp>
        <p:sp>
          <p:nvSpPr>
            <p:cNvPr id="56" name="Line 122"/>
            <p:cNvSpPr>
              <a:spLocks noChangeShapeType="1"/>
            </p:cNvSpPr>
            <p:nvPr/>
          </p:nvSpPr>
          <p:spPr bwMode="auto">
            <a:xfrm>
              <a:off x="7848600" y="2362200"/>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Line 123"/>
            <p:cNvSpPr>
              <a:spLocks noChangeShapeType="1"/>
            </p:cNvSpPr>
            <p:nvPr/>
          </p:nvSpPr>
          <p:spPr bwMode="auto">
            <a:xfrm>
              <a:off x="8001000" y="21336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Line 124"/>
            <p:cNvSpPr>
              <a:spLocks noChangeShapeType="1"/>
            </p:cNvSpPr>
            <p:nvPr/>
          </p:nvSpPr>
          <p:spPr bwMode="auto">
            <a:xfrm flipH="1">
              <a:off x="7467600" y="3505200"/>
              <a:ext cx="76200" cy="1524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Line 125"/>
            <p:cNvSpPr>
              <a:spLocks noChangeShapeType="1"/>
            </p:cNvSpPr>
            <p:nvPr/>
          </p:nvSpPr>
          <p:spPr bwMode="auto">
            <a:xfrm>
              <a:off x="6781800" y="2743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126"/>
            <p:cNvSpPr>
              <a:spLocks noChangeShapeType="1"/>
            </p:cNvSpPr>
            <p:nvPr/>
          </p:nvSpPr>
          <p:spPr bwMode="auto">
            <a:xfrm>
              <a:off x="6705600" y="27432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Line 127"/>
            <p:cNvSpPr>
              <a:spLocks noChangeShapeType="1"/>
            </p:cNvSpPr>
            <p:nvPr/>
          </p:nvSpPr>
          <p:spPr bwMode="auto">
            <a:xfrm>
              <a:off x="6858000" y="3124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128"/>
            <p:cNvSpPr>
              <a:spLocks noChangeShapeType="1"/>
            </p:cNvSpPr>
            <p:nvPr/>
          </p:nvSpPr>
          <p:spPr bwMode="auto">
            <a:xfrm flipV="1">
              <a:off x="6858000" y="30480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Line 129"/>
            <p:cNvSpPr>
              <a:spLocks noChangeShapeType="1"/>
            </p:cNvSpPr>
            <p:nvPr/>
          </p:nvSpPr>
          <p:spPr bwMode="auto">
            <a:xfrm flipH="1">
              <a:off x="6553200" y="27432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Line 130"/>
            <p:cNvSpPr>
              <a:spLocks noChangeShapeType="1"/>
            </p:cNvSpPr>
            <p:nvPr/>
          </p:nvSpPr>
          <p:spPr bwMode="auto">
            <a:xfrm>
              <a:off x="6553200" y="3048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 name="Line 131"/>
            <p:cNvSpPr>
              <a:spLocks noChangeShapeType="1"/>
            </p:cNvSpPr>
            <p:nvPr/>
          </p:nvSpPr>
          <p:spPr bwMode="auto">
            <a:xfrm>
              <a:off x="6553200" y="3352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Line 132"/>
            <p:cNvSpPr>
              <a:spLocks noChangeShapeType="1"/>
            </p:cNvSpPr>
            <p:nvPr/>
          </p:nvSpPr>
          <p:spPr bwMode="auto">
            <a:xfrm flipV="1">
              <a:off x="6553200" y="32004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Line 133"/>
            <p:cNvSpPr>
              <a:spLocks noChangeShapeType="1"/>
            </p:cNvSpPr>
            <p:nvPr/>
          </p:nvSpPr>
          <p:spPr bwMode="auto">
            <a:xfrm>
              <a:off x="6553200" y="29718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 name="Line 216"/>
            <p:cNvSpPr>
              <a:spLocks noChangeShapeType="1"/>
            </p:cNvSpPr>
            <p:nvPr/>
          </p:nvSpPr>
          <p:spPr bwMode="auto">
            <a:xfrm flipV="1">
              <a:off x="7097713" y="2270125"/>
              <a:ext cx="228600" cy="76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Line 217"/>
            <p:cNvSpPr>
              <a:spLocks noChangeShapeType="1"/>
            </p:cNvSpPr>
            <p:nvPr/>
          </p:nvSpPr>
          <p:spPr bwMode="auto">
            <a:xfrm>
              <a:off x="7097713" y="2346325"/>
              <a:ext cx="228600" cy="1524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 name="Line 239"/>
            <p:cNvSpPr>
              <a:spLocks noChangeShapeType="1"/>
            </p:cNvSpPr>
            <p:nvPr/>
          </p:nvSpPr>
          <p:spPr bwMode="auto">
            <a:xfrm>
              <a:off x="7467600" y="1600200"/>
              <a:ext cx="0" cy="2286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 name="Line 240"/>
            <p:cNvSpPr>
              <a:spLocks noChangeShapeType="1"/>
            </p:cNvSpPr>
            <p:nvPr/>
          </p:nvSpPr>
          <p:spPr bwMode="auto">
            <a:xfrm flipV="1">
              <a:off x="7315200" y="2286000"/>
              <a:ext cx="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 name="Line 241"/>
            <p:cNvSpPr>
              <a:spLocks noChangeShapeType="1"/>
            </p:cNvSpPr>
            <p:nvPr/>
          </p:nvSpPr>
          <p:spPr bwMode="auto">
            <a:xfrm>
              <a:off x="7315200" y="2286000"/>
              <a:ext cx="762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Line 242"/>
            <p:cNvSpPr>
              <a:spLocks noChangeShapeType="1"/>
            </p:cNvSpPr>
            <p:nvPr/>
          </p:nvSpPr>
          <p:spPr bwMode="auto">
            <a:xfrm flipV="1">
              <a:off x="7848600" y="2133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 name="Line 243"/>
            <p:cNvSpPr>
              <a:spLocks noChangeShapeType="1"/>
            </p:cNvSpPr>
            <p:nvPr/>
          </p:nvSpPr>
          <p:spPr bwMode="auto">
            <a:xfrm>
              <a:off x="7086600" y="2971800"/>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 name="Line 244"/>
            <p:cNvSpPr>
              <a:spLocks noChangeShapeType="1"/>
            </p:cNvSpPr>
            <p:nvPr/>
          </p:nvSpPr>
          <p:spPr bwMode="auto">
            <a:xfrm flipH="1">
              <a:off x="7620000" y="2971800"/>
              <a:ext cx="76200" cy="22860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 name="Line 245"/>
            <p:cNvSpPr>
              <a:spLocks noChangeShapeType="1"/>
            </p:cNvSpPr>
            <p:nvPr/>
          </p:nvSpPr>
          <p:spPr bwMode="auto">
            <a:xfrm>
              <a:off x="7620000" y="3200400"/>
              <a:ext cx="228600" cy="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 name="Line 246"/>
            <p:cNvSpPr>
              <a:spLocks noChangeShapeType="1"/>
            </p:cNvSpPr>
            <p:nvPr/>
          </p:nvSpPr>
          <p:spPr bwMode="auto">
            <a:xfrm>
              <a:off x="7696200" y="2971800"/>
              <a:ext cx="152400" cy="22860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 name="Line 247"/>
            <p:cNvSpPr>
              <a:spLocks noChangeShapeType="1"/>
            </p:cNvSpPr>
            <p:nvPr/>
          </p:nvSpPr>
          <p:spPr bwMode="auto">
            <a:xfrm>
              <a:off x="7543800" y="3505200"/>
              <a:ext cx="152400" cy="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 name="Line 248"/>
            <p:cNvSpPr>
              <a:spLocks noChangeShapeType="1"/>
            </p:cNvSpPr>
            <p:nvPr/>
          </p:nvSpPr>
          <p:spPr bwMode="auto">
            <a:xfrm>
              <a:off x="7467600" y="3657600"/>
              <a:ext cx="152400" cy="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 name="Line 249"/>
            <p:cNvSpPr>
              <a:spLocks noChangeShapeType="1"/>
            </p:cNvSpPr>
            <p:nvPr/>
          </p:nvSpPr>
          <p:spPr bwMode="auto">
            <a:xfrm flipV="1">
              <a:off x="7620000" y="3505200"/>
              <a:ext cx="76200" cy="1524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Line 256"/>
            <p:cNvSpPr>
              <a:spLocks noChangeShapeType="1"/>
            </p:cNvSpPr>
            <p:nvPr/>
          </p:nvSpPr>
          <p:spPr bwMode="auto">
            <a:xfrm flipH="1" flipV="1">
              <a:off x="7543800" y="3505200"/>
              <a:ext cx="76200" cy="1524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1" name="Group 269"/>
          <p:cNvGrpSpPr>
            <a:grpSpLocks/>
          </p:cNvGrpSpPr>
          <p:nvPr/>
        </p:nvGrpSpPr>
        <p:grpSpPr bwMode="auto">
          <a:xfrm>
            <a:off x="3581400" y="3886200"/>
            <a:ext cx="2882900" cy="2273300"/>
            <a:chOff x="3898900" y="4114800"/>
            <a:chExt cx="2882900" cy="2273300"/>
          </a:xfrm>
        </p:grpSpPr>
        <p:sp>
          <p:nvSpPr>
            <p:cNvPr id="92" name="Oval 134"/>
            <p:cNvSpPr>
              <a:spLocks noChangeArrowheads="1"/>
            </p:cNvSpPr>
            <p:nvPr/>
          </p:nvSpPr>
          <p:spPr bwMode="auto">
            <a:xfrm>
              <a:off x="4597400" y="4114800"/>
              <a:ext cx="63500" cy="63500"/>
            </a:xfrm>
            <a:prstGeom prst="ellipse">
              <a:avLst/>
            </a:prstGeom>
            <a:solidFill>
              <a:srgbClr val="FF0000"/>
            </a:solidFill>
            <a:ln w="12700">
              <a:solidFill>
                <a:srgbClr val="FF0000"/>
              </a:solidFill>
              <a:round/>
              <a:headEnd/>
              <a:tailEnd/>
            </a:ln>
          </p:spPr>
          <p:txBody>
            <a:bodyPr wrap="none" anchor="ctr"/>
            <a:lstStyle/>
            <a:p>
              <a:endParaRPr lang="en-US"/>
            </a:p>
          </p:txBody>
        </p:sp>
        <p:sp>
          <p:nvSpPr>
            <p:cNvPr id="93" name="Oval 135"/>
            <p:cNvSpPr>
              <a:spLocks noChangeArrowheads="1"/>
            </p:cNvSpPr>
            <p:nvPr/>
          </p:nvSpPr>
          <p:spPr bwMode="auto">
            <a:xfrm>
              <a:off x="4432300" y="4279900"/>
              <a:ext cx="63500" cy="63500"/>
            </a:xfrm>
            <a:prstGeom prst="ellipse">
              <a:avLst/>
            </a:prstGeom>
            <a:solidFill>
              <a:srgbClr val="FF0000"/>
            </a:solidFill>
            <a:ln w="12700">
              <a:solidFill>
                <a:srgbClr val="FF0000"/>
              </a:solidFill>
              <a:round/>
              <a:headEnd/>
              <a:tailEnd/>
            </a:ln>
          </p:spPr>
          <p:txBody>
            <a:bodyPr wrap="none" anchor="ctr"/>
            <a:lstStyle/>
            <a:p>
              <a:endParaRPr lang="en-US"/>
            </a:p>
          </p:txBody>
        </p:sp>
        <p:sp>
          <p:nvSpPr>
            <p:cNvPr id="94" name="Oval 136"/>
            <p:cNvSpPr>
              <a:spLocks noChangeArrowheads="1"/>
            </p:cNvSpPr>
            <p:nvPr/>
          </p:nvSpPr>
          <p:spPr bwMode="auto">
            <a:xfrm>
              <a:off x="4660900" y="4432300"/>
              <a:ext cx="63500" cy="63500"/>
            </a:xfrm>
            <a:prstGeom prst="ellipse">
              <a:avLst/>
            </a:prstGeom>
            <a:solidFill>
              <a:srgbClr val="FF0000"/>
            </a:solidFill>
            <a:ln w="12700">
              <a:solidFill>
                <a:srgbClr val="FF0000"/>
              </a:solidFill>
              <a:round/>
              <a:headEnd/>
              <a:tailEnd/>
            </a:ln>
          </p:spPr>
          <p:txBody>
            <a:bodyPr wrap="none" anchor="ctr"/>
            <a:lstStyle/>
            <a:p>
              <a:endParaRPr lang="en-US"/>
            </a:p>
          </p:txBody>
        </p:sp>
        <p:sp>
          <p:nvSpPr>
            <p:cNvPr id="95" name="Line 137"/>
            <p:cNvSpPr>
              <a:spLocks noChangeShapeType="1"/>
            </p:cNvSpPr>
            <p:nvPr/>
          </p:nvSpPr>
          <p:spPr bwMode="auto">
            <a:xfrm flipV="1">
              <a:off x="4432300" y="4114800"/>
              <a:ext cx="2286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 name="Line 138"/>
            <p:cNvSpPr>
              <a:spLocks noChangeShapeType="1"/>
            </p:cNvSpPr>
            <p:nvPr/>
          </p:nvSpPr>
          <p:spPr bwMode="auto">
            <a:xfrm>
              <a:off x="4432300" y="4343400"/>
              <a:ext cx="228600" cy="76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 name="Line 139"/>
            <p:cNvSpPr>
              <a:spLocks noChangeShapeType="1"/>
            </p:cNvSpPr>
            <p:nvPr/>
          </p:nvSpPr>
          <p:spPr bwMode="auto">
            <a:xfrm>
              <a:off x="4660900" y="4114800"/>
              <a:ext cx="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 name="Oval 140"/>
            <p:cNvSpPr>
              <a:spLocks noChangeArrowheads="1"/>
            </p:cNvSpPr>
            <p:nvPr/>
          </p:nvSpPr>
          <p:spPr bwMode="auto">
            <a:xfrm>
              <a:off x="4445000" y="4584700"/>
              <a:ext cx="63500" cy="63500"/>
            </a:xfrm>
            <a:prstGeom prst="ellipse">
              <a:avLst/>
            </a:prstGeom>
            <a:solidFill>
              <a:srgbClr val="FF0000"/>
            </a:solidFill>
            <a:ln w="12700">
              <a:solidFill>
                <a:srgbClr val="FF0000"/>
              </a:solidFill>
              <a:round/>
              <a:headEnd/>
              <a:tailEnd/>
            </a:ln>
          </p:spPr>
          <p:txBody>
            <a:bodyPr wrap="none" anchor="ctr"/>
            <a:lstStyle/>
            <a:p>
              <a:endParaRPr lang="en-US"/>
            </a:p>
          </p:txBody>
        </p:sp>
        <p:sp>
          <p:nvSpPr>
            <p:cNvPr id="99" name="Oval 141"/>
            <p:cNvSpPr>
              <a:spLocks noChangeArrowheads="1"/>
            </p:cNvSpPr>
            <p:nvPr/>
          </p:nvSpPr>
          <p:spPr bwMode="auto">
            <a:xfrm>
              <a:off x="4127500" y="4648200"/>
              <a:ext cx="63500" cy="63500"/>
            </a:xfrm>
            <a:prstGeom prst="ellipse">
              <a:avLst/>
            </a:prstGeom>
            <a:solidFill>
              <a:srgbClr val="FF0000"/>
            </a:solidFill>
            <a:ln w="12700">
              <a:solidFill>
                <a:srgbClr val="FF0000"/>
              </a:solidFill>
              <a:round/>
              <a:headEnd/>
              <a:tailEnd/>
            </a:ln>
          </p:spPr>
          <p:txBody>
            <a:bodyPr wrap="none" anchor="ctr"/>
            <a:lstStyle/>
            <a:p>
              <a:endParaRPr lang="en-US"/>
            </a:p>
          </p:txBody>
        </p:sp>
        <p:sp>
          <p:nvSpPr>
            <p:cNvPr id="100" name="Line 142"/>
            <p:cNvSpPr>
              <a:spLocks noChangeShapeType="1"/>
            </p:cNvSpPr>
            <p:nvPr/>
          </p:nvSpPr>
          <p:spPr bwMode="auto">
            <a:xfrm flipH="1">
              <a:off x="4127500" y="4343400"/>
              <a:ext cx="3048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 name="Line 143"/>
            <p:cNvSpPr>
              <a:spLocks noChangeShapeType="1"/>
            </p:cNvSpPr>
            <p:nvPr/>
          </p:nvSpPr>
          <p:spPr bwMode="auto">
            <a:xfrm>
              <a:off x="4432300" y="4343400"/>
              <a:ext cx="762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 name="Line 144"/>
            <p:cNvSpPr>
              <a:spLocks noChangeShapeType="1"/>
            </p:cNvSpPr>
            <p:nvPr/>
          </p:nvSpPr>
          <p:spPr bwMode="auto">
            <a:xfrm flipH="1">
              <a:off x="4508500" y="4495800"/>
              <a:ext cx="152400" cy="76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 name="Oval 145"/>
            <p:cNvSpPr>
              <a:spLocks noChangeArrowheads="1"/>
            </p:cNvSpPr>
            <p:nvPr/>
          </p:nvSpPr>
          <p:spPr bwMode="auto">
            <a:xfrm>
              <a:off x="4216400" y="4889500"/>
              <a:ext cx="63500" cy="63500"/>
            </a:xfrm>
            <a:prstGeom prst="ellipse">
              <a:avLst/>
            </a:prstGeom>
            <a:solidFill>
              <a:srgbClr val="FF0000"/>
            </a:solidFill>
            <a:ln w="12700">
              <a:solidFill>
                <a:srgbClr val="FF0000"/>
              </a:solidFill>
              <a:round/>
              <a:headEnd/>
              <a:tailEnd/>
            </a:ln>
          </p:spPr>
          <p:txBody>
            <a:bodyPr wrap="none" anchor="ctr"/>
            <a:lstStyle/>
            <a:p>
              <a:endParaRPr lang="en-US"/>
            </a:p>
          </p:txBody>
        </p:sp>
        <p:sp>
          <p:nvSpPr>
            <p:cNvPr id="104" name="Oval 146"/>
            <p:cNvSpPr>
              <a:spLocks noChangeArrowheads="1"/>
            </p:cNvSpPr>
            <p:nvPr/>
          </p:nvSpPr>
          <p:spPr bwMode="auto">
            <a:xfrm>
              <a:off x="3898900" y="4876800"/>
              <a:ext cx="63500" cy="63500"/>
            </a:xfrm>
            <a:prstGeom prst="ellipse">
              <a:avLst/>
            </a:prstGeom>
            <a:solidFill>
              <a:srgbClr val="FF0000"/>
            </a:solidFill>
            <a:ln w="12700">
              <a:solidFill>
                <a:srgbClr val="FF0000"/>
              </a:solidFill>
              <a:round/>
              <a:headEnd/>
              <a:tailEnd/>
            </a:ln>
          </p:spPr>
          <p:txBody>
            <a:bodyPr wrap="none" anchor="ctr"/>
            <a:lstStyle/>
            <a:p>
              <a:endParaRPr lang="en-US"/>
            </a:p>
          </p:txBody>
        </p:sp>
        <p:sp>
          <p:nvSpPr>
            <p:cNvPr id="105" name="Oval 147"/>
            <p:cNvSpPr>
              <a:spLocks noChangeArrowheads="1"/>
            </p:cNvSpPr>
            <p:nvPr/>
          </p:nvSpPr>
          <p:spPr bwMode="auto">
            <a:xfrm>
              <a:off x="4584700" y="4889500"/>
              <a:ext cx="63500" cy="63500"/>
            </a:xfrm>
            <a:prstGeom prst="ellipse">
              <a:avLst/>
            </a:prstGeom>
            <a:solidFill>
              <a:srgbClr val="FF0000"/>
            </a:solidFill>
            <a:ln w="12700">
              <a:solidFill>
                <a:srgbClr val="FF0000"/>
              </a:solidFill>
              <a:round/>
              <a:headEnd/>
              <a:tailEnd/>
            </a:ln>
          </p:spPr>
          <p:txBody>
            <a:bodyPr wrap="none" anchor="ctr"/>
            <a:lstStyle/>
            <a:p>
              <a:endParaRPr lang="en-US"/>
            </a:p>
          </p:txBody>
        </p:sp>
        <p:sp>
          <p:nvSpPr>
            <p:cNvPr id="106" name="Oval 148"/>
            <p:cNvSpPr>
              <a:spLocks noChangeArrowheads="1"/>
            </p:cNvSpPr>
            <p:nvPr/>
          </p:nvSpPr>
          <p:spPr bwMode="auto">
            <a:xfrm>
              <a:off x="4368800" y="5181600"/>
              <a:ext cx="63500" cy="63500"/>
            </a:xfrm>
            <a:prstGeom prst="ellipse">
              <a:avLst/>
            </a:prstGeom>
            <a:solidFill>
              <a:srgbClr val="FF0000"/>
            </a:solidFill>
            <a:ln w="12700">
              <a:solidFill>
                <a:srgbClr val="FF0000"/>
              </a:solidFill>
              <a:round/>
              <a:headEnd/>
              <a:tailEnd/>
            </a:ln>
          </p:spPr>
          <p:txBody>
            <a:bodyPr wrap="none" anchor="ctr"/>
            <a:lstStyle/>
            <a:p>
              <a:endParaRPr lang="en-US"/>
            </a:p>
          </p:txBody>
        </p:sp>
        <p:sp>
          <p:nvSpPr>
            <p:cNvPr id="107" name="Oval 149"/>
            <p:cNvSpPr>
              <a:spLocks noChangeArrowheads="1"/>
            </p:cNvSpPr>
            <p:nvPr/>
          </p:nvSpPr>
          <p:spPr bwMode="auto">
            <a:xfrm>
              <a:off x="4432300" y="5499100"/>
              <a:ext cx="63500" cy="63500"/>
            </a:xfrm>
            <a:prstGeom prst="ellipse">
              <a:avLst/>
            </a:prstGeom>
            <a:solidFill>
              <a:srgbClr val="FF0000"/>
            </a:solidFill>
            <a:ln w="12700">
              <a:solidFill>
                <a:srgbClr val="FF0000"/>
              </a:solidFill>
              <a:round/>
              <a:headEnd/>
              <a:tailEnd/>
            </a:ln>
          </p:spPr>
          <p:txBody>
            <a:bodyPr wrap="none" anchor="ctr"/>
            <a:lstStyle/>
            <a:p>
              <a:endParaRPr lang="en-US"/>
            </a:p>
          </p:txBody>
        </p:sp>
        <p:sp>
          <p:nvSpPr>
            <p:cNvPr id="108" name="Oval 150"/>
            <p:cNvSpPr>
              <a:spLocks noChangeArrowheads="1"/>
            </p:cNvSpPr>
            <p:nvPr/>
          </p:nvSpPr>
          <p:spPr bwMode="auto">
            <a:xfrm>
              <a:off x="4749800" y="5334000"/>
              <a:ext cx="63500" cy="63500"/>
            </a:xfrm>
            <a:prstGeom prst="ellipse">
              <a:avLst/>
            </a:prstGeom>
            <a:solidFill>
              <a:srgbClr val="FF0000"/>
            </a:solidFill>
            <a:ln w="12700">
              <a:solidFill>
                <a:srgbClr val="FF0000"/>
              </a:solidFill>
              <a:round/>
              <a:headEnd/>
              <a:tailEnd/>
            </a:ln>
          </p:spPr>
          <p:txBody>
            <a:bodyPr wrap="none" anchor="ctr"/>
            <a:lstStyle/>
            <a:p>
              <a:endParaRPr lang="en-US"/>
            </a:p>
          </p:txBody>
        </p:sp>
        <p:sp>
          <p:nvSpPr>
            <p:cNvPr id="109" name="Line 151"/>
            <p:cNvSpPr>
              <a:spLocks noChangeShapeType="1"/>
            </p:cNvSpPr>
            <p:nvPr/>
          </p:nvSpPr>
          <p:spPr bwMode="auto">
            <a:xfrm>
              <a:off x="4127500" y="4648200"/>
              <a:ext cx="1524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 name="Line 152"/>
            <p:cNvSpPr>
              <a:spLocks noChangeShapeType="1"/>
            </p:cNvSpPr>
            <p:nvPr/>
          </p:nvSpPr>
          <p:spPr bwMode="auto">
            <a:xfrm flipH="1">
              <a:off x="3898900" y="4648200"/>
              <a:ext cx="2286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Line 153"/>
            <p:cNvSpPr>
              <a:spLocks noChangeShapeType="1"/>
            </p:cNvSpPr>
            <p:nvPr/>
          </p:nvSpPr>
          <p:spPr bwMode="auto">
            <a:xfrm>
              <a:off x="3898900" y="4876800"/>
              <a:ext cx="381000" cy="76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 name="Line 154"/>
            <p:cNvSpPr>
              <a:spLocks noChangeShapeType="1"/>
            </p:cNvSpPr>
            <p:nvPr/>
          </p:nvSpPr>
          <p:spPr bwMode="auto">
            <a:xfrm flipV="1">
              <a:off x="4279900" y="4572000"/>
              <a:ext cx="228600" cy="3810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 name="Oval 155"/>
            <p:cNvSpPr>
              <a:spLocks noChangeArrowheads="1"/>
            </p:cNvSpPr>
            <p:nvPr/>
          </p:nvSpPr>
          <p:spPr bwMode="auto">
            <a:xfrm>
              <a:off x="4965700" y="5181600"/>
              <a:ext cx="63500" cy="63500"/>
            </a:xfrm>
            <a:prstGeom prst="ellipse">
              <a:avLst/>
            </a:prstGeom>
            <a:solidFill>
              <a:srgbClr val="FF0000"/>
            </a:solidFill>
            <a:ln w="12700">
              <a:solidFill>
                <a:srgbClr val="FF0000"/>
              </a:solidFill>
              <a:round/>
              <a:headEnd/>
              <a:tailEnd/>
            </a:ln>
          </p:spPr>
          <p:txBody>
            <a:bodyPr wrap="none" anchor="ctr"/>
            <a:lstStyle/>
            <a:p>
              <a:endParaRPr lang="en-US"/>
            </a:p>
          </p:txBody>
        </p:sp>
        <p:sp>
          <p:nvSpPr>
            <p:cNvPr id="114" name="Oval 156"/>
            <p:cNvSpPr>
              <a:spLocks noChangeArrowheads="1"/>
            </p:cNvSpPr>
            <p:nvPr/>
          </p:nvSpPr>
          <p:spPr bwMode="auto">
            <a:xfrm>
              <a:off x="5029200" y="5486400"/>
              <a:ext cx="63500" cy="63500"/>
            </a:xfrm>
            <a:prstGeom prst="ellipse">
              <a:avLst/>
            </a:prstGeom>
            <a:solidFill>
              <a:srgbClr val="FF0000"/>
            </a:solidFill>
            <a:ln w="12700">
              <a:solidFill>
                <a:srgbClr val="FF0000"/>
              </a:solidFill>
              <a:round/>
              <a:headEnd/>
              <a:tailEnd/>
            </a:ln>
          </p:spPr>
          <p:txBody>
            <a:bodyPr wrap="none" anchor="ctr"/>
            <a:lstStyle/>
            <a:p>
              <a:endParaRPr lang="en-US"/>
            </a:p>
          </p:txBody>
        </p:sp>
        <p:sp>
          <p:nvSpPr>
            <p:cNvPr id="115" name="Oval 157"/>
            <p:cNvSpPr>
              <a:spLocks noChangeArrowheads="1"/>
            </p:cNvSpPr>
            <p:nvPr/>
          </p:nvSpPr>
          <p:spPr bwMode="auto">
            <a:xfrm>
              <a:off x="6032500" y="4191000"/>
              <a:ext cx="63500" cy="63500"/>
            </a:xfrm>
            <a:prstGeom prst="ellipse">
              <a:avLst/>
            </a:prstGeom>
            <a:solidFill>
              <a:schemeClr val="tx2"/>
            </a:solidFill>
            <a:ln w="12700">
              <a:solidFill>
                <a:schemeClr val="tx2"/>
              </a:solidFill>
              <a:round/>
              <a:headEnd/>
              <a:tailEnd/>
            </a:ln>
          </p:spPr>
          <p:txBody>
            <a:bodyPr wrap="none" anchor="ctr"/>
            <a:lstStyle/>
            <a:p>
              <a:endParaRPr lang="en-US"/>
            </a:p>
          </p:txBody>
        </p:sp>
        <p:sp>
          <p:nvSpPr>
            <p:cNvPr id="116" name="Oval 158"/>
            <p:cNvSpPr>
              <a:spLocks noChangeArrowheads="1"/>
            </p:cNvSpPr>
            <p:nvPr/>
          </p:nvSpPr>
          <p:spPr bwMode="auto">
            <a:xfrm>
              <a:off x="5638800" y="4876800"/>
              <a:ext cx="63500" cy="63500"/>
            </a:xfrm>
            <a:prstGeom prst="ellipse">
              <a:avLst/>
            </a:prstGeom>
            <a:solidFill>
              <a:schemeClr val="tx2"/>
            </a:solidFill>
            <a:ln w="12700">
              <a:solidFill>
                <a:schemeClr val="tx2"/>
              </a:solidFill>
              <a:round/>
              <a:headEnd/>
              <a:tailEnd/>
            </a:ln>
          </p:spPr>
          <p:txBody>
            <a:bodyPr wrap="none" anchor="ctr"/>
            <a:lstStyle/>
            <a:p>
              <a:endParaRPr lang="en-US"/>
            </a:p>
          </p:txBody>
        </p:sp>
        <p:sp>
          <p:nvSpPr>
            <p:cNvPr id="117" name="Oval 160"/>
            <p:cNvSpPr>
              <a:spLocks noChangeArrowheads="1"/>
            </p:cNvSpPr>
            <p:nvPr/>
          </p:nvSpPr>
          <p:spPr bwMode="auto">
            <a:xfrm>
              <a:off x="6248400" y="4343400"/>
              <a:ext cx="63500" cy="63500"/>
            </a:xfrm>
            <a:prstGeom prst="ellipse">
              <a:avLst/>
            </a:prstGeom>
            <a:solidFill>
              <a:schemeClr val="tx2"/>
            </a:solidFill>
            <a:ln w="12700">
              <a:solidFill>
                <a:schemeClr val="tx2"/>
              </a:solidFill>
              <a:round/>
              <a:headEnd/>
              <a:tailEnd/>
            </a:ln>
          </p:spPr>
          <p:txBody>
            <a:bodyPr wrap="none" anchor="ctr"/>
            <a:lstStyle/>
            <a:p>
              <a:endParaRPr lang="en-US"/>
            </a:p>
          </p:txBody>
        </p:sp>
        <p:sp>
          <p:nvSpPr>
            <p:cNvPr id="118" name="Oval 161"/>
            <p:cNvSpPr>
              <a:spLocks noChangeArrowheads="1"/>
            </p:cNvSpPr>
            <p:nvPr/>
          </p:nvSpPr>
          <p:spPr bwMode="auto">
            <a:xfrm>
              <a:off x="6096000" y="4419600"/>
              <a:ext cx="63500" cy="63500"/>
            </a:xfrm>
            <a:prstGeom prst="ellipse">
              <a:avLst/>
            </a:prstGeom>
            <a:solidFill>
              <a:schemeClr val="tx2"/>
            </a:solidFill>
            <a:ln w="12700">
              <a:solidFill>
                <a:schemeClr val="tx2"/>
              </a:solidFill>
              <a:round/>
              <a:headEnd/>
              <a:tailEnd/>
            </a:ln>
          </p:spPr>
          <p:txBody>
            <a:bodyPr wrap="none" anchor="ctr"/>
            <a:lstStyle/>
            <a:p>
              <a:endParaRPr lang="en-US"/>
            </a:p>
          </p:txBody>
        </p:sp>
        <p:sp>
          <p:nvSpPr>
            <p:cNvPr id="119" name="Oval 162"/>
            <p:cNvSpPr>
              <a:spLocks noChangeArrowheads="1"/>
            </p:cNvSpPr>
            <p:nvPr/>
          </p:nvSpPr>
          <p:spPr bwMode="auto">
            <a:xfrm>
              <a:off x="5867400" y="4800600"/>
              <a:ext cx="63500" cy="63500"/>
            </a:xfrm>
            <a:prstGeom prst="ellipse">
              <a:avLst/>
            </a:prstGeom>
            <a:solidFill>
              <a:schemeClr val="tx2"/>
            </a:solidFill>
            <a:ln w="12700">
              <a:solidFill>
                <a:schemeClr val="tx2"/>
              </a:solidFill>
              <a:round/>
              <a:headEnd/>
              <a:tailEnd/>
            </a:ln>
          </p:spPr>
          <p:txBody>
            <a:bodyPr wrap="none" anchor="ctr"/>
            <a:lstStyle/>
            <a:p>
              <a:endParaRPr lang="en-US"/>
            </a:p>
          </p:txBody>
        </p:sp>
        <p:sp>
          <p:nvSpPr>
            <p:cNvPr id="120" name="Oval 163"/>
            <p:cNvSpPr>
              <a:spLocks noChangeArrowheads="1"/>
            </p:cNvSpPr>
            <p:nvPr/>
          </p:nvSpPr>
          <p:spPr bwMode="auto">
            <a:xfrm>
              <a:off x="5791200" y="5029200"/>
              <a:ext cx="63500" cy="63500"/>
            </a:xfrm>
            <a:prstGeom prst="ellipse">
              <a:avLst/>
            </a:prstGeom>
            <a:solidFill>
              <a:schemeClr val="tx2"/>
            </a:solidFill>
            <a:ln w="12700">
              <a:solidFill>
                <a:schemeClr val="tx2"/>
              </a:solidFill>
              <a:round/>
              <a:headEnd/>
              <a:tailEnd/>
            </a:ln>
          </p:spPr>
          <p:txBody>
            <a:bodyPr wrap="none" anchor="ctr"/>
            <a:lstStyle/>
            <a:p>
              <a:endParaRPr lang="en-US"/>
            </a:p>
          </p:txBody>
        </p:sp>
        <p:sp>
          <p:nvSpPr>
            <p:cNvPr id="121" name="Oval 164"/>
            <p:cNvSpPr>
              <a:spLocks noChangeArrowheads="1"/>
            </p:cNvSpPr>
            <p:nvPr/>
          </p:nvSpPr>
          <p:spPr bwMode="auto">
            <a:xfrm>
              <a:off x="5943600" y="5041900"/>
              <a:ext cx="63500" cy="63500"/>
            </a:xfrm>
            <a:prstGeom prst="ellipse">
              <a:avLst/>
            </a:prstGeom>
            <a:solidFill>
              <a:schemeClr val="tx2"/>
            </a:solidFill>
            <a:ln w="12700">
              <a:solidFill>
                <a:schemeClr val="tx2"/>
              </a:solidFill>
              <a:round/>
              <a:headEnd/>
              <a:tailEnd/>
            </a:ln>
          </p:spPr>
          <p:txBody>
            <a:bodyPr wrap="none" anchor="ctr"/>
            <a:lstStyle/>
            <a:p>
              <a:endParaRPr lang="en-US"/>
            </a:p>
          </p:txBody>
        </p:sp>
        <p:sp>
          <p:nvSpPr>
            <p:cNvPr id="122" name="Oval 165"/>
            <p:cNvSpPr>
              <a:spLocks noChangeArrowheads="1"/>
            </p:cNvSpPr>
            <p:nvPr/>
          </p:nvSpPr>
          <p:spPr bwMode="auto">
            <a:xfrm>
              <a:off x="5803900" y="5181600"/>
              <a:ext cx="63500" cy="63500"/>
            </a:xfrm>
            <a:prstGeom prst="ellipse">
              <a:avLst/>
            </a:prstGeom>
            <a:solidFill>
              <a:schemeClr val="tx2"/>
            </a:solidFill>
            <a:ln w="12700">
              <a:solidFill>
                <a:schemeClr val="tx2"/>
              </a:solidFill>
              <a:round/>
              <a:headEnd/>
              <a:tailEnd/>
            </a:ln>
          </p:spPr>
          <p:txBody>
            <a:bodyPr wrap="none" anchor="ctr"/>
            <a:lstStyle/>
            <a:p>
              <a:endParaRPr lang="en-US"/>
            </a:p>
          </p:txBody>
        </p:sp>
        <p:sp>
          <p:nvSpPr>
            <p:cNvPr id="123" name="Line 166"/>
            <p:cNvSpPr>
              <a:spLocks noChangeShapeType="1"/>
            </p:cNvSpPr>
            <p:nvPr/>
          </p:nvSpPr>
          <p:spPr bwMode="auto">
            <a:xfrm flipV="1">
              <a:off x="5715000" y="4191000"/>
              <a:ext cx="381000" cy="685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 name="Line 167"/>
            <p:cNvSpPr>
              <a:spLocks noChangeShapeType="1"/>
            </p:cNvSpPr>
            <p:nvPr/>
          </p:nvSpPr>
          <p:spPr bwMode="auto">
            <a:xfrm flipV="1">
              <a:off x="6096000" y="4114800"/>
              <a:ext cx="1524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 name="Line 168"/>
            <p:cNvSpPr>
              <a:spLocks noChangeShapeType="1"/>
            </p:cNvSpPr>
            <p:nvPr/>
          </p:nvSpPr>
          <p:spPr bwMode="auto">
            <a:xfrm>
              <a:off x="6096000" y="4191000"/>
              <a:ext cx="1524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 name="Line 169"/>
            <p:cNvSpPr>
              <a:spLocks noChangeShapeType="1"/>
            </p:cNvSpPr>
            <p:nvPr/>
          </p:nvSpPr>
          <p:spPr bwMode="auto">
            <a:xfrm>
              <a:off x="6096000" y="4191000"/>
              <a:ext cx="0" cy="2286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 name="Line 170"/>
            <p:cNvSpPr>
              <a:spLocks noChangeShapeType="1"/>
            </p:cNvSpPr>
            <p:nvPr/>
          </p:nvSpPr>
          <p:spPr bwMode="auto">
            <a:xfrm flipV="1">
              <a:off x="6096000" y="4343400"/>
              <a:ext cx="1524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 name="Line 171"/>
            <p:cNvSpPr>
              <a:spLocks noChangeShapeType="1"/>
            </p:cNvSpPr>
            <p:nvPr/>
          </p:nvSpPr>
          <p:spPr bwMode="auto">
            <a:xfrm>
              <a:off x="5867400" y="4800600"/>
              <a:ext cx="76200" cy="304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 name="Line 172"/>
            <p:cNvSpPr>
              <a:spLocks noChangeShapeType="1"/>
            </p:cNvSpPr>
            <p:nvPr/>
          </p:nvSpPr>
          <p:spPr bwMode="auto">
            <a:xfrm>
              <a:off x="5791200" y="5029200"/>
              <a:ext cx="762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 name="Line 173"/>
            <p:cNvSpPr>
              <a:spLocks noChangeShapeType="1"/>
            </p:cNvSpPr>
            <p:nvPr/>
          </p:nvSpPr>
          <p:spPr bwMode="auto">
            <a:xfrm flipV="1">
              <a:off x="5867400" y="5105400"/>
              <a:ext cx="762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 name="Oval 174"/>
            <p:cNvSpPr>
              <a:spLocks noChangeArrowheads="1"/>
            </p:cNvSpPr>
            <p:nvPr/>
          </p:nvSpPr>
          <p:spPr bwMode="auto">
            <a:xfrm>
              <a:off x="6489700" y="4889500"/>
              <a:ext cx="63500" cy="63500"/>
            </a:xfrm>
            <a:prstGeom prst="ellipse">
              <a:avLst/>
            </a:prstGeom>
            <a:solidFill>
              <a:schemeClr val="tx2"/>
            </a:solidFill>
            <a:ln w="12700">
              <a:solidFill>
                <a:schemeClr val="tx2"/>
              </a:solidFill>
              <a:round/>
              <a:headEnd/>
              <a:tailEnd/>
            </a:ln>
          </p:spPr>
          <p:txBody>
            <a:bodyPr wrap="none" anchor="ctr"/>
            <a:lstStyle/>
            <a:p>
              <a:endParaRPr lang="en-US"/>
            </a:p>
          </p:txBody>
        </p:sp>
        <p:sp>
          <p:nvSpPr>
            <p:cNvPr id="132" name="Oval 175"/>
            <p:cNvSpPr>
              <a:spLocks noChangeArrowheads="1"/>
            </p:cNvSpPr>
            <p:nvPr/>
          </p:nvSpPr>
          <p:spPr bwMode="auto">
            <a:xfrm>
              <a:off x="6718300" y="4965700"/>
              <a:ext cx="63500" cy="63500"/>
            </a:xfrm>
            <a:prstGeom prst="ellipse">
              <a:avLst/>
            </a:prstGeom>
            <a:solidFill>
              <a:schemeClr val="tx2"/>
            </a:solidFill>
            <a:ln w="12700">
              <a:solidFill>
                <a:schemeClr val="tx2"/>
              </a:solidFill>
              <a:round/>
              <a:headEnd/>
              <a:tailEnd/>
            </a:ln>
          </p:spPr>
          <p:txBody>
            <a:bodyPr wrap="none" anchor="ctr"/>
            <a:lstStyle/>
            <a:p>
              <a:endParaRPr lang="en-US"/>
            </a:p>
          </p:txBody>
        </p:sp>
        <p:sp>
          <p:nvSpPr>
            <p:cNvPr id="133" name="Oval 176"/>
            <p:cNvSpPr>
              <a:spLocks noChangeArrowheads="1"/>
            </p:cNvSpPr>
            <p:nvPr/>
          </p:nvSpPr>
          <p:spPr bwMode="auto">
            <a:xfrm>
              <a:off x="5715000" y="5638800"/>
              <a:ext cx="63500" cy="63500"/>
            </a:xfrm>
            <a:prstGeom prst="ellipse">
              <a:avLst/>
            </a:prstGeom>
            <a:solidFill>
              <a:srgbClr val="00FF00"/>
            </a:solidFill>
            <a:ln w="12700">
              <a:solidFill>
                <a:srgbClr val="00FF00"/>
              </a:solidFill>
              <a:round/>
              <a:headEnd/>
              <a:tailEnd/>
            </a:ln>
          </p:spPr>
          <p:txBody>
            <a:bodyPr wrap="none" anchor="ctr"/>
            <a:lstStyle/>
            <a:p>
              <a:endParaRPr lang="en-US"/>
            </a:p>
          </p:txBody>
        </p:sp>
        <p:sp>
          <p:nvSpPr>
            <p:cNvPr id="134" name="Oval 177"/>
            <p:cNvSpPr>
              <a:spLocks noChangeArrowheads="1"/>
            </p:cNvSpPr>
            <p:nvPr/>
          </p:nvSpPr>
          <p:spPr bwMode="auto">
            <a:xfrm>
              <a:off x="5638800" y="5791200"/>
              <a:ext cx="63500" cy="63500"/>
            </a:xfrm>
            <a:prstGeom prst="ellipse">
              <a:avLst/>
            </a:prstGeom>
            <a:solidFill>
              <a:srgbClr val="00FF00"/>
            </a:solidFill>
            <a:ln w="12700">
              <a:solidFill>
                <a:srgbClr val="00FF00"/>
              </a:solidFill>
              <a:round/>
              <a:headEnd/>
              <a:tailEnd/>
            </a:ln>
          </p:spPr>
          <p:txBody>
            <a:bodyPr wrap="none" anchor="ctr"/>
            <a:lstStyle/>
            <a:p>
              <a:endParaRPr lang="en-US"/>
            </a:p>
          </p:txBody>
        </p:sp>
        <p:sp>
          <p:nvSpPr>
            <p:cNvPr id="135" name="Oval 178"/>
            <p:cNvSpPr>
              <a:spLocks noChangeArrowheads="1"/>
            </p:cNvSpPr>
            <p:nvPr/>
          </p:nvSpPr>
          <p:spPr bwMode="auto">
            <a:xfrm>
              <a:off x="5867400" y="5867400"/>
              <a:ext cx="63500" cy="63500"/>
            </a:xfrm>
            <a:prstGeom prst="ellipse">
              <a:avLst/>
            </a:prstGeom>
            <a:solidFill>
              <a:srgbClr val="00FF00"/>
            </a:solidFill>
            <a:ln w="12700">
              <a:solidFill>
                <a:srgbClr val="00FF00"/>
              </a:solidFill>
              <a:round/>
              <a:headEnd/>
              <a:tailEnd/>
            </a:ln>
          </p:spPr>
          <p:txBody>
            <a:bodyPr wrap="none" anchor="ctr"/>
            <a:lstStyle/>
            <a:p>
              <a:endParaRPr lang="en-US"/>
            </a:p>
          </p:txBody>
        </p:sp>
        <p:sp>
          <p:nvSpPr>
            <p:cNvPr id="136" name="Oval 179"/>
            <p:cNvSpPr>
              <a:spLocks noChangeArrowheads="1"/>
            </p:cNvSpPr>
            <p:nvPr/>
          </p:nvSpPr>
          <p:spPr bwMode="auto">
            <a:xfrm>
              <a:off x="5715000" y="6096000"/>
              <a:ext cx="63500" cy="63500"/>
            </a:xfrm>
            <a:prstGeom prst="ellipse">
              <a:avLst/>
            </a:prstGeom>
            <a:solidFill>
              <a:srgbClr val="00FF00"/>
            </a:solidFill>
            <a:ln w="12700">
              <a:solidFill>
                <a:srgbClr val="00FF00"/>
              </a:solidFill>
              <a:round/>
              <a:headEnd/>
              <a:tailEnd/>
            </a:ln>
          </p:spPr>
          <p:txBody>
            <a:bodyPr wrap="none" anchor="ctr"/>
            <a:lstStyle/>
            <a:p>
              <a:endParaRPr lang="en-US"/>
            </a:p>
          </p:txBody>
        </p:sp>
        <p:sp>
          <p:nvSpPr>
            <p:cNvPr id="137" name="Oval 180"/>
            <p:cNvSpPr>
              <a:spLocks noChangeArrowheads="1"/>
            </p:cNvSpPr>
            <p:nvPr/>
          </p:nvSpPr>
          <p:spPr bwMode="auto">
            <a:xfrm>
              <a:off x="6642100" y="4724400"/>
              <a:ext cx="63500" cy="63500"/>
            </a:xfrm>
            <a:prstGeom prst="ellipse">
              <a:avLst/>
            </a:prstGeom>
            <a:solidFill>
              <a:schemeClr val="tx2"/>
            </a:solidFill>
            <a:ln w="12700">
              <a:solidFill>
                <a:schemeClr val="tx2"/>
              </a:solidFill>
              <a:round/>
              <a:headEnd/>
              <a:tailEnd/>
            </a:ln>
          </p:spPr>
          <p:txBody>
            <a:bodyPr wrap="none" anchor="ctr"/>
            <a:lstStyle/>
            <a:p>
              <a:endParaRPr lang="en-US"/>
            </a:p>
          </p:txBody>
        </p:sp>
        <p:sp>
          <p:nvSpPr>
            <p:cNvPr id="138" name="Oval 181"/>
            <p:cNvSpPr>
              <a:spLocks noChangeArrowheads="1"/>
            </p:cNvSpPr>
            <p:nvPr/>
          </p:nvSpPr>
          <p:spPr bwMode="auto">
            <a:xfrm>
              <a:off x="5638800" y="6261100"/>
              <a:ext cx="63500" cy="63500"/>
            </a:xfrm>
            <a:prstGeom prst="ellipse">
              <a:avLst/>
            </a:prstGeom>
            <a:solidFill>
              <a:srgbClr val="00FF00"/>
            </a:solidFill>
            <a:ln w="12700">
              <a:solidFill>
                <a:srgbClr val="00FF00"/>
              </a:solidFill>
              <a:round/>
              <a:headEnd/>
              <a:tailEnd/>
            </a:ln>
          </p:spPr>
          <p:txBody>
            <a:bodyPr wrap="none" anchor="ctr"/>
            <a:lstStyle/>
            <a:p>
              <a:endParaRPr lang="en-US"/>
            </a:p>
          </p:txBody>
        </p:sp>
        <p:sp>
          <p:nvSpPr>
            <p:cNvPr id="139" name="Oval 182"/>
            <p:cNvSpPr>
              <a:spLocks noChangeArrowheads="1"/>
            </p:cNvSpPr>
            <p:nvPr/>
          </p:nvSpPr>
          <p:spPr bwMode="auto">
            <a:xfrm>
              <a:off x="5499100" y="6172200"/>
              <a:ext cx="63500" cy="63500"/>
            </a:xfrm>
            <a:prstGeom prst="ellipse">
              <a:avLst/>
            </a:prstGeom>
            <a:solidFill>
              <a:srgbClr val="00FF00"/>
            </a:solidFill>
            <a:ln w="12700">
              <a:solidFill>
                <a:srgbClr val="00FF00"/>
              </a:solidFill>
              <a:round/>
              <a:headEnd/>
              <a:tailEnd/>
            </a:ln>
          </p:spPr>
          <p:txBody>
            <a:bodyPr wrap="none" anchor="ctr"/>
            <a:lstStyle/>
            <a:p>
              <a:endParaRPr lang="en-US"/>
            </a:p>
          </p:txBody>
        </p:sp>
        <p:sp>
          <p:nvSpPr>
            <p:cNvPr id="140" name="Oval 183"/>
            <p:cNvSpPr>
              <a:spLocks noChangeArrowheads="1"/>
            </p:cNvSpPr>
            <p:nvPr/>
          </p:nvSpPr>
          <p:spPr bwMode="auto">
            <a:xfrm>
              <a:off x="5486400" y="6324600"/>
              <a:ext cx="63500" cy="63500"/>
            </a:xfrm>
            <a:prstGeom prst="ellipse">
              <a:avLst/>
            </a:prstGeom>
            <a:solidFill>
              <a:srgbClr val="00FF00"/>
            </a:solidFill>
            <a:ln w="12700">
              <a:solidFill>
                <a:srgbClr val="00FF00"/>
              </a:solidFill>
              <a:round/>
              <a:headEnd/>
              <a:tailEnd/>
            </a:ln>
          </p:spPr>
          <p:txBody>
            <a:bodyPr wrap="none" anchor="ctr"/>
            <a:lstStyle/>
            <a:p>
              <a:endParaRPr lang="en-US"/>
            </a:p>
          </p:txBody>
        </p:sp>
        <p:sp>
          <p:nvSpPr>
            <p:cNvPr id="141" name="Line 184"/>
            <p:cNvSpPr>
              <a:spLocks noChangeShapeType="1"/>
            </p:cNvSpPr>
            <p:nvPr/>
          </p:nvSpPr>
          <p:spPr bwMode="auto">
            <a:xfrm>
              <a:off x="6553200" y="4953000"/>
              <a:ext cx="2286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2" name="Line 185"/>
            <p:cNvSpPr>
              <a:spLocks noChangeShapeType="1"/>
            </p:cNvSpPr>
            <p:nvPr/>
          </p:nvSpPr>
          <p:spPr bwMode="auto">
            <a:xfrm>
              <a:off x="6705600" y="4724400"/>
              <a:ext cx="76200" cy="304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 name="Line 186"/>
            <p:cNvSpPr>
              <a:spLocks noChangeShapeType="1"/>
            </p:cNvSpPr>
            <p:nvPr/>
          </p:nvSpPr>
          <p:spPr bwMode="auto">
            <a:xfrm>
              <a:off x="6248400" y="4343400"/>
              <a:ext cx="457200" cy="3810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 name="Line 187"/>
            <p:cNvSpPr>
              <a:spLocks noChangeShapeType="1"/>
            </p:cNvSpPr>
            <p:nvPr/>
          </p:nvSpPr>
          <p:spPr bwMode="auto">
            <a:xfrm>
              <a:off x="6096000" y="4419600"/>
              <a:ext cx="609600" cy="304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 name="Line 188"/>
            <p:cNvSpPr>
              <a:spLocks noChangeShapeType="1"/>
            </p:cNvSpPr>
            <p:nvPr/>
          </p:nvSpPr>
          <p:spPr bwMode="auto">
            <a:xfrm>
              <a:off x="5638800" y="5867400"/>
              <a:ext cx="228600" cy="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 name="Line 189"/>
            <p:cNvSpPr>
              <a:spLocks noChangeShapeType="1"/>
            </p:cNvSpPr>
            <p:nvPr/>
          </p:nvSpPr>
          <p:spPr bwMode="auto">
            <a:xfrm flipH="1">
              <a:off x="5562600" y="5791200"/>
              <a:ext cx="76200" cy="3810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7" name="Line 190"/>
            <p:cNvSpPr>
              <a:spLocks noChangeShapeType="1"/>
            </p:cNvSpPr>
            <p:nvPr/>
          </p:nvSpPr>
          <p:spPr bwMode="auto">
            <a:xfrm>
              <a:off x="5638800" y="5791200"/>
              <a:ext cx="76200" cy="3048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 name="Line 191"/>
            <p:cNvSpPr>
              <a:spLocks noChangeShapeType="1"/>
            </p:cNvSpPr>
            <p:nvPr/>
          </p:nvSpPr>
          <p:spPr bwMode="auto">
            <a:xfrm flipH="1">
              <a:off x="5715000" y="5867400"/>
              <a:ext cx="152400" cy="3048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 name="Line 192"/>
            <p:cNvSpPr>
              <a:spLocks noChangeShapeType="1"/>
            </p:cNvSpPr>
            <p:nvPr/>
          </p:nvSpPr>
          <p:spPr bwMode="auto">
            <a:xfrm>
              <a:off x="5562600" y="6172200"/>
              <a:ext cx="152400" cy="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 name="Line 193"/>
            <p:cNvSpPr>
              <a:spLocks noChangeShapeType="1"/>
            </p:cNvSpPr>
            <p:nvPr/>
          </p:nvSpPr>
          <p:spPr bwMode="auto">
            <a:xfrm flipH="1">
              <a:off x="5486400" y="6172200"/>
              <a:ext cx="76200" cy="1524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 name="Line 194"/>
            <p:cNvSpPr>
              <a:spLocks noChangeShapeType="1"/>
            </p:cNvSpPr>
            <p:nvPr/>
          </p:nvSpPr>
          <p:spPr bwMode="auto">
            <a:xfrm flipH="1">
              <a:off x="5638800" y="6096000"/>
              <a:ext cx="152400" cy="2286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 name="Line 195"/>
            <p:cNvSpPr>
              <a:spLocks noChangeShapeType="1"/>
            </p:cNvSpPr>
            <p:nvPr/>
          </p:nvSpPr>
          <p:spPr bwMode="auto">
            <a:xfrm>
              <a:off x="5486400" y="6324600"/>
              <a:ext cx="228600" cy="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 name="Line 196"/>
            <p:cNvSpPr>
              <a:spLocks noChangeShapeType="1"/>
            </p:cNvSpPr>
            <p:nvPr/>
          </p:nvSpPr>
          <p:spPr bwMode="auto">
            <a:xfrm>
              <a:off x="4508500" y="4572000"/>
              <a:ext cx="762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 name="Line 197"/>
            <p:cNvSpPr>
              <a:spLocks noChangeShapeType="1"/>
            </p:cNvSpPr>
            <p:nvPr/>
          </p:nvSpPr>
          <p:spPr bwMode="auto">
            <a:xfrm>
              <a:off x="4660900" y="4953000"/>
              <a:ext cx="3048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5" name="Line 198"/>
            <p:cNvSpPr>
              <a:spLocks noChangeShapeType="1"/>
            </p:cNvSpPr>
            <p:nvPr/>
          </p:nvSpPr>
          <p:spPr bwMode="auto">
            <a:xfrm>
              <a:off x="4584700" y="4953000"/>
              <a:ext cx="152400" cy="3810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6" name="Line 199"/>
            <p:cNvSpPr>
              <a:spLocks noChangeShapeType="1"/>
            </p:cNvSpPr>
            <p:nvPr/>
          </p:nvSpPr>
          <p:spPr bwMode="auto">
            <a:xfrm>
              <a:off x="4737100" y="5334000"/>
              <a:ext cx="3048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7" name="Line 200"/>
            <p:cNvSpPr>
              <a:spLocks noChangeShapeType="1"/>
            </p:cNvSpPr>
            <p:nvPr/>
          </p:nvSpPr>
          <p:spPr bwMode="auto">
            <a:xfrm flipV="1">
              <a:off x="4737100" y="5257800"/>
              <a:ext cx="228600" cy="1524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8" name="Line 201"/>
            <p:cNvSpPr>
              <a:spLocks noChangeShapeType="1"/>
            </p:cNvSpPr>
            <p:nvPr/>
          </p:nvSpPr>
          <p:spPr bwMode="auto">
            <a:xfrm>
              <a:off x="4279900" y="4953000"/>
              <a:ext cx="1524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9" name="Line 202"/>
            <p:cNvSpPr>
              <a:spLocks noChangeShapeType="1"/>
            </p:cNvSpPr>
            <p:nvPr/>
          </p:nvSpPr>
          <p:spPr bwMode="auto">
            <a:xfrm flipH="1">
              <a:off x="4432300" y="4953000"/>
              <a:ext cx="1524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 name="Line 203"/>
            <p:cNvSpPr>
              <a:spLocks noChangeShapeType="1"/>
            </p:cNvSpPr>
            <p:nvPr/>
          </p:nvSpPr>
          <p:spPr bwMode="auto">
            <a:xfrm>
              <a:off x="4432300" y="5257800"/>
              <a:ext cx="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1" name="Line 204"/>
            <p:cNvSpPr>
              <a:spLocks noChangeShapeType="1"/>
            </p:cNvSpPr>
            <p:nvPr/>
          </p:nvSpPr>
          <p:spPr bwMode="auto">
            <a:xfrm>
              <a:off x="4432300" y="5562600"/>
              <a:ext cx="6096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2" name="Line 205"/>
            <p:cNvSpPr>
              <a:spLocks noChangeShapeType="1"/>
            </p:cNvSpPr>
            <p:nvPr/>
          </p:nvSpPr>
          <p:spPr bwMode="auto">
            <a:xfrm flipV="1">
              <a:off x="4432300" y="5410200"/>
              <a:ext cx="304800" cy="1524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 name="Line 206"/>
            <p:cNvSpPr>
              <a:spLocks noChangeShapeType="1"/>
            </p:cNvSpPr>
            <p:nvPr/>
          </p:nvSpPr>
          <p:spPr bwMode="auto">
            <a:xfrm>
              <a:off x="5562600" y="6172200"/>
              <a:ext cx="152400" cy="1524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 name="Line 207"/>
            <p:cNvSpPr>
              <a:spLocks noChangeShapeType="1"/>
            </p:cNvSpPr>
            <p:nvPr/>
          </p:nvSpPr>
          <p:spPr bwMode="auto">
            <a:xfrm flipV="1">
              <a:off x="6019800" y="4953000"/>
              <a:ext cx="5334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 name="Line 208"/>
            <p:cNvSpPr>
              <a:spLocks noChangeShapeType="1"/>
            </p:cNvSpPr>
            <p:nvPr/>
          </p:nvSpPr>
          <p:spPr bwMode="auto">
            <a:xfrm>
              <a:off x="4432300" y="5181600"/>
              <a:ext cx="3810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 name="Line 209"/>
            <p:cNvSpPr>
              <a:spLocks noChangeShapeType="1"/>
            </p:cNvSpPr>
            <p:nvPr/>
          </p:nvSpPr>
          <p:spPr bwMode="auto">
            <a:xfrm flipH="1">
              <a:off x="5867400" y="4419600"/>
              <a:ext cx="228600" cy="3810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7" name="Line 250"/>
            <p:cNvSpPr>
              <a:spLocks noChangeShapeType="1"/>
            </p:cNvSpPr>
            <p:nvPr/>
          </p:nvSpPr>
          <p:spPr bwMode="auto">
            <a:xfrm>
              <a:off x="6248400" y="4114800"/>
              <a:ext cx="0" cy="2286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8" name="Line 251"/>
            <p:cNvSpPr>
              <a:spLocks noChangeShapeType="1"/>
            </p:cNvSpPr>
            <p:nvPr/>
          </p:nvSpPr>
          <p:spPr bwMode="auto">
            <a:xfrm flipV="1">
              <a:off x="5715000" y="4800600"/>
              <a:ext cx="1524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9" name="Line 252"/>
            <p:cNvSpPr>
              <a:spLocks noChangeShapeType="1"/>
            </p:cNvSpPr>
            <p:nvPr/>
          </p:nvSpPr>
          <p:spPr bwMode="auto">
            <a:xfrm>
              <a:off x="5791200" y="5029200"/>
              <a:ext cx="1524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0" name="Line 253"/>
            <p:cNvSpPr>
              <a:spLocks noChangeShapeType="1"/>
            </p:cNvSpPr>
            <p:nvPr/>
          </p:nvSpPr>
          <p:spPr bwMode="auto">
            <a:xfrm>
              <a:off x="5638800" y="4876800"/>
              <a:ext cx="1524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1" name="Line 254"/>
            <p:cNvSpPr>
              <a:spLocks noChangeShapeType="1"/>
            </p:cNvSpPr>
            <p:nvPr/>
          </p:nvSpPr>
          <p:spPr bwMode="auto">
            <a:xfrm flipV="1">
              <a:off x="5791200" y="4876800"/>
              <a:ext cx="762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2" name="Line 255"/>
            <p:cNvSpPr>
              <a:spLocks noChangeShapeType="1"/>
            </p:cNvSpPr>
            <p:nvPr/>
          </p:nvSpPr>
          <p:spPr bwMode="auto">
            <a:xfrm flipV="1">
              <a:off x="5029200" y="5257800"/>
              <a:ext cx="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3" name="Line 257"/>
            <p:cNvSpPr>
              <a:spLocks noChangeShapeType="1"/>
            </p:cNvSpPr>
            <p:nvPr/>
          </p:nvSpPr>
          <p:spPr bwMode="auto">
            <a:xfrm flipV="1">
              <a:off x="6553200" y="4724400"/>
              <a:ext cx="152400" cy="2286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 name="Line 258"/>
            <p:cNvSpPr>
              <a:spLocks noChangeShapeType="1"/>
            </p:cNvSpPr>
            <p:nvPr/>
          </p:nvSpPr>
          <p:spPr bwMode="auto">
            <a:xfrm flipH="1">
              <a:off x="5638800" y="5638800"/>
              <a:ext cx="76200" cy="2286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 name="Line 259"/>
            <p:cNvSpPr>
              <a:spLocks noChangeShapeType="1"/>
            </p:cNvSpPr>
            <p:nvPr/>
          </p:nvSpPr>
          <p:spPr bwMode="auto">
            <a:xfrm>
              <a:off x="5715000" y="5638800"/>
              <a:ext cx="152400" cy="2286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76" name="Group 270"/>
          <p:cNvGrpSpPr>
            <a:grpSpLocks/>
          </p:cNvGrpSpPr>
          <p:nvPr/>
        </p:nvGrpSpPr>
        <p:grpSpPr bwMode="auto">
          <a:xfrm>
            <a:off x="1905000" y="1689100"/>
            <a:ext cx="2895600" cy="2336800"/>
            <a:chOff x="1905000" y="1689100"/>
            <a:chExt cx="2895600" cy="2336800"/>
          </a:xfrm>
        </p:grpSpPr>
        <p:sp>
          <p:nvSpPr>
            <p:cNvPr id="177" name="Oval 3"/>
            <p:cNvSpPr>
              <a:spLocks noChangeArrowheads="1"/>
            </p:cNvSpPr>
            <p:nvPr/>
          </p:nvSpPr>
          <p:spPr bwMode="auto">
            <a:xfrm>
              <a:off x="2603500" y="17526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78" name="Oval 4"/>
            <p:cNvSpPr>
              <a:spLocks noChangeArrowheads="1"/>
            </p:cNvSpPr>
            <p:nvPr/>
          </p:nvSpPr>
          <p:spPr bwMode="auto">
            <a:xfrm>
              <a:off x="2438400" y="19177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79" name="Oval 5"/>
            <p:cNvSpPr>
              <a:spLocks noChangeArrowheads="1"/>
            </p:cNvSpPr>
            <p:nvPr/>
          </p:nvSpPr>
          <p:spPr bwMode="auto">
            <a:xfrm>
              <a:off x="2667000" y="20701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80" name="Line 6"/>
            <p:cNvSpPr>
              <a:spLocks noChangeShapeType="1"/>
            </p:cNvSpPr>
            <p:nvPr/>
          </p:nvSpPr>
          <p:spPr bwMode="auto">
            <a:xfrm flipV="1">
              <a:off x="2438400" y="17526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1" name="Oval 7"/>
            <p:cNvSpPr>
              <a:spLocks noChangeArrowheads="1"/>
            </p:cNvSpPr>
            <p:nvPr/>
          </p:nvSpPr>
          <p:spPr bwMode="auto">
            <a:xfrm>
              <a:off x="2451100" y="22225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82" name="Oval 8"/>
            <p:cNvSpPr>
              <a:spLocks noChangeArrowheads="1"/>
            </p:cNvSpPr>
            <p:nvPr/>
          </p:nvSpPr>
          <p:spPr bwMode="auto">
            <a:xfrm>
              <a:off x="2133600" y="22860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83" name="Line 9"/>
            <p:cNvSpPr>
              <a:spLocks noChangeShapeType="1"/>
            </p:cNvSpPr>
            <p:nvPr/>
          </p:nvSpPr>
          <p:spPr bwMode="auto">
            <a:xfrm flipH="1">
              <a:off x="2133600" y="1981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 name="Line 10"/>
            <p:cNvSpPr>
              <a:spLocks noChangeShapeType="1"/>
            </p:cNvSpPr>
            <p:nvPr/>
          </p:nvSpPr>
          <p:spPr bwMode="auto">
            <a:xfrm>
              <a:off x="2438400" y="19812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 name="Line 11"/>
            <p:cNvSpPr>
              <a:spLocks noChangeShapeType="1"/>
            </p:cNvSpPr>
            <p:nvPr/>
          </p:nvSpPr>
          <p:spPr bwMode="auto">
            <a:xfrm flipH="1">
              <a:off x="2514600" y="21336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 name="Oval 12"/>
            <p:cNvSpPr>
              <a:spLocks noChangeArrowheads="1"/>
            </p:cNvSpPr>
            <p:nvPr/>
          </p:nvSpPr>
          <p:spPr bwMode="auto">
            <a:xfrm>
              <a:off x="2222500" y="25273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87" name="Oval 13"/>
            <p:cNvSpPr>
              <a:spLocks noChangeArrowheads="1"/>
            </p:cNvSpPr>
            <p:nvPr/>
          </p:nvSpPr>
          <p:spPr bwMode="auto">
            <a:xfrm>
              <a:off x="1905000" y="25146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88" name="Oval 14"/>
            <p:cNvSpPr>
              <a:spLocks noChangeArrowheads="1"/>
            </p:cNvSpPr>
            <p:nvPr/>
          </p:nvSpPr>
          <p:spPr bwMode="auto">
            <a:xfrm>
              <a:off x="2590800" y="25273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89" name="Oval 15"/>
            <p:cNvSpPr>
              <a:spLocks noChangeArrowheads="1"/>
            </p:cNvSpPr>
            <p:nvPr/>
          </p:nvSpPr>
          <p:spPr bwMode="auto">
            <a:xfrm>
              <a:off x="2374900" y="28194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90" name="Oval 16"/>
            <p:cNvSpPr>
              <a:spLocks noChangeArrowheads="1"/>
            </p:cNvSpPr>
            <p:nvPr/>
          </p:nvSpPr>
          <p:spPr bwMode="auto">
            <a:xfrm>
              <a:off x="2438400" y="31369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91" name="Oval 17"/>
            <p:cNvSpPr>
              <a:spLocks noChangeArrowheads="1"/>
            </p:cNvSpPr>
            <p:nvPr/>
          </p:nvSpPr>
          <p:spPr bwMode="auto">
            <a:xfrm>
              <a:off x="2755900" y="29718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92" name="Line 18"/>
            <p:cNvSpPr>
              <a:spLocks noChangeShapeType="1"/>
            </p:cNvSpPr>
            <p:nvPr/>
          </p:nvSpPr>
          <p:spPr bwMode="auto">
            <a:xfrm>
              <a:off x="2133600" y="22860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3" name="Line 19"/>
            <p:cNvSpPr>
              <a:spLocks noChangeShapeType="1"/>
            </p:cNvSpPr>
            <p:nvPr/>
          </p:nvSpPr>
          <p:spPr bwMode="auto">
            <a:xfrm flipH="1">
              <a:off x="1905000" y="2286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 name="Line 20"/>
            <p:cNvSpPr>
              <a:spLocks noChangeShapeType="1"/>
            </p:cNvSpPr>
            <p:nvPr/>
          </p:nvSpPr>
          <p:spPr bwMode="auto">
            <a:xfrm>
              <a:off x="1905000" y="2514600"/>
              <a:ext cx="3810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 name="Line 21"/>
            <p:cNvSpPr>
              <a:spLocks noChangeShapeType="1"/>
            </p:cNvSpPr>
            <p:nvPr/>
          </p:nvSpPr>
          <p:spPr bwMode="auto">
            <a:xfrm flipV="1">
              <a:off x="2286000" y="22098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 name="Oval 22"/>
            <p:cNvSpPr>
              <a:spLocks noChangeArrowheads="1"/>
            </p:cNvSpPr>
            <p:nvPr/>
          </p:nvSpPr>
          <p:spPr bwMode="auto">
            <a:xfrm>
              <a:off x="2971800" y="28194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97" name="Oval 23"/>
            <p:cNvSpPr>
              <a:spLocks noChangeArrowheads="1"/>
            </p:cNvSpPr>
            <p:nvPr/>
          </p:nvSpPr>
          <p:spPr bwMode="auto">
            <a:xfrm>
              <a:off x="3048000" y="31369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98" name="Oval 24"/>
            <p:cNvSpPr>
              <a:spLocks noChangeArrowheads="1"/>
            </p:cNvSpPr>
            <p:nvPr/>
          </p:nvSpPr>
          <p:spPr bwMode="auto">
            <a:xfrm>
              <a:off x="4051300" y="18288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99" name="Oval 25"/>
            <p:cNvSpPr>
              <a:spLocks noChangeArrowheads="1"/>
            </p:cNvSpPr>
            <p:nvPr/>
          </p:nvSpPr>
          <p:spPr bwMode="auto">
            <a:xfrm>
              <a:off x="3657600" y="25146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00" name="Oval 26"/>
            <p:cNvSpPr>
              <a:spLocks noChangeArrowheads="1"/>
            </p:cNvSpPr>
            <p:nvPr/>
          </p:nvSpPr>
          <p:spPr bwMode="auto">
            <a:xfrm>
              <a:off x="4267200" y="16891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01" name="Oval 27"/>
            <p:cNvSpPr>
              <a:spLocks noChangeArrowheads="1"/>
            </p:cNvSpPr>
            <p:nvPr/>
          </p:nvSpPr>
          <p:spPr bwMode="auto">
            <a:xfrm>
              <a:off x="4267200" y="19812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02" name="Oval 28"/>
            <p:cNvSpPr>
              <a:spLocks noChangeArrowheads="1"/>
            </p:cNvSpPr>
            <p:nvPr/>
          </p:nvSpPr>
          <p:spPr bwMode="auto">
            <a:xfrm>
              <a:off x="4114800" y="20574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03" name="Oval 29"/>
            <p:cNvSpPr>
              <a:spLocks noChangeArrowheads="1"/>
            </p:cNvSpPr>
            <p:nvPr/>
          </p:nvSpPr>
          <p:spPr bwMode="auto">
            <a:xfrm>
              <a:off x="3822700" y="24384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04" name="Oval 30"/>
            <p:cNvSpPr>
              <a:spLocks noChangeArrowheads="1"/>
            </p:cNvSpPr>
            <p:nvPr/>
          </p:nvSpPr>
          <p:spPr bwMode="auto">
            <a:xfrm>
              <a:off x="3810000" y="26670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05" name="Oval 31"/>
            <p:cNvSpPr>
              <a:spLocks noChangeArrowheads="1"/>
            </p:cNvSpPr>
            <p:nvPr/>
          </p:nvSpPr>
          <p:spPr bwMode="auto">
            <a:xfrm>
              <a:off x="3975100" y="27432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06" name="Oval 32"/>
            <p:cNvSpPr>
              <a:spLocks noChangeArrowheads="1"/>
            </p:cNvSpPr>
            <p:nvPr/>
          </p:nvSpPr>
          <p:spPr bwMode="auto">
            <a:xfrm>
              <a:off x="3886200" y="28194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07" name="Line 33"/>
            <p:cNvSpPr>
              <a:spLocks noChangeShapeType="1"/>
            </p:cNvSpPr>
            <p:nvPr/>
          </p:nvSpPr>
          <p:spPr bwMode="auto">
            <a:xfrm flipV="1">
              <a:off x="3048000" y="2514600"/>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 name="Line 34"/>
            <p:cNvSpPr>
              <a:spLocks noChangeShapeType="1"/>
            </p:cNvSpPr>
            <p:nvPr/>
          </p:nvSpPr>
          <p:spPr bwMode="auto">
            <a:xfrm flipV="1">
              <a:off x="3733800" y="1828800"/>
              <a:ext cx="381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 name="Line 35"/>
            <p:cNvSpPr>
              <a:spLocks noChangeShapeType="1"/>
            </p:cNvSpPr>
            <p:nvPr/>
          </p:nvSpPr>
          <p:spPr bwMode="auto">
            <a:xfrm flipV="1">
              <a:off x="4114800" y="17526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 name="Line 36"/>
            <p:cNvSpPr>
              <a:spLocks noChangeShapeType="1"/>
            </p:cNvSpPr>
            <p:nvPr/>
          </p:nvSpPr>
          <p:spPr bwMode="auto">
            <a:xfrm>
              <a:off x="4114800" y="18288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 name="Line 37"/>
            <p:cNvSpPr>
              <a:spLocks noChangeShapeType="1"/>
            </p:cNvSpPr>
            <p:nvPr/>
          </p:nvSpPr>
          <p:spPr bwMode="auto">
            <a:xfrm>
              <a:off x="4114800" y="18288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 name="Line 38"/>
            <p:cNvSpPr>
              <a:spLocks noChangeShapeType="1"/>
            </p:cNvSpPr>
            <p:nvPr/>
          </p:nvSpPr>
          <p:spPr bwMode="auto">
            <a:xfrm flipV="1">
              <a:off x="4114800" y="19812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 name="Line 39"/>
            <p:cNvSpPr>
              <a:spLocks noChangeShapeType="1"/>
            </p:cNvSpPr>
            <p:nvPr/>
          </p:nvSpPr>
          <p:spPr bwMode="auto">
            <a:xfrm>
              <a:off x="3810000" y="2667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4" name="Oval 40"/>
            <p:cNvSpPr>
              <a:spLocks noChangeArrowheads="1"/>
            </p:cNvSpPr>
            <p:nvPr/>
          </p:nvSpPr>
          <p:spPr bwMode="auto">
            <a:xfrm>
              <a:off x="4508500" y="25273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15" name="Oval 41"/>
            <p:cNvSpPr>
              <a:spLocks noChangeArrowheads="1"/>
            </p:cNvSpPr>
            <p:nvPr/>
          </p:nvSpPr>
          <p:spPr bwMode="auto">
            <a:xfrm>
              <a:off x="4737100" y="26035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16" name="Oval 42"/>
            <p:cNvSpPr>
              <a:spLocks noChangeArrowheads="1"/>
            </p:cNvSpPr>
            <p:nvPr/>
          </p:nvSpPr>
          <p:spPr bwMode="auto">
            <a:xfrm>
              <a:off x="3670300" y="32766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17" name="Oval 43"/>
            <p:cNvSpPr>
              <a:spLocks noChangeArrowheads="1"/>
            </p:cNvSpPr>
            <p:nvPr/>
          </p:nvSpPr>
          <p:spPr bwMode="auto">
            <a:xfrm>
              <a:off x="3581400" y="34290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18" name="Oval 44"/>
            <p:cNvSpPr>
              <a:spLocks noChangeArrowheads="1"/>
            </p:cNvSpPr>
            <p:nvPr/>
          </p:nvSpPr>
          <p:spPr bwMode="auto">
            <a:xfrm>
              <a:off x="3810000" y="35052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19" name="Oval 45"/>
            <p:cNvSpPr>
              <a:spLocks noChangeArrowheads="1"/>
            </p:cNvSpPr>
            <p:nvPr/>
          </p:nvSpPr>
          <p:spPr bwMode="auto">
            <a:xfrm>
              <a:off x="3657600" y="37338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20" name="Oval 46"/>
            <p:cNvSpPr>
              <a:spLocks noChangeArrowheads="1"/>
            </p:cNvSpPr>
            <p:nvPr/>
          </p:nvSpPr>
          <p:spPr bwMode="auto">
            <a:xfrm>
              <a:off x="4660900" y="23622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21" name="Oval 47"/>
            <p:cNvSpPr>
              <a:spLocks noChangeArrowheads="1"/>
            </p:cNvSpPr>
            <p:nvPr/>
          </p:nvSpPr>
          <p:spPr bwMode="auto">
            <a:xfrm>
              <a:off x="3581400" y="38989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22" name="Oval 48"/>
            <p:cNvSpPr>
              <a:spLocks noChangeArrowheads="1"/>
            </p:cNvSpPr>
            <p:nvPr/>
          </p:nvSpPr>
          <p:spPr bwMode="auto">
            <a:xfrm>
              <a:off x="3441700" y="38100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23" name="Oval 49"/>
            <p:cNvSpPr>
              <a:spLocks noChangeArrowheads="1"/>
            </p:cNvSpPr>
            <p:nvPr/>
          </p:nvSpPr>
          <p:spPr bwMode="auto">
            <a:xfrm>
              <a:off x="3365500" y="3962400"/>
              <a:ext cx="63500" cy="635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24" name="Line 50"/>
            <p:cNvSpPr>
              <a:spLocks noChangeShapeType="1"/>
            </p:cNvSpPr>
            <p:nvPr/>
          </p:nvSpPr>
          <p:spPr bwMode="auto">
            <a:xfrm>
              <a:off x="4572000" y="2590800"/>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 name="Line 51"/>
            <p:cNvSpPr>
              <a:spLocks noChangeShapeType="1"/>
            </p:cNvSpPr>
            <p:nvPr/>
          </p:nvSpPr>
          <p:spPr bwMode="auto">
            <a:xfrm>
              <a:off x="4724400" y="23622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 name="Line 52"/>
            <p:cNvSpPr>
              <a:spLocks noChangeShapeType="1"/>
            </p:cNvSpPr>
            <p:nvPr/>
          </p:nvSpPr>
          <p:spPr bwMode="auto">
            <a:xfrm>
              <a:off x="4267200" y="19812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 name="Line 53"/>
            <p:cNvSpPr>
              <a:spLocks noChangeShapeType="1"/>
            </p:cNvSpPr>
            <p:nvPr/>
          </p:nvSpPr>
          <p:spPr bwMode="auto">
            <a:xfrm>
              <a:off x="4114800" y="2057400"/>
              <a:ext cx="609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8" name="Line 54"/>
            <p:cNvSpPr>
              <a:spLocks noChangeShapeType="1"/>
            </p:cNvSpPr>
            <p:nvPr/>
          </p:nvSpPr>
          <p:spPr bwMode="auto">
            <a:xfrm flipV="1">
              <a:off x="3048000" y="2667000"/>
              <a:ext cx="762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9" name="Line 55"/>
            <p:cNvSpPr>
              <a:spLocks noChangeShapeType="1"/>
            </p:cNvSpPr>
            <p:nvPr/>
          </p:nvSpPr>
          <p:spPr bwMode="auto">
            <a:xfrm>
              <a:off x="3048000" y="3200400"/>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0" name="Line 56"/>
            <p:cNvSpPr>
              <a:spLocks noChangeShapeType="1"/>
            </p:cNvSpPr>
            <p:nvPr/>
          </p:nvSpPr>
          <p:spPr bwMode="auto">
            <a:xfrm flipH="1">
              <a:off x="3505200" y="3429000"/>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1" name="Line 57"/>
            <p:cNvSpPr>
              <a:spLocks noChangeShapeType="1"/>
            </p:cNvSpPr>
            <p:nvPr/>
          </p:nvSpPr>
          <p:spPr bwMode="auto">
            <a:xfrm>
              <a:off x="3581400" y="34290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2" name="Line 58"/>
            <p:cNvSpPr>
              <a:spLocks noChangeShapeType="1"/>
            </p:cNvSpPr>
            <p:nvPr/>
          </p:nvSpPr>
          <p:spPr bwMode="auto">
            <a:xfrm flipH="1">
              <a:off x="3657600" y="35052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3" name="Line 59"/>
            <p:cNvSpPr>
              <a:spLocks noChangeShapeType="1"/>
            </p:cNvSpPr>
            <p:nvPr/>
          </p:nvSpPr>
          <p:spPr bwMode="auto">
            <a:xfrm>
              <a:off x="3505200" y="38100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4" name="Line 60"/>
            <p:cNvSpPr>
              <a:spLocks noChangeShapeType="1"/>
            </p:cNvSpPr>
            <p:nvPr/>
          </p:nvSpPr>
          <p:spPr bwMode="auto">
            <a:xfrm flipH="1">
              <a:off x="3429000" y="3810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 name="Line 61"/>
            <p:cNvSpPr>
              <a:spLocks noChangeShapeType="1"/>
            </p:cNvSpPr>
            <p:nvPr/>
          </p:nvSpPr>
          <p:spPr bwMode="auto">
            <a:xfrm>
              <a:off x="2514600" y="22098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 name="Line 62"/>
            <p:cNvSpPr>
              <a:spLocks noChangeShapeType="1"/>
            </p:cNvSpPr>
            <p:nvPr/>
          </p:nvSpPr>
          <p:spPr bwMode="auto">
            <a:xfrm>
              <a:off x="2667000" y="25908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 name="Line 63"/>
            <p:cNvSpPr>
              <a:spLocks noChangeShapeType="1"/>
            </p:cNvSpPr>
            <p:nvPr/>
          </p:nvSpPr>
          <p:spPr bwMode="auto">
            <a:xfrm>
              <a:off x="2590800" y="25908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8" name="Line 64"/>
            <p:cNvSpPr>
              <a:spLocks noChangeShapeType="1"/>
            </p:cNvSpPr>
            <p:nvPr/>
          </p:nvSpPr>
          <p:spPr bwMode="auto">
            <a:xfrm>
              <a:off x="2743200" y="29718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9" name="Line 65"/>
            <p:cNvSpPr>
              <a:spLocks noChangeShapeType="1"/>
            </p:cNvSpPr>
            <p:nvPr/>
          </p:nvSpPr>
          <p:spPr bwMode="auto">
            <a:xfrm flipV="1">
              <a:off x="2743200" y="28956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0" name="Line 66"/>
            <p:cNvSpPr>
              <a:spLocks noChangeShapeType="1"/>
            </p:cNvSpPr>
            <p:nvPr/>
          </p:nvSpPr>
          <p:spPr bwMode="auto">
            <a:xfrm>
              <a:off x="2286000" y="25908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1" name="Line 67"/>
            <p:cNvSpPr>
              <a:spLocks noChangeShapeType="1"/>
            </p:cNvSpPr>
            <p:nvPr/>
          </p:nvSpPr>
          <p:spPr bwMode="auto">
            <a:xfrm flipH="1">
              <a:off x="2438400" y="25908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2" name="Line 68"/>
            <p:cNvSpPr>
              <a:spLocks noChangeShapeType="1"/>
            </p:cNvSpPr>
            <p:nvPr/>
          </p:nvSpPr>
          <p:spPr bwMode="auto">
            <a:xfrm>
              <a:off x="2438400" y="2895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3" name="Line 69"/>
            <p:cNvSpPr>
              <a:spLocks noChangeShapeType="1"/>
            </p:cNvSpPr>
            <p:nvPr/>
          </p:nvSpPr>
          <p:spPr bwMode="auto">
            <a:xfrm>
              <a:off x="2438400" y="32004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4" name="Line 70"/>
            <p:cNvSpPr>
              <a:spLocks noChangeShapeType="1"/>
            </p:cNvSpPr>
            <p:nvPr/>
          </p:nvSpPr>
          <p:spPr bwMode="auto">
            <a:xfrm flipV="1">
              <a:off x="2438400" y="30480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 name="Line 71"/>
            <p:cNvSpPr>
              <a:spLocks noChangeShapeType="1"/>
            </p:cNvSpPr>
            <p:nvPr/>
          </p:nvSpPr>
          <p:spPr bwMode="auto">
            <a:xfrm flipV="1">
              <a:off x="4038600" y="2590800"/>
              <a:ext cx="533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 name="Line 72"/>
            <p:cNvSpPr>
              <a:spLocks noChangeShapeType="1"/>
            </p:cNvSpPr>
            <p:nvPr/>
          </p:nvSpPr>
          <p:spPr bwMode="auto">
            <a:xfrm>
              <a:off x="2438400" y="28194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 name="Line 73"/>
            <p:cNvSpPr>
              <a:spLocks noChangeShapeType="1"/>
            </p:cNvSpPr>
            <p:nvPr/>
          </p:nvSpPr>
          <p:spPr bwMode="auto">
            <a:xfrm flipH="1">
              <a:off x="3886200" y="2057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8" name="Line 223"/>
            <p:cNvSpPr>
              <a:spLocks noChangeShapeType="1"/>
            </p:cNvSpPr>
            <p:nvPr/>
          </p:nvSpPr>
          <p:spPr bwMode="auto">
            <a:xfrm>
              <a:off x="2667000" y="1752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9" name="Line 225"/>
            <p:cNvSpPr>
              <a:spLocks noChangeShapeType="1"/>
            </p:cNvSpPr>
            <p:nvPr/>
          </p:nvSpPr>
          <p:spPr bwMode="auto">
            <a:xfrm>
              <a:off x="2514600" y="19812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0" name="Line 226"/>
            <p:cNvSpPr>
              <a:spLocks noChangeShapeType="1"/>
            </p:cNvSpPr>
            <p:nvPr/>
          </p:nvSpPr>
          <p:spPr bwMode="auto">
            <a:xfrm flipH="1">
              <a:off x="2590800" y="2133600"/>
              <a:ext cx="76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 name="Line 227"/>
            <p:cNvSpPr>
              <a:spLocks noChangeShapeType="1"/>
            </p:cNvSpPr>
            <p:nvPr/>
          </p:nvSpPr>
          <p:spPr bwMode="auto">
            <a:xfrm>
              <a:off x="2667000" y="2057400"/>
              <a:ext cx="304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2" name="Line 228"/>
            <p:cNvSpPr>
              <a:spLocks noChangeShapeType="1"/>
            </p:cNvSpPr>
            <p:nvPr/>
          </p:nvSpPr>
          <p:spPr bwMode="auto">
            <a:xfrm>
              <a:off x="2971800" y="28194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3" name="Line 229"/>
            <p:cNvSpPr>
              <a:spLocks noChangeShapeType="1"/>
            </p:cNvSpPr>
            <p:nvPr/>
          </p:nvSpPr>
          <p:spPr bwMode="auto">
            <a:xfrm>
              <a:off x="3657600" y="2514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4" name="Line 230"/>
            <p:cNvSpPr>
              <a:spLocks noChangeShapeType="1"/>
            </p:cNvSpPr>
            <p:nvPr/>
          </p:nvSpPr>
          <p:spPr bwMode="auto">
            <a:xfrm flipH="1">
              <a:off x="3810000" y="24384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5" name="Line 231"/>
            <p:cNvSpPr>
              <a:spLocks noChangeShapeType="1"/>
            </p:cNvSpPr>
            <p:nvPr/>
          </p:nvSpPr>
          <p:spPr bwMode="auto">
            <a:xfrm>
              <a:off x="3810000" y="26670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 name="Line 232"/>
            <p:cNvSpPr>
              <a:spLocks noChangeShapeType="1"/>
            </p:cNvSpPr>
            <p:nvPr/>
          </p:nvSpPr>
          <p:spPr bwMode="auto">
            <a:xfrm>
              <a:off x="3886200" y="24384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7" name="Line 233"/>
            <p:cNvSpPr>
              <a:spLocks noChangeShapeType="1"/>
            </p:cNvSpPr>
            <p:nvPr/>
          </p:nvSpPr>
          <p:spPr bwMode="auto">
            <a:xfrm flipV="1">
              <a:off x="3886200" y="27432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8" name="Line 234"/>
            <p:cNvSpPr>
              <a:spLocks noChangeShapeType="1"/>
            </p:cNvSpPr>
            <p:nvPr/>
          </p:nvSpPr>
          <p:spPr bwMode="auto">
            <a:xfrm flipH="1">
              <a:off x="3733800" y="2819400"/>
              <a:ext cx="152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9" name="Line 235"/>
            <p:cNvSpPr>
              <a:spLocks noChangeShapeType="1"/>
            </p:cNvSpPr>
            <p:nvPr/>
          </p:nvSpPr>
          <p:spPr bwMode="auto">
            <a:xfrm flipH="1">
              <a:off x="3581400" y="3276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0" name="Line 236"/>
            <p:cNvSpPr>
              <a:spLocks noChangeShapeType="1"/>
            </p:cNvSpPr>
            <p:nvPr/>
          </p:nvSpPr>
          <p:spPr bwMode="auto">
            <a:xfrm>
              <a:off x="3733800" y="32766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1" name="Line 237"/>
            <p:cNvSpPr>
              <a:spLocks noChangeShapeType="1"/>
            </p:cNvSpPr>
            <p:nvPr/>
          </p:nvSpPr>
          <p:spPr bwMode="auto">
            <a:xfrm flipH="1">
              <a:off x="3581400" y="3810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2" name="Line 238"/>
            <p:cNvSpPr>
              <a:spLocks noChangeShapeType="1"/>
            </p:cNvSpPr>
            <p:nvPr/>
          </p:nvSpPr>
          <p:spPr bwMode="auto">
            <a:xfrm>
              <a:off x="3505200" y="3810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3" name="Line 260"/>
            <p:cNvSpPr>
              <a:spLocks noChangeShapeType="1"/>
            </p:cNvSpPr>
            <p:nvPr/>
          </p:nvSpPr>
          <p:spPr bwMode="auto">
            <a:xfrm flipH="1">
              <a:off x="3733800" y="24384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4" name="Line 261"/>
            <p:cNvSpPr>
              <a:spLocks noChangeShapeType="1"/>
            </p:cNvSpPr>
            <p:nvPr/>
          </p:nvSpPr>
          <p:spPr bwMode="auto">
            <a:xfrm flipH="1">
              <a:off x="4572000" y="23622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5" name="Line 262"/>
            <p:cNvSpPr>
              <a:spLocks noChangeShapeType="1"/>
            </p:cNvSpPr>
            <p:nvPr/>
          </p:nvSpPr>
          <p:spPr bwMode="auto">
            <a:xfrm>
              <a:off x="3581400" y="3429000"/>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 name="Line 263"/>
            <p:cNvSpPr>
              <a:spLocks noChangeShapeType="1"/>
            </p:cNvSpPr>
            <p:nvPr/>
          </p:nvSpPr>
          <p:spPr bwMode="auto">
            <a:xfrm>
              <a:off x="3429000" y="39624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 name="Line 264"/>
            <p:cNvSpPr>
              <a:spLocks noChangeShapeType="1"/>
            </p:cNvSpPr>
            <p:nvPr/>
          </p:nvSpPr>
          <p:spPr bwMode="auto">
            <a:xfrm flipV="1">
              <a:off x="4267200" y="1752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8" name="Text Box 265"/>
          <p:cNvSpPr txBox="1">
            <a:spLocks noChangeArrowheads="1"/>
          </p:cNvSpPr>
          <p:nvPr/>
        </p:nvSpPr>
        <p:spPr bwMode="auto">
          <a:xfrm>
            <a:off x="152400" y="3733800"/>
            <a:ext cx="2743200" cy="1338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ahoma" pitchFamily="34" charset="0"/>
              </a:defRPr>
            </a:lvl1pPr>
            <a:lvl2pPr marL="1714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spcBef>
                <a:spcPct val="50000"/>
              </a:spcBef>
            </a:pPr>
            <a:r>
              <a:rPr lang="en-US" altLang="zh-CN" sz="1800" b="1">
                <a:latin typeface="Calibri" pitchFamily="34" charset="0"/>
                <a:ea typeface="SimSun" pitchFamily="2" charset="-122"/>
              </a:rPr>
              <a:t>K-NN Graph</a:t>
            </a:r>
          </a:p>
          <a:p>
            <a:pPr lvl="1" algn="l">
              <a:spcBef>
                <a:spcPct val="50000"/>
              </a:spcBef>
            </a:pPr>
            <a:r>
              <a:rPr lang="en-US" altLang="zh-CN" sz="1800">
                <a:latin typeface="Calibri" pitchFamily="34" charset="0"/>
                <a:ea typeface="SimSun" pitchFamily="2" charset="-122"/>
              </a:rPr>
              <a:t>P and q are connected if q is among the top k closest neighbors of p</a:t>
            </a:r>
          </a:p>
        </p:txBody>
      </p:sp>
      <p:sp>
        <p:nvSpPr>
          <p:cNvPr id="269" name="Text Box 266"/>
          <p:cNvSpPr txBox="1">
            <a:spLocks noChangeArrowheads="1"/>
          </p:cNvSpPr>
          <p:nvPr/>
        </p:nvSpPr>
        <p:spPr bwMode="auto">
          <a:xfrm>
            <a:off x="6477000" y="4894263"/>
            <a:ext cx="2667000" cy="18875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spcBef>
                <a:spcPct val="50000"/>
              </a:spcBef>
            </a:pPr>
            <a:r>
              <a:rPr lang="en-US" altLang="zh-CN" sz="1800" b="1">
                <a:latin typeface="Calibri" pitchFamily="34" charset="0"/>
                <a:ea typeface="SimSun" pitchFamily="2" charset="-122"/>
              </a:rPr>
              <a:t>Relative interconnectivity:  </a:t>
            </a:r>
            <a:r>
              <a:rPr lang="en-US" altLang="zh-CN" sz="1800">
                <a:latin typeface="Calibri" pitchFamily="34" charset="0"/>
                <a:ea typeface="SimSun" pitchFamily="2" charset="-122"/>
              </a:rPr>
              <a:t>connectivity of c</a:t>
            </a:r>
            <a:r>
              <a:rPr lang="en-US" altLang="zh-CN" sz="1800" baseline="-25000">
                <a:latin typeface="Calibri" pitchFamily="34" charset="0"/>
                <a:ea typeface="SimSun" pitchFamily="2" charset="-122"/>
              </a:rPr>
              <a:t>1</a:t>
            </a:r>
            <a:r>
              <a:rPr lang="en-US" altLang="zh-CN" sz="1800">
                <a:latin typeface="Calibri" pitchFamily="34" charset="0"/>
                <a:ea typeface="SimSun" pitchFamily="2" charset="-122"/>
              </a:rPr>
              <a:t> and c</a:t>
            </a:r>
            <a:r>
              <a:rPr lang="en-US" altLang="zh-CN" sz="1800" baseline="-25000">
                <a:latin typeface="Calibri" pitchFamily="34" charset="0"/>
                <a:ea typeface="SimSun" pitchFamily="2" charset="-122"/>
              </a:rPr>
              <a:t>2</a:t>
            </a:r>
            <a:r>
              <a:rPr lang="en-US" altLang="zh-CN" sz="1800">
                <a:latin typeface="Calibri" pitchFamily="34" charset="0"/>
                <a:ea typeface="SimSun" pitchFamily="2" charset="-122"/>
              </a:rPr>
              <a:t> over internal connectivity</a:t>
            </a:r>
          </a:p>
          <a:p>
            <a:pPr algn="l">
              <a:spcBef>
                <a:spcPct val="50000"/>
              </a:spcBef>
            </a:pPr>
            <a:r>
              <a:rPr lang="en-US" altLang="zh-CN" sz="1800" b="1">
                <a:latin typeface="Calibri" pitchFamily="34" charset="0"/>
                <a:ea typeface="SimSun" pitchFamily="2" charset="-122"/>
              </a:rPr>
              <a:t>Relative closeness: </a:t>
            </a:r>
            <a:r>
              <a:rPr lang="en-US" altLang="zh-CN" sz="1800">
                <a:latin typeface="Calibri" pitchFamily="34" charset="0"/>
                <a:ea typeface="SimSun" pitchFamily="2" charset="-122"/>
              </a:rPr>
              <a:t>closeness of c</a:t>
            </a:r>
            <a:r>
              <a:rPr lang="en-US" altLang="zh-CN" sz="1800" baseline="-25000">
                <a:latin typeface="Calibri" pitchFamily="34" charset="0"/>
                <a:ea typeface="SimSun" pitchFamily="2" charset="-122"/>
              </a:rPr>
              <a:t>1</a:t>
            </a:r>
            <a:r>
              <a:rPr lang="en-US" altLang="zh-CN" sz="1800">
                <a:latin typeface="Calibri" pitchFamily="34" charset="0"/>
                <a:ea typeface="SimSun" pitchFamily="2" charset="-122"/>
              </a:rPr>
              <a:t> and c</a:t>
            </a:r>
            <a:r>
              <a:rPr lang="en-US" altLang="zh-CN" sz="1800" baseline="-25000">
                <a:latin typeface="Calibri" pitchFamily="34" charset="0"/>
                <a:ea typeface="SimSun" pitchFamily="2" charset="-122"/>
              </a:rPr>
              <a:t>2</a:t>
            </a:r>
            <a:r>
              <a:rPr lang="en-US" altLang="zh-CN" sz="1800">
                <a:latin typeface="Calibri" pitchFamily="34" charset="0"/>
                <a:ea typeface="SimSun" pitchFamily="2" charset="-122"/>
              </a:rPr>
              <a:t> over internal closeness</a:t>
            </a:r>
          </a:p>
        </p:txBody>
      </p:sp>
    </p:spTree>
    <p:extLst>
      <p:ext uri="{BB962C8B-B14F-4D97-AF65-F5344CB8AC3E}">
        <p14:creationId xmlns:p14="http://schemas.microsoft.com/office/powerpoint/2010/main" val="15286215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smtClean="0"/>
              <a:t>CHAMELEON (Complex Objects)</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2400" y="838200"/>
            <a:ext cx="8610600" cy="6019800"/>
          </a:xfrm>
          <a:prstGeom prst="rect">
            <a:avLst/>
          </a:prstGeom>
        </p:spPr>
      </p:pic>
    </p:spTree>
    <p:extLst>
      <p:ext uri="{BB962C8B-B14F-4D97-AF65-F5344CB8AC3E}">
        <p14:creationId xmlns:p14="http://schemas.microsoft.com/office/powerpoint/2010/main" val="21080143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Hierarchical Clustering</a:t>
            </a:r>
            <a:endParaRPr lang="en-US" dirty="0"/>
          </a:p>
        </p:txBody>
      </p:sp>
      <p:sp>
        <p:nvSpPr>
          <p:cNvPr id="3" name="Content Placeholder 2"/>
          <p:cNvSpPr>
            <a:spLocks noGrp="1"/>
          </p:cNvSpPr>
          <p:nvPr>
            <p:ph idx="1"/>
          </p:nvPr>
        </p:nvSpPr>
        <p:spPr>
          <a:xfrm>
            <a:off x="457200" y="1600200"/>
            <a:ext cx="8229600" cy="5181600"/>
          </a:xfrm>
        </p:spPr>
        <p:txBody>
          <a:bodyPr>
            <a:normAutofit/>
          </a:bodyPr>
          <a:lstStyle/>
          <a:p>
            <a:pPr>
              <a:lnSpc>
                <a:spcPct val="110000"/>
              </a:lnSpc>
            </a:pPr>
            <a:r>
              <a:rPr lang="en-US" sz="2000" dirty="0" smtClean="0"/>
              <a:t>Algorithmic hierarchical clustering</a:t>
            </a:r>
          </a:p>
          <a:p>
            <a:pPr lvl="1">
              <a:lnSpc>
                <a:spcPct val="110000"/>
              </a:lnSpc>
            </a:pPr>
            <a:r>
              <a:rPr lang="en-US" sz="2000" dirty="0" smtClean="0"/>
              <a:t>Nontrivial to choose a good distance measure </a:t>
            </a:r>
          </a:p>
          <a:p>
            <a:pPr lvl="1">
              <a:lnSpc>
                <a:spcPct val="110000"/>
              </a:lnSpc>
            </a:pPr>
            <a:r>
              <a:rPr lang="en-US" sz="2000" dirty="0" smtClean="0"/>
              <a:t>Hard to handle missing attribute values</a:t>
            </a:r>
          </a:p>
          <a:p>
            <a:pPr lvl="1">
              <a:lnSpc>
                <a:spcPct val="110000"/>
              </a:lnSpc>
            </a:pPr>
            <a:r>
              <a:rPr lang="en-US" sz="2000" dirty="0" smtClean="0"/>
              <a:t>Optimization goal not clear: heuristic, local search</a:t>
            </a:r>
          </a:p>
          <a:p>
            <a:pPr>
              <a:lnSpc>
                <a:spcPct val="110000"/>
              </a:lnSpc>
            </a:pPr>
            <a:r>
              <a:rPr lang="en-US" sz="2000" dirty="0" smtClean="0"/>
              <a:t>Probabilistic hierarchical clustering</a:t>
            </a:r>
          </a:p>
          <a:p>
            <a:pPr lvl="1">
              <a:lnSpc>
                <a:spcPct val="110000"/>
              </a:lnSpc>
            </a:pPr>
            <a:r>
              <a:rPr lang="en-US" sz="2000" dirty="0" smtClean="0"/>
              <a:t>Use probabilistic models to measure distances between clusters</a:t>
            </a:r>
          </a:p>
          <a:p>
            <a:pPr lvl="1">
              <a:lnSpc>
                <a:spcPct val="110000"/>
              </a:lnSpc>
            </a:pPr>
            <a:r>
              <a:rPr lang="en-US" sz="2000" dirty="0" smtClean="0"/>
              <a:t>Generative model: Regard the set of data objects to be clustered as a sample of the underlying data generation mechanism to be analyzed</a:t>
            </a:r>
          </a:p>
          <a:p>
            <a:pPr lvl="1">
              <a:lnSpc>
                <a:spcPct val="110000"/>
              </a:lnSpc>
            </a:pPr>
            <a:r>
              <a:rPr lang="en-US" sz="2000" dirty="0" smtClean="0"/>
              <a:t>Easy to understand, same efficiency as algorithmic agglomerative clustering method, can handle partially observed data</a:t>
            </a:r>
          </a:p>
          <a:p>
            <a:pPr>
              <a:lnSpc>
                <a:spcPct val="110000"/>
              </a:lnSpc>
            </a:pPr>
            <a:r>
              <a:rPr lang="en-US" sz="2000" dirty="0" smtClean="0"/>
              <a:t>In practice, assume the generative models adopt common distributions functions, e.g., Gaussian distribution or Bernoulli distribution, governed by parameters</a:t>
            </a:r>
          </a:p>
          <a:p>
            <a:endParaRPr lang="en-US" dirty="0"/>
          </a:p>
        </p:txBody>
      </p:sp>
    </p:spTree>
    <p:extLst>
      <p:ext uri="{BB962C8B-B14F-4D97-AF65-F5344CB8AC3E}">
        <p14:creationId xmlns:p14="http://schemas.microsoft.com/office/powerpoint/2010/main" val="14417040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Generative Model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Given a set of 1-D points </a:t>
            </a:r>
            <a:r>
              <a:rPr lang="en-US" i="1" dirty="0" smtClean="0"/>
              <a:t>X</a:t>
            </a:r>
            <a:r>
              <a:rPr lang="en-US" dirty="0" smtClean="0"/>
              <a:t> = {</a:t>
            </a:r>
            <a:r>
              <a:rPr lang="en-US" i="1" dirty="0" smtClean="0"/>
              <a:t>x</a:t>
            </a:r>
            <a:r>
              <a:rPr lang="en-US" i="1" baseline="-25000" dirty="0" smtClean="0"/>
              <a:t>1</a:t>
            </a:r>
            <a:r>
              <a:rPr lang="en-US" i="1" dirty="0" smtClean="0"/>
              <a:t>, …, </a:t>
            </a:r>
            <a:r>
              <a:rPr lang="en-US" i="1" dirty="0" err="1" smtClean="0"/>
              <a:t>x</a:t>
            </a:r>
            <a:r>
              <a:rPr lang="en-US" i="1" baseline="-25000" dirty="0" err="1" smtClean="0"/>
              <a:t>n</a:t>
            </a:r>
            <a:r>
              <a:rPr lang="en-US" dirty="0" smtClean="0"/>
              <a:t>} for clustering analysis &amp; assuming they are generated by a Gaussian distribution:</a:t>
            </a:r>
          </a:p>
          <a:p>
            <a:endParaRPr lang="en-US" dirty="0" smtClean="0"/>
          </a:p>
          <a:p>
            <a:r>
              <a:rPr lang="en-US" dirty="0" smtClean="0"/>
              <a:t>The probability that a point </a:t>
            </a:r>
            <a:r>
              <a:rPr lang="en-US" i="1" dirty="0" smtClean="0"/>
              <a:t>x</a:t>
            </a:r>
            <a:r>
              <a:rPr lang="en-US" i="1" baseline="-25000" dirty="0" smtClean="0"/>
              <a:t>i</a:t>
            </a:r>
            <a:r>
              <a:rPr lang="en-US" dirty="0" smtClean="0"/>
              <a:t> ∈ </a:t>
            </a:r>
            <a:r>
              <a:rPr lang="en-US" i="1" dirty="0" smtClean="0"/>
              <a:t>X</a:t>
            </a:r>
            <a:r>
              <a:rPr lang="en-US" dirty="0" smtClean="0"/>
              <a:t> is generated by the model</a:t>
            </a:r>
          </a:p>
          <a:p>
            <a:endParaRPr lang="en-US" dirty="0" smtClean="0"/>
          </a:p>
          <a:p>
            <a:r>
              <a:rPr lang="en-US" dirty="0" smtClean="0"/>
              <a:t>The likelihood that </a:t>
            </a:r>
            <a:r>
              <a:rPr lang="en-US" i="1" dirty="0" smtClean="0"/>
              <a:t>X</a:t>
            </a:r>
            <a:r>
              <a:rPr lang="en-US" dirty="0" smtClean="0"/>
              <a:t> is generated by the model:</a:t>
            </a:r>
          </a:p>
          <a:p>
            <a:endParaRPr lang="en-US" dirty="0" smtClean="0"/>
          </a:p>
          <a:p>
            <a:endParaRPr lang="en-US" dirty="0" smtClean="0"/>
          </a:p>
          <a:p>
            <a:r>
              <a:rPr lang="en-US" dirty="0" smtClean="0"/>
              <a:t>The task of learning the generative model: find the parameters μ and σ</a:t>
            </a:r>
            <a:r>
              <a:rPr lang="en-US" baseline="30000" dirty="0" smtClean="0"/>
              <a:t>2</a:t>
            </a:r>
            <a:r>
              <a:rPr lang="en-US" dirty="0" smtClean="0"/>
              <a:t> such that</a:t>
            </a:r>
          </a:p>
          <a:p>
            <a:endParaRPr lang="en-US" dirty="0"/>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2286000"/>
            <a:ext cx="312420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352800"/>
            <a:ext cx="3657600"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419600"/>
            <a:ext cx="5868988" cy="73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8"/>
          <p:cNvSpPr txBox="1">
            <a:spLocks noChangeArrowheads="1"/>
          </p:cNvSpPr>
          <p:nvPr/>
        </p:nvSpPr>
        <p:spPr bwMode="auto">
          <a:xfrm>
            <a:off x="6553200" y="5638800"/>
            <a:ext cx="2590800" cy="3667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the maximum likelihood</a:t>
            </a:r>
          </a:p>
        </p:txBody>
      </p:sp>
      <p:pic>
        <p:nvPicPr>
          <p:cNvPr id="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6172200"/>
            <a:ext cx="48736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9"/>
          <p:cNvSpPr txBox="1">
            <a:spLocks noChangeArrowheads="1"/>
          </p:cNvSpPr>
          <p:nvPr/>
        </p:nvSpPr>
        <p:spPr bwMode="auto">
          <a:xfrm>
            <a:off x="5105400" y="6096000"/>
            <a:ext cx="2895600" cy="457200"/>
          </a:xfrm>
          <a:prstGeom prst="rect">
            <a:avLst/>
          </a:prstGeom>
          <a:solidFill>
            <a:schemeClr val="accent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endParaRPr lang="en-US"/>
          </a:p>
        </p:txBody>
      </p:sp>
      <p:sp>
        <p:nvSpPr>
          <p:cNvPr id="10" name="Line 10"/>
          <p:cNvSpPr>
            <a:spLocks noChangeShapeType="1"/>
          </p:cNvSpPr>
          <p:nvPr/>
        </p:nvSpPr>
        <p:spPr bwMode="auto">
          <a:xfrm flipH="1">
            <a:off x="6096000" y="5867400"/>
            <a:ext cx="457200" cy="22860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730088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as a Preprocessing Tool</a:t>
            </a:r>
            <a:endParaRPr lang="en-US" dirty="0"/>
          </a:p>
        </p:txBody>
      </p:sp>
      <p:sp>
        <p:nvSpPr>
          <p:cNvPr id="3" name="Content Placeholder 2"/>
          <p:cNvSpPr>
            <a:spLocks noGrp="1"/>
          </p:cNvSpPr>
          <p:nvPr>
            <p:ph idx="1"/>
          </p:nvPr>
        </p:nvSpPr>
        <p:spPr/>
        <p:txBody>
          <a:bodyPr>
            <a:normAutofit lnSpcReduction="10000"/>
          </a:bodyPr>
          <a:lstStyle/>
          <a:p>
            <a:pPr>
              <a:lnSpc>
                <a:spcPct val="110000"/>
              </a:lnSpc>
            </a:pPr>
            <a:r>
              <a:rPr lang="en-US" sz="2400" dirty="0" smtClean="0"/>
              <a:t>Summarization: </a:t>
            </a:r>
          </a:p>
          <a:p>
            <a:pPr lvl="1">
              <a:lnSpc>
                <a:spcPct val="110000"/>
              </a:lnSpc>
            </a:pPr>
            <a:r>
              <a:rPr lang="en-US" sz="2400" dirty="0" smtClean="0"/>
              <a:t>Preprocessing for regression, PCA, classification, and association analysis</a:t>
            </a:r>
          </a:p>
          <a:p>
            <a:pPr>
              <a:lnSpc>
                <a:spcPct val="110000"/>
              </a:lnSpc>
            </a:pPr>
            <a:r>
              <a:rPr lang="en-US" sz="2400" dirty="0" smtClean="0"/>
              <a:t>Compression:</a:t>
            </a:r>
          </a:p>
          <a:p>
            <a:pPr lvl="1">
              <a:lnSpc>
                <a:spcPct val="110000"/>
              </a:lnSpc>
            </a:pPr>
            <a:r>
              <a:rPr lang="en-US" sz="2400" dirty="0" smtClean="0"/>
              <a:t>Image processing: vector quantization</a:t>
            </a:r>
          </a:p>
          <a:p>
            <a:pPr>
              <a:lnSpc>
                <a:spcPct val="110000"/>
              </a:lnSpc>
            </a:pPr>
            <a:r>
              <a:rPr lang="en-US" sz="2400" dirty="0" smtClean="0"/>
              <a:t>Finding K-nearest Neighbors</a:t>
            </a:r>
          </a:p>
          <a:p>
            <a:pPr lvl="1">
              <a:lnSpc>
                <a:spcPct val="110000"/>
              </a:lnSpc>
            </a:pPr>
            <a:r>
              <a:rPr lang="en-US" sz="2400" dirty="0" smtClean="0"/>
              <a:t>Localizing search to one or a small number of clusters</a:t>
            </a:r>
          </a:p>
          <a:p>
            <a:pPr>
              <a:lnSpc>
                <a:spcPct val="110000"/>
              </a:lnSpc>
            </a:pPr>
            <a:r>
              <a:rPr lang="en-US" sz="2400" dirty="0" smtClean="0"/>
              <a:t>Outlier detection</a:t>
            </a:r>
          </a:p>
          <a:p>
            <a:pPr lvl="1">
              <a:lnSpc>
                <a:spcPct val="110000"/>
              </a:lnSpc>
            </a:pPr>
            <a:r>
              <a:rPr lang="en-US" sz="2400" dirty="0" smtClean="0"/>
              <a:t>Outliers are often viewed as those “far away” from any cluster</a:t>
            </a:r>
          </a:p>
          <a:p>
            <a:endParaRPr lang="en-US" dirty="0"/>
          </a:p>
        </p:txBody>
      </p:sp>
    </p:spTree>
    <p:extLst>
      <p:ext uri="{BB962C8B-B14F-4D97-AF65-F5344CB8AC3E}">
        <p14:creationId xmlns:p14="http://schemas.microsoft.com/office/powerpoint/2010/main" val="39188615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Probabilistic Hierarchical Clustering Algorithm</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sz="2000" dirty="0" smtClean="0"/>
              <a:t>For a set of objects partitioned into </a:t>
            </a:r>
            <a:r>
              <a:rPr lang="en-US" sz="2000" i="1" dirty="0" smtClean="0"/>
              <a:t>m</a:t>
            </a:r>
            <a:r>
              <a:rPr lang="en-US" sz="2000" dirty="0" smtClean="0"/>
              <a:t> clusters </a:t>
            </a:r>
            <a:r>
              <a:rPr lang="en-US" sz="2000" i="1" dirty="0" smtClean="0"/>
              <a:t>C</a:t>
            </a:r>
            <a:r>
              <a:rPr lang="en-US" sz="2000" i="1" baseline="-25000" dirty="0" smtClean="0"/>
              <a:t>1</a:t>
            </a:r>
            <a:r>
              <a:rPr lang="en-US" sz="2000" i="1" dirty="0" smtClean="0"/>
              <a:t>, . . . ,C</a:t>
            </a:r>
            <a:r>
              <a:rPr lang="en-US" sz="2000" i="1" baseline="-25000" dirty="0" smtClean="0"/>
              <a:t>m</a:t>
            </a:r>
            <a:r>
              <a:rPr lang="en-US" sz="2000" dirty="0" smtClean="0"/>
              <a:t>, the quality can be measured by, </a:t>
            </a:r>
          </a:p>
          <a:p>
            <a:pPr marL="0" indent="0">
              <a:buNone/>
            </a:pPr>
            <a:endParaRPr lang="en-US" sz="2000" dirty="0" smtClean="0"/>
          </a:p>
          <a:p>
            <a:pPr lvl="1">
              <a:buFont typeface="Wingdings" pitchFamily="2" charset="2"/>
              <a:buNone/>
            </a:pPr>
            <a:r>
              <a:rPr lang="en-US" sz="2000" dirty="0" smtClean="0"/>
              <a:t>where </a:t>
            </a:r>
            <a:r>
              <a:rPr lang="en-US" sz="2000" i="1" dirty="0" smtClean="0"/>
              <a:t>P</a:t>
            </a:r>
            <a:r>
              <a:rPr lang="en-US" sz="2000" dirty="0" smtClean="0"/>
              <a:t>() is the maximum likelihood</a:t>
            </a:r>
          </a:p>
          <a:p>
            <a:r>
              <a:rPr lang="en-US" sz="2000" dirty="0" smtClean="0"/>
              <a:t>Distance between clusters </a:t>
            </a:r>
            <a:r>
              <a:rPr lang="en-US" sz="2000" i="1" dirty="0" smtClean="0"/>
              <a:t>C</a:t>
            </a:r>
            <a:r>
              <a:rPr lang="en-US" sz="2000" i="1" baseline="-25000" dirty="0" smtClean="0"/>
              <a:t>1</a:t>
            </a:r>
            <a:r>
              <a:rPr lang="en-US" sz="2000" dirty="0" smtClean="0"/>
              <a:t> and </a:t>
            </a:r>
            <a:r>
              <a:rPr lang="en-US" sz="2000" i="1" dirty="0" smtClean="0"/>
              <a:t>C</a:t>
            </a:r>
            <a:r>
              <a:rPr lang="en-US" sz="2000" i="1" baseline="-25000" dirty="0" smtClean="0"/>
              <a:t>2</a:t>
            </a:r>
            <a:r>
              <a:rPr lang="en-US" sz="2000" dirty="0" smtClean="0"/>
              <a:t>:</a:t>
            </a:r>
          </a:p>
          <a:p>
            <a:endParaRPr lang="en-US" sz="2000" dirty="0" smtClean="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905000"/>
            <a:ext cx="3025775" cy="66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844800"/>
            <a:ext cx="3581400"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f10-12-9780123814791.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03287" y="3505200"/>
            <a:ext cx="6335713"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90439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Density-Based Clustering</a:t>
            </a:r>
            <a:endParaRPr lang="en-US" dirty="0"/>
          </a:p>
        </p:txBody>
      </p:sp>
      <p:sp>
        <p:nvSpPr>
          <p:cNvPr id="3" name="Content Placeholder 2"/>
          <p:cNvSpPr>
            <a:spLocks noGrp="1"/>
          </p:cNvSpPr>
          <p:nvPr>
            <p:ph idx="1"/>
          </p:nvPr>
        </p:nvSpPr>
        <p:spPr>
          <a:xfrm>
            <a:off x="457200" y="1600200"/>
            <a:ext cx="5334000" cy="5105400"/>
          </a:xfrm>
        </p:spPr>
        <p:txBody>
          <a:bodyPr>
            <a:normAutofit/>
          </a:bodyPr>
          <a:lstStyle/>
          <a:p>
            <a:pPr>
              <a:lnSpc>
                <a:spcPct val="120000"/>
              </a:lnSpc>
              <a:spcBef>
                <a:spcPct val="50000"/>
              </a:spcBef>
            </a:pPr>
            <a:r>
              <a:rPr lang="en-US" altLang="zh-CN" sz="2400" dirty="0" smtClean="0">
                <a:ea typeface="SimSun" pitchFamily="2" charset="-122"/>
              </a:rPr>
              <a:t>Clustering based on density (local cluster criterion), such as density-connected points</a:t>
            </a:r>
          </a:p>
          <a:p>
            <a:pPr>
              <a:lnSpc>
                <a:spcPct val="120000"/>
              </a:lnSpc>
              <a:spcBef>
                <a:spcPts val="0"/>
              </a:spcBef>
            </a:pPr>
            <a:r>
              <a:rPr lang="en-US" altLang="zh-CN" sz="2400" dirty="0" smtClean="0">
                <a:ea typeface="SimSun" pitchFamily="2" charset="-122"/>
              </a:rPr>
              <a:t>Major features:</a:t>
            </a:r>
          </a:p>
          <a:p>
            <a:pPr lvl="1">
              <a:lnSpc>
                <a:spcPct val="120000"/>
              </a:lnSpc>
              <a:spcBef>
                <a:spcPts val="0"/>
              </a:spcBef>
            </a:pPr>
            <a:r>
              <a:rPr lang="en-US" altLang="zh-CN" sz="2400" dirty="0" smtClean="0">
                <a:ea typeface="SimSun" pitchFamily="2" charset="-122"/>
              </a:rPr>
              <a:t>Discover clusters of arbitrary shape</a:t>
            </a:r>
          </a:p>
          <a:p>
            <a:pPr lvl="1">
              <a:lnSpc>
                <a:spcPct val="120000"/>
              </a:lnSpc>
              <a:spcBef>
                <a:spcPts val="0"/>
              </a:spcBef>
            </a:pPr>
            <a:r>
              <a:rPr lang="en-US" altLang="zh-CN" sz="2400" dirty="0" smtClean="0">
                <a:ea typeface="SimSun" pitchFamily="2" charset="-122"/>
              </a:rPr>
              <a:t>Handle noise</a:t>
            </a:r>
          </a:p>
          <a:p>
            <a:pPr lvl="1">
              <a:lnSpc>
                <a:spcPct val="120000"/>
              </a:lnSpc>
              <a:spcBef>
                <a:spcPts val="0"/>
              </a:spcBef>
            </a:pPr>
            <a:r>
              <a:rPr lang="en-US" altLang="zh-CN" sz="2400" dirty="0" smtClean="0">
                <a:ea typeface="SimSun" pitchFamily="2" charset="-122"/>
              </a:rPr>
              <a:t>One scan</a:t>
            </a:r>
          </a:p>
          <a:p>
            <a:pPr lvl="1">
              <a:lnSpc>
                <a:spcPct val="120000"/>
              </a:lnSpc>
              <a:spcBef>
                <a:spcPts val="0"/>
              </a:spcBef>
            </a:pPr>
            <a:r>
              <a:rPr lang="en-US" altLang="zh-CN" sz="2400" dirty="0" smtClean="0">
                <a:ea typeface="SimSun" pitchFamily="2" charset="-122"/>
              </a:rPr>
              <a:t>Need density parameters such as termination criteria</a:t>
            </a:r>
          </a:p>
        </p:txBody>
      </p:sp>
      <p:sp>
        <p:nvSpPr>
          <p:cNvPr id="4" name="Oval 1028"/>
          <p:cNvSpPr>
            <a:spLocks noChangeArrowheads="1"/>
          </p:cNvSpPr>
          <p:nvPr/>
        </p:nvSpPr>
        <p:spPr bwMode="auto">
          <a:xfrm>
            <a:off x="7019925" y="2459038"/>
            <a:ext cx="100013" cy="98425"/>
          </a:xfrm>
          <a:prstGeom prst="ellipse">
            <a:avLst/>
          </a:prstGeom>
          <a:solidFill>
            <a:srgbClr val="CC3300"/>
          </a:solidFill>
          <a:ln w="12700">
            <a:solidFill>
              <a:schemeClr val="tx1"/>
            </a:solidFill>
            <a:round/>
            <a:headEnd/>
            <a:tailEnd/>
          </a:ln>
        </p:spPr>
        <p:txBody>
          <a:bodyPr wrap="none" anchor="ctr"/>
          <a:lstStyle/>
          <a:p>
            <a:endParaRPr lang="en-US"/>
          </a:p>
        </p:txBody>
      </p:sp>
      <p:sp>
        <p:nvSpPr>
          <p:cNvPr id="5" name="Oval 1029"/>
          <p:cNvSpPr>
            <a:spLocks noChangeArrowheads="1"/>
          </p:cNvSpPr>
          <p:nvPr/>
        </p:nvSpPr>
        <p:spPr bwMode="auto">
          <a:xfrm>
            <a:off x="7356475" y="2570163"/>
            <a:ext cx="98425" cy="100012"/>
          </a:xfrm>
          <a:prstGeom prst="ellipse">
            <a:avLst/>
          </a:prstGeom>
          <a:solidFill>
            <a:srgbClr val="CC3300"/>
          </a:solidFill>
          <a:ln w="12700">
            <a:solidFill>
              <a:schemeClr val="tx1"/>
            </a:solidFill>
            <a:round/>
            <a:headEnd/>
            <a:tailEnd/>
          </a:ln>
        </p:spPr>
        <p:txBody>
          <a:bodyPr wrap="none" anchor="ctr"/>
          <a:lstStyle/>
          <a:p>
            <a:endParaRPr lang="en-US"/>
          </a:p>
        </p:txBody>
      </p:sp>
      <p:sp>
        <p:nvSpPr>
          <p:cNvPr id="6" name="Oval 1030"/>
          <p:cNvSpPr>
            <a:spLocks noChangeArrowheads="1"/>
          </p:cNvSpPr>
          <p:nvPr/>
        </p:nvSpPr>
        <p:spPr bwMode="auto">
          <a:xfrm>
            <a:off x="7356475" y="2235200"/>
            <a:ext cx="98425" cy="98425"/>
          </a:xfrm>
          <a:prstGeom prst="ellipse">
            <a:avLst/>
          </a:prstGeom>
          <a:solidFill>
            <a:srgbClr val="CC3300"/>
          </a:solidFill>
          <a:ln w="12700">
            <a:solidFill>
              <a:schemeClr val="tx1"/>
            </a:solidFill>
            <a:round/>
            <a:headEnd/>
            <a:tailEnd/>
          </a:ln>
        </p:spPr>
        <p:txBody>
          <a:bodyPr wrap="none" anchor="ctr"/>
          <a:lstStyle/>
          <a:p>
            <a:endParaRPr lang="en-US"/>
          </a:p>
        </p:txBody>
      </p:sp>
      <p:sp>
        <p:nvSpPr>
          <p:cNvPr id="7" name="Oval 1031"/>
          <p:cNvSpPr>
            <a:spLocks noChangeArrowheads="1"/>
          </p:cNvSpPr>
          <p:nvPr/>
        </p:nvSpPr>
        <p:spPr bwMode="auto">
          <a:xfrm>
            <a:off x="6908800" y="2905125"/>
            <a:ext cx="98425" cy="100013"/>
          </a:xfrm>
          <a:prstGeom prst="ellipse">
            <a:avLst/>
          </a:prstGeom>
          <a:solidFill>
            <a:srgbClr val="CC3300"/>
          </a:solidFill>
          <a:ln w="12700">
            <a:solidFill>
              <a:schemeClr val="tx1"/>
            </a:solidFill>
            <a:round/>
            <a:headEnd/>
            <a:tailEnd/>
          </a:ln>
        </p:spPr>
        <p:txBody>
          <a:bodyPr wrap="none" anchor="ctr"/>
          <a:lstStyle/>
          <a:p>
            <a:endParaRPr lang="en-US"/>
          </a:p>
        </p:txBody>
      </p:sp>
      <p:sp>
        <p:nvSpPr>
          <p:cNvPr id="8" name="Oval 1032"/>
          <p:cNvSpPr>
            <a:spLocks noChangeArrowheads="1"/>
          </p:cNvSpPr>
          <p:nvPr/>
        </p:nvSpPr>
        <p:spPr bwMode="auto">
          <a:xfrm>
            <a:off x="7132638" y="2682875"/>
            <a:ext cx="98425" cy="98425"/>
          </a:xfrm>
          <a:prstGeom prst="ellipse">
            <a:avLst/>
          </a:prstGeom>
          <a:solidFill>
            <a:srgbClr val="CC3300"/>
          </a:solidFill>
          <a:ln w="12700">
            <a:solidFill>
              <a:schemeClr val="tx1"/>
            </a:solidFill>
            <a:round/>
            <a:headEnd/>
            <a:tailEnd/>
          </a:ln>
        </p:spPr>
        <p:txBody>
          <a:bodyPr wrap="none" anchor="ctr"/>
          <a:lstStyle/>
          <a:p>
            <a:endParaRPr lang="en-US"/>
          </a:p>
        </p:txBody>
      </p:sp>
      <p:sp>
        <p:nvSpPr>
          <p:cNvPr id="9" name="Oval 1033"/>
          <p:cNvSpPr>
            <a:spLocks noChangeArrowheads="1"/>
          </p:cNvSpPr>
          <p:nvPr/>
        </p:nvSpPr>
        <p:spPr bwMode="auto">
          <a:xfrm>
            <a:off x="7132638" y="2905125"/>
            <a:ext cx="98425" cy="100013"/>
          </a:xfrm>
          <a:prstGeom prst="ellipse">
            <a:avLst/>
          </a:prstGeom>
          <a:solidFill>
            <a:srgbClr val="CC3300"/>
          </a:solidFill>
          <a:ln w="12700">
            <a:solidFill>
              <a:schemeClr val="tx1"/>
            </a:solidFill>
            <a:round/>
            <a:headEnd/>
            <a:tailEnd/>
          </a:ln>
        </p:spPr>
        <p:txBody>
          <a:bodyPr wrap="none" anchor="ctr"/>
          <a:lstStyle/>
          <a:p>
            <a:endParaRPr lang="en-US"/>
          </a:p>
        </p:txBody>
      </p:sp>
      <p:sp>
        <p:nvSpPr>
          <p:cNvPr id="10" name="Oval 1034"/>
          <p:cNvSpPr>
            <a:spLocks noChangeArrowheads="1"/>
          </p:cNvSpPr>
          <p:nvPr/>
        </p:nvSpPr>
        <p:spPr bwMode="auto">
          <a:xfrm>
            <a:off x="7467600" y="3017838"/>
            <a:ext cx="98425" cy="98425"/>
          </a:xfrm>
          <a:prstGeom prst="ellipse">
            <a:avLst/>
          </a:prstGeom>
          <a:solidFill>
            <a:srgbClr val="CC3300"/>
          </a:solidFill>
          <a:ln w="12700">
            <a:solidFill>
              <a:schemeClr val="tx1"/>
            </a:solidFill>
            <a:round/>
            <a:headEnd/>
            <a:tailEnd/>
          </a:ln>
        </p:spPr>
        <p:txBody>
          <a:bodyPr wrap="none" anchor="ctr"/>
          <a:lstStyle/>
          <a:p>
            <a:endParaRPr lang="en-US"/>
          </a:p>
        </p:txBody>
      </p:sp>
      <p:sp>
        <p:nvSpPr>
          <p:cNvPr id="11" name="Oval 1035"/>
          <p:cNvSpPr>
            <a:spLocks noChangeArrowheads="1"/>
          </p:cNvSpPr>
          <p:nvPr/>
        </p:nvSpPr>
        <p:spPr bwMode="auto">
          <a:xfrm>
            <a:off x="7467600" y="2011363"/>
            <a:ext cx="98425" cy="100012"/>
          </a:xfrm>
          <a:prstGeom prst="ellipse">
            <a:avLst/>
          </a:prstGeom>
          <a:solidFill>
            <a:srgbClr val="CC3300"/>
          </a:solidFill>
          <a:ln w="12700">
            <a:solidFill>
              <a:schemeClr val="tx1"/>
            </a:solidFill>
            <a:round/>
            <a:headEnd/>
            <a:tailEnd/>
          </a:ln>
        </p:spPr>
        <p:txBody>
          <a:bodyPr wrap="none" anchor="ctr"/>
          <a:lstStyle/>
          <a:p>
            <a:endParaRPr lang="en-US"/>
          </a:p>
        </p:txBody>
      </p:sp>
      <p:sp>
        <p:nvSpPr>
          <p:cNvPr id="12" name="Oval 1036"/>
          <p:cNvSpPr>
            <a:spLocks noChangeArrowheads="1"/>
          </p:cNvSpPr>
          <p:nvPr/>
        </p:nvSpPr>
        <p:spPr bwMode="auto">
          <a:xfrm>
            <a:off x="8137525" y="2682875"/>
            <a:ext cx="100013" cy="98425"/>
          </a:xfrm>
          <a:prstGeom prst="ellipse">
            <a:avLst/>
          </a:prstGeom>
          <a:solidFill>
            <a:srgbClr val="CC3300"/>
          </a:solidFill>
          <a:ln w="12700">
            <a:solidFill>
              <a:schemeClr val="tx1"/>
            </a:solidFill>
            <a:round/>
            <a:headEnd/>
            <a:tailEnd/>
          </a:ln>
        </p:spPr>
        <p:txBody>
          <a:bodyPr wrap="none" anchor="ctr"/>
          <a:lstStyle/>
          <a:p>
            <a:endParaRPr lang="en-US"/>
          </a:p>
        </p:txBody>
      </p:sp>
      <p:sp>
        <p:nvSpPr>
          <p:cNvPr id="13" name="Oval 1037"/>
          <p:cNvSpPr>
            <a:spLocks noChangeArrowheads="1"/>
          </p:cNvSpPr>
          <p:nvPr/>
        </p:nvSpPr>
        <p:spPr bwMode="auto">
          <a:xfrm>
            <a:off x="7915275" y="2235200"/>
            <a:ext cx="98425" cy="98425"/>
          </a:xfrm>
          <a:prstGeom prst="ellipse">
            <a:avLst/>
          </a:prstGeom>
          <a:solidFill>
            <a:srgbClr val="CC3300"/>
          </a:solidFill>
          <a:ln w="12700">
            <a:solidFill>
              <a:schemeClr val="tx1"/>
            </a:solidFill>
            <a:round/>
            <a:headEnd/>
            <a:tailEnd/>
          </a:ln>
        </p:spPr>
        <p:txBody>
          <a:bodyPr wrap="none" anchor="ctr"/>
          <a:lstStyle/>
          <a:p>
            <a:endParaRPr lang="en-US"/>
          </a:p>
        </p:txBody>
      </p:sp>
      <p:sp>
        <p:nvSpPr>
          <p:cNvPr id="14" name="Oval 1038"/>
          <p:cNvSpPr>
            <a:spLocks noChangeArrowheads="1"/>
          </p:cNvSpPr>
          <p:nvPr/>
        </p:nvSpPr>
        <p:spPr bwMode="auto">
          <a:xfrm>
            <a:off x="7356475" y="2794000"/>
            <a:ext cx="98425" cy="98425"/>
          </a:xfrm>
          <a:prstGeom prst="ellipse">
            <a:avLst/>
          </a:prstGeom>
          <a:solidFill>
            <a:srgbClr val="CC3300"/>
          </a:solidFill>
          <a:ln w="12700">
            <a:solidFill>
              <a:schemeClr val="tx1"/>
            </a:solidFill>
            <a:round/>
            <a:headEnd/>
            <a:tailEnd/>
          </a:ln>
        </p:spPr>
        <p:txBody>
          <a:bodyPr wrap="none" anchor="ctr"/>
          <a:lstStyle/>
          <a:p>
            <a:endParaRPr lang="en-US"/>
          </a:p>
        </p:txBody>
      </p:sp>
      <p:sp>
        <p:nvSpPr>
          <p:cNvPr id="15" name="Oval 1039"/>
          <p:cNvSpPr>
            <a:spLocks noChangeArrowheads="1"/>
          </p:cNvSpPr>
          <p:nvPr/>
        </p:nvSpPr>
        <p:spPr bwMode="auto">
          <a:xfrm>
            <a:off x="7578725" y="2570163"/>
            <a:ext cx="100013" cy="100012"/>
          </a:xfrm>
          <a:prstGeom prst="ellipse">
            <a:avLst/>
          </a:prstGeom>
          <a:solidFill>
            <a:srgbClr val="CC3300"/>
          </a:solidFill>
          <a:ln w="12700">
            <a:solidFill>
              <a:schemeClr val="tx1"/>
            </a:solidFill>
            <a:round/>
            <a:headEnd/>
            <a:tailEnd/>
          </a:ln>
        </p:spPr>
        <p:txBody>
          <a:bodyPr wrap="none" anchor="ctr"/>
          <a:lstStyle/>
          <a:p>
            <a:endParaRPr lang="en-US"/>
          </a:p>
        </p:txBody>
      </p:sp>
      <p:sp>
        <p:nvSpPr>
          <p:cNvPr id="16" name="Oval 1040"/>
          <p:cNvSpPr>
            <a:spLocks noChangeArrowheads="1"/>
          </p:cNvSpPr>
          <p:nvPr/>
        </p:nvSpPr>
        <p:spPr bwMode="auto">
          <a:xfrm>
            <a:off x="7802563" y="2905125"/>
            <a:ext cx="100012" cy="100013"/>
          </a:xfrm>
          <a:prstGeom prst="ellipse">
            <a:avLst/>
          </a:prstGeom>
          <a:solidFill>
            <a:srgbClr val="CC3300"/>
          </a:solidFill>
          <a:ln w="12700">
            <a:solidFill>
              <a:schemeClr val="tx1"/>
            </a:solidFill>
            <a:round/>
            <a:headEnd/>
            <a:tailEnd/>
          </a:ln>
        </p:spPr>
        <p:txBody>
          <a:bodyPr wrap="none" anchor="ctr"/>
          <a:lstStyle/>
          <a:p>
            <a:endParaRPr lang="en-US"/>
          </a:p>
        </p:txBody>
      </p:sp>
      <p:sp>
        <p:nvSpPr>
          <p:cNvPr id="17" name="Oval 1041"/>
          <p:cNvSpPr>
            <a:spLocks noChangeArrowheads="1"/>
          </p:cNvSpPr>
          <p:nvPr/>
        </p:nvSpPr>
        <p:spPr bwMode="auto">
          <a:xfrm>
            <a:off x="8361363" y="3017838"/>
            <a:ext cx="100012" cy="98425"/>
          </a:xfrm>
          <a:prstGeom prst="ellipse">
            <a:avLst/>
          </a:prstGeom>
          <a:solidFill>
            <a:srgbClr val="CC3300"/>
          </a:solidFill>
          <a:ln w="12700">
            <a:solidFill>
              <a:schemeClr val="tx1"/>
            </a:solidFill>
            <a:round/>
            <a:headEnd/>
            <a:tailEnd/>
          </a:ln>
        </p:spPr>
        <p:txBody>
          <a:bodyPr wrap="none" anchor="ctr"/>
          <a:lstStyle/>
          <a:p>
            <a:endParaRPr lang="en-US"/>
          </a:p>
        </p:txBody>
      </p:sp>
      <p:sp>
        <p:nvSpPr>
          <p:cNvPr id="18" name="Oval 1042"/>
          <p:cNvSpPr>
            <a:spLocks noChangeArrowheads="1"/>
          </p:cNvSpPr>
          <p:nvPr/>
        </p:nvSpPr>
        <p:spPr bwMode="auto">
          <a:xfrm>
            <a:off x="7086600" y="24384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 name="Oval 1043"/>
          <p:cNvSpPr>
            <a:spLocks noChangeArrowheads="1"/>
          </p:cNvSpPr>
          <p:nvPr/>
        </p:nvSpPr>
        <p:spPr bwMode="auto">
          <a:xfrm>
            <a:off x="6370638" y="23114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 name="Rectangle 1044"/>
          <p:cNvSpPr>
            <a:spLocks noChangeArrowheads="1"/>
          </p:cNvSpPr>
          <p:nvPr/>
        </p:nvSpPr>
        <p:spPr bwMode="auto">
          <a:xfrm>
            <a:off x="7969250" y="20510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b="1" i="1">
                <a:latin typeface="Times New Roman" pitchFamily="18" charset="0"/>
                <a:ea typeface="SimSun" pitchFamily="2" charset="-122"/>
              </a:rPr>
              <a:t>p</a:t>
            </a:r>
          </a:p>
        </p:txBody>
      </p:sp>
      <p:sp>
        <p:nvSpPr>
          <p:cNvPr id="21" name="Rectangle 1045"/>
          <p:cNvSpPr>
            <a:spLocks noChangeArrowheads="1"/>
          </p:cNvSpPr>
          <p:nvPr/>
        </p:nvSpPr>
        <p:spPr bwMode="auto">
          <a:xfrm>
            <a:off x="6597650" y="27368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b="1" i="1">
                <a:latin typeface="Times New Roman" pitchFamily="18" charset="0"/>
                <a:ea typeface="SimSun" pitchFamily="2" charset="-122"/>
              </a:rPr>
              <a:t>q</a:t>
            </a:r>
          </a:p>
        </p:txBody>
      </p:sp>
      <p:sp>
        <p:nvSpPr>
          <p:cNvPr id="22" name="Oval 1046"/>
          <p:cNvSpPr>
            <a:spLocks noChangeArrowheads="1"/>
          </p:cNvSpPr>
          <p:nvPr/>
        </p:nvSpPr>
        <p:spPr bwMode="auto">
          <a:xfrm>
            <a:off x="7315200" y="17526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 name="Rectangle 1047"/>
          <p:cNvSpPr>
            <a:spLocks noChangeArrowheads="1"/>
          </p:cNvSpPr>
          <p:nvPr/>
        </p:nvSpPr>
        <p:spPr bwMode="auto">
          <a:xfrm>
            <a:off x="7359650" y="250825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b="1" i="1">
                <a:latin typeface="Times New Roman" pitchFamily="18" charset="0"/>
                <a:ea typeface="SimSun" pitchFamily="2" charset="-122"/>
              </a:rPr>
              <a:t>p</a:t>
            </a:r>
            <a:r>
              <a:rPr lang="en-US" altLang="zh-CN" b="1" i="1" baseline="-25000">
                <a:latin typeface="Times New Roman" pitchFamily="18" charset="0"/>
                <a:ea typeface="SimSun" pitchFamily="2" charset="-122"/>
              </a:rPr>
              <a:t>1</a:t>
            </a:r>
          </a:p>
        </p:txBody>
      </p:sp>
      <p:sp>
        <p:nvSpPr>
          <p:cNvPr id="24" name="Line 1048"/>
          <p:cNvSpPr>
            <a:spLocks noChangeShapeType="1"/>
          </p:cNvSpPr>
          <p:nvPr/>
        </p:nvSpPr>
        <p:spPr bwMode="auto">
          <a:xfrm flipH="1">
            <a:off x="7435850" y="2355850"/>
            <a:ext cx="457200" cy="228600"/>
          </a:xfrm>
          <a:prstGeom prst="line">
            <a:avLst/>
          </a:prstGeom>
          <a:noFill/>
          <a:ln w="25400">
            <a:solidFill>
              <a:schemeClr val="tx1"/>
            </a:solidFill>
            <a:round/>
            <a:headEnd type="stealth" w="lg" len="med"/>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25" name="Group 1049"/>
          <p:cNvGrpSpPr>
            <a:grpSpLocks/>
          </p:cNvGrpSpPr>
          <p:nvPr/>
        </p:nvGrpSpPr>
        <p:grpSpPr bwMode="auto">
          <a:xfrm>
            <a:off x="5867400" y="4343400"/>
            <a:ext cx="2863850" cy="1638300"/>
            <a:chOff x="3428" y="2740"/>
            <a:chExt cx="1804" cy="1032"/>
          </a:xfrm>
        </p:grpSpPr>
        <p:sp>
          <p:nvSpPr>
            <p:cNvPr id="26" name="Oval 1050"/>
            <p:cNvSpPr>
              <a:spLocks noChangeArrowheads="1"/>
            </p:cNvSpPr>
            <p:nvPr/>
          </p:nvSpPr>
          <p:spPr bwMode="auto">
            <a:xfrm>
              <a:off x="3914" y="3089"/>
              <a:ext cx="63" cy="62"/>
            </a:xfrm>
            <a:prstGeom prst="ellipse">
              <a:avLst/>
            </a:prstGeom>
            <a:solidFill>
              <a:srgbClr val="CC3300"/>
            </a:solidFill>
            <a:ln w="12700">
              <a:solidFill>
                <a:schemeClr val="tx1"/>
              </a:solidFill>
              <a:round/>
              <a:headEnd/>
              <a:tailEnd/>
            </a:ln>
          </p:spPr>
          <p:txBody>
            <a:bodyPr wrap="none" anchor="ctr"/>
            <a:lstStyle/>
            <a:p>
              <a:endParaRPr lang="en-US"/>
            </a:p>
          </p:txBody>
        </p:sp>
        <p:sp>
          <p:nvSpPr>
            <p:cNvPr id="27" name="Oval 1051"/>
            <p:cNvSpPr>
              <a:spLocks noChangeArrowheads="1"/>
            </p:cNvSpPr>
            <p:nvPr/>
          </p:nvSpPr>
          <p:spPr bwMode="auto">
            <a:xfrm>
              <a:off x="4126" y="3159"/>
              <a:ext cx="62" cy="63"/>
            </a:xfrm>
            <a:prstGeom prst="ellipse">
              <a:avLst/>
            </a:prstGeom>
            <a:solidFill>
              <a:srgbClr val="CC3300"/>
            </a:solidFill>
            <a:ln w="12700">
              <a:solidFill>
                <a:schemeClr val="tx1"/>
              </a:solidFill>
              <a:round/>
              <a:headEnd/>
              <a:tailEnd/>
            </a:ln>
          </p:spPr>
          <p:txBody>
            <a:bodyPr wrap="none" anchor="ctr"/>
            <a:lstStyle/>
            <a:p>
              <a:endParaRPr lang="en-US"/>
            </a:p>
          </p:txBody>
        </p:sp>
        <p:sp>
          <p:nvSpPr>
            <p:cNvPr id="28" name="Oval 1052"/>
            <p:cNvSpPr>
              <a:spLocks noChangeArrowheads="1"/>
            </p:cNvSpPr>
            <p:nvPr/>
          </p:nvSpPr>
          <p:spPr bwMode="auto">
            <a:xfrm>
              <a:off x="4126" y="2948"/>
              <a:ext cx="62" cy="62"/>
            </a:xfrm>
            <a:prstGeom prst="ellipse">
              <a:avLst/>
            </a:prstGeom>
            <a:solidFill>
              <a:srgbClr val="CC3300"/>
            </a:solidFill>
            <a:ln w="12700">
              <a:solidFill>
                <a:schemeClr val="tx1"/>
              </a:solidFill>
              <a:round/>
              <a:headEnd/>
              <a:tailEnd/>
            </a:ln>
          </p:spPr>
          <p:txBody>
            <a:bodyPr wrap="none" anchor="ctr"/>
            <a:lstStyle/>
            <a:p>
              <a:endParaRPr lang="en-US"/>
            </a:p>
          </p:txBody>
        </p:sp>
        <p:sp>
          <p:nvSpPr>
            <p:cNvPr id="29" name="Oval 1053"/>
            <p:cNvSpPr>
              <a:spLocks noChangeArrowheads="1"/>
            </p:cNvSpPr>
            <p:nvPr/>
          </p:nvSpPr>
          <p:spPr bwMode="auto">
            <a:xfrm>
              <a:off x="3844" y="3370"/>
              <a:ext cx="62" cy="63"/>
            </a:xfrm>
            <a:prstGeom prst="ellipse">
              <a:avLst/>
            </a:prstGeom>
            <a:solidFill>
              <a:srgbClr val="CC3300"/>
            </a:solidFill>
            <a:ln w="12700">
              <a:solidFill>
                <a:schemeClr val="tx1"/>
              </a:solidFill>
              <a:round/>
              <a:headEnd/>
              <a:tailEnd/>
            </a:ln>
          </p:spPr>
          <p:txBody>
            <a:bodyPr wrap="none" anchor="ctr"/>
            <a:lstStyle/>
            <a:p>
              <a:endParaRPr lang="en-US"/>
            </a:p>
          </p:txBody>
        </p:sp>
        <p:sp>
          <p:nvSpPr>
            <p:cNvPr id="30" name="Oval 1054"/>
            <p:cNvSpPr>
              <a:spLocks noChangeArrowheads="1"/>
            </p:cNvSpPr>
            <p:nvPr/>
          </p:nvSpPr>
          <p:spPr bwMode="auto">
            <a:xfrm>
              <a:off x="3985" y="3230"/>
              <a:ext cx="62" cy="62"/>
            </a:xfrm>
            <a:prstGeom prst="ellipse">
              <a:avLst/>
            </a:prstGeom>
            <a:solidFill>
              <a:srgbClr val="CC3300"/>
            </a:solidFill>
            <a:ln w="12700">
              <a:solidFill>
                <a:schemeClr val="tx1"/>
              </a:solidFill>
              <a:round/>
              <a:headEnd/>
              <a:tailEnd/>
            </a:ln>
          </p:spPr>
          <p:txBody>
            <a:bodyPr wrap="none" anchor="ctr"/>
            <a:lstStyle/>
            <a:p>
              <a:endParaRPr lang="en-US"/>
            </a:p>
          </p:txBody>
        </p:sp>
        <p:sp>
          <p:nvSpPr>
            <p:cNvPr id="31" name="Oval 1055"/>
            <p:cNvSpPr>
              <a:spLocks noChangeArrowheads="1"/>
            </p:cNvSpPr>
            <p:nvPr/>
          </p:nvSpPr>
          <p:spPr bwMode="auto">
            <a:xfrm>
              <a:off x="4129" y="3514"/>
              <a:ext cx="62" cy="63"/>
            </a:xfrm>
            <a:prstGeom prst="ellipse">
              <a:avLst/>
            </a:prstGeom>
            <a:solidFill>
              <a:srgbClr val="CC3300"/>
            </a:solidFill>
            <a:ln w="12700">
              <a:solidFill>
                <a:schemeClr val="tx1"/>
              </a:solidFill>
              <a:round/>
              <a:headEnd/>
              <a:tailEnd/>
            </a:ln>
          </p:spPr>
          <p:txBody>
            <a:bodyPr wrap="none" anchor="ctr"/>
            <a:lstStyle/>
            <a:p>
              <a:endParaRPr lang="en-US"/>
            </a:p>
          </p:txBody>
        </p:sp>
        <p:sp>
          <p:nvSpPr>
            <p:cNvPr id="32" name="Oval 1056"/>
            <p:cNvSpPr>
              <a:spLocks noChangeArrowheads="1"/>
            </p:cNvSpPr>
            <p:nvPr/>
          </p:nvSpPr>
          <p:spPr bwMode="auto">
            <a:xfrm>
              <a:off x="4196" y="3297"/>
              <a:ext cx="62" cy="62"/>
            </a:xfrm>
            <a:prstGeom prst="ellipse">
              <a:avLst/>
            </a:prstGeom>
            <a:solidFill>
              <a:srgbClr val="CC3300"/>
            </a:solidFill>
            <a:ln w="12700">
              <a:solidFill>
                <a:schemeClr val="tx1"/>
              </a:solidFill>
              <a:round/>
              <a:headEnd/>
              <a:tailEnd/>
            </a:ln>
          </p:spPr>
          <p:txBody>
            <a:bodyPr wrap="none" anchor="ctr"/>
            <a:lstStyle/>
            <a:p>
              <a:endParaRPr lang="en-US"/>
            </a:p>
          </p:txBody>
        </p:sp>
        <p:sp>
          <p:nvSpPr>
            <p:cNvPr id="33" name="Oval 1057"/>
            <p:cNvSpPr>
              <a:spLocks noChangeArrowheads="1"/>
            </p:cNvSpPr>
            <p:nvPr/>
          </p:nvSpPr>
          <p:spPr bwMode="auto">
            <a:xfrm>
              <a:off x="4196" y="2807"/>
              <a:ext cx="62" cy="63"/>
            </a:xfrm>
            <a:prstGeom prst="ellipse">
              <a:avLst/>
            </a:prstGeom>
            <a:solidFill>
              <a:srgbClr val="CC3300"/>
            </a:solidFill>
            <a:ln w="12700">
              <a:solidFill>
                <a:schemeClr val="tx1"/>
              </a:solidFill>
              <a:round/>
              <a:headEnd/>
              <a:tailEnd/>
            </a:ln>
          </p:spPr>
          <p:txBody>
            <a:bodyPr wrap="none" anchor="ctr"/>
            <a:lstStyle/>
            <a:p>
              <a:endParaRPr lang="en-US"/>
            </a:p>
          </p:txBody>
        </p:sp>
        <p:sp>
          <p:nvSpPr>
            <p:cNvPr id="34" name="Oval 1058"/>
            <p:cNvSpPr>
              <a:spLocks noChangeArrowheads="1"/>
            </p:cNvSpPr>
            <p:nvPr/>
          </p:nvSpPr>
          <p:spPr bwMode="auto">
            <a:xfrm>
              <a:off x="4618" y="3230"/>
              <a:ext cx="63" cy="62"/>
            </a:xfrm>
            <a:prstGeom prst="ellipse">
              <a:avLst/>
            </a:prstGeom>
            <a:solidFill>
              <a:srgbClr val="CC3300"/>
            </a:solidFill>
            <a:ln w="12700">
              <a:solidFill>
                <a:schemeClr val="tx1"/>
              </a:solidFill>
              <a:round/>
              <a:headEnd/>
              <a:tailEnd/>
            </a:ln>
          </p:spPr>
          <p:txBody>
            <a:bodyPr wrap="none" anchor="ctr"/>
            <a:lstStyle/>
            <a:p>
              <a:endParaRPr lang="en-US"/>
            </a:p>
          </p:txBody>
        </p:sp>
        <p:sp>
          <p:nvSpPr>
            <p:cNvPr id="35" name="Oval 1059"/>
            <p:cNvSpPr>
              <a:spLocks noChangeArrowheads="1"/>
            </p:cNvSpPr>
            <p:nvPr/>
          </p:nvSpPr>
          <p:spPr bwMode="auto">
            <a:xfrm>
              <a:off x="4478" y="2948"/>
              <a:ext cx="62" cy="62"/>
            </a:xfrm>
            <a:prstGeom prst="ellipse">
              <a:avLst/>
            </a:prstGeom>
            <a:solidFill>
              <a:srgbClr val="CC3300"/>
            </a:solidFill>
            <a:ln w="12700">
              <a:solidFill>
                <a:schemeClr val="tx1"/>
              </a:solidFill>
              <a:round/>
              <a:headEnd/>
              <a:tailEnd/>
            </a:ln>
          </p:spPr>
          <p:txBody>
            <a:bodyPr wrap="none" anchor="ctr"/>
            <a:lstStyle/>
            <a:p>
              <a:endParaRPr lang="en-US"/>
            </a:p>
          </p:txBody>
        </p:sp>
        <p:sp>
          <p:nvSpPr>
            <p:cNvPr id="36" name="Oval 1060"/>
            <p:cNvSpPr>
              <a:spLocks noChangeArrowheads="1"/>
            </p:cNvSpPr>
            <p:nvPr/>
          </p:nvSpPr>
          <p:spPr bwMode="auto">
            <a:xfrm>
              <a:off x="3694" y="3252"/>
              <a:ext cx="62" cy="62"/>
            </a:xfrm>
            <a:prstGeom prst="ellipse">
              <a:avLst/>
            </a:prstGeom>
            <a:solidFill>
              <a:srgbClr val="CC3300"/>
            </a:solidFill>
            <a:ln w="12700">
              <a:solidFill>
                <a:schemeClr val="tx1"/>
              </a:solidFill>
              <a:round/>
              <a:headEnd/>
              <a:tailEnd/>
            </a:ln>
          </p:spPr>
          <p:txBody>
            <a:bodyPr wrap="none" anchor="ctr"/>
            <a:lstStyle/>
            <a:p>
              <a:endParaRPr lang="en-US"/>
            </a:p>
          </p:txBody>
        </p:sp>
        <p:sp>
          <p:nvSpPr>
            <p:cNvPr id="37" name="Oval 1061"/>
            <p:cNvSpPr>
              <a:spLocks noChangeArrowheads="1"/>
            </p:cNvSpPr>
            <p:nvPr/>
          </p:nvSpPr>
          <p:spPr bwMode="auto">
            <a:xfrm>
              <a:off x="4266" y="3159"/>
              <a:ext cx="63" cy="63"/>
            </a:xfrm>
            <a:prstGeom prst="ellipse">
              <a:avLst/>
            </a:prstGeom>
            <a:solidFill>
              <a:srgbClr val="CC3300"/>
            </a:solidFill>
            <a:ln w="12700">
              <a:solidFill>
                <a:schemeClr val="tx1"/>
              </a:solidFill>
              <a:round/>
              <a:headEnd/>
              <a:tailEnd/>
            </a:ln>
          </p:spPr>
          <p:txBody>
            <a:bodyPr wrap="none" anchor="ctr"/>
            <a:lstStyle/>
            <a:p>
              <a:endParaRPr lang="en-US"/>
            </a:p>
          </p:txBody>
        </p:sp>
        <p:sp>
          <p:nvSpPr>
            <p:cNvPr id="38" name="Oval 1062"/>
            <p:cNvSpPr>
              <a:spLocks noChangeArrowheads="1"/>
            </p:cNvSpPr>
            <p:nvPr/>
          </p:nvSpPr>
          <p:spPr bwMode="auto">
            <a:xfrm>
              <a:off x="4407" y="3370"/>
              <a:ext cx="63" cy="63"/>
            </a:xfrm>
            <a:prstGeom prst="ellipse">
              <a:avLst/>
            </a:prstGeom>
            <a:solidFill>
              <a:srgbClr val="CC3300"/>
            </a:solidFill>
            <a:ln w="12700">
              <a:solidFill>
                <a:schemeClr val="tx1"/>
              </a:solidFill>
              <a:round/>
              <a:headEnd/>
              <a:tailEnd/>
            </a:ln>
          </p:spPr>
          <p:txBody>
            <a:bodyPr wrap="none" anchor="ctr"/>
            <a:lstStyle/>
            <a:p>
              <a:endParaRPr lang="en-US"/>
            </a:p>
          </p:txBody>
        </p:sp>
        <p:sp>
          <p:nvSpPr>
            <p:cNvPr id="39" name="Oval 1063"/>
            <p:cNvSpPr>
              <a:spLocks noChangeArrowheads="1"/>
            </p:cNvSpPr>
            <p:nvPr/>
          </p:nvSpPr>
          <p:spPr bwMode="auto">
            <a:xfrm>
              <a:off x="4759" y="3441"/>
              <a:ext cx="63" cy="62"/>
            </a:xfrm>
            <a:prstGeom prst="ellipse">
              <a:avLst/>
            </a:prstGeom>
            <a:solidFill>
              <a:srgbClr val="CC3300"/>
            </a:solidFill>
            <a:ln w="12700">
              <a:solidFill>
                <a:schemeClr val="tx1"/>
              </a:solidFill>
              <a:round/>
              <a:headEnd/>
              <a:tailEnd/>
            </a:ln>
          </p:spPr>
          <p:txBody>
            <a:bodyPr wrap="none" anchor="ctr"/>
            <a:lstStyle/>
            <a:p>
              <a:endParaRPr lang="en-US"/>
            </a:p>
          </p:txBody>
        </p:sp>
        <p:sp>
          <p:nvSpPr>
            <p:cNvPr id="40" name="Rectangle 1064"/>
            <p:cNvSpPr>
              <a:spLocks noChangeArrowheads="1"/>
            </p:cNvSpPr>
            <p:nvPr/>
          </p:nvSpPr>
          <p:spPr bwMode="auto">
            <a:xfrm>
              <a:off x="3504" y="28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b="1" i="1">
                  <a:latin typeface="Times New Roman" pitchFamily="18" charset="0"/>
                  <a:ea typeface="SimSun" pitchFamily="2" charset="-122"/>
                </a:rPr>
                <a:t>p</a:t>
              </a:r>
            </a:p>
          </p:txBody>
        </p:sp>
        <p:sp>
          <p:nvSpPr>
            <p:cNvPr id="41" name="Rectangle 1065"/>
            <p:cNvSpPr>
              <a:spLocks noChangeArrowheads="1"/>
            </p:cNvSpPr>
            <p:nvPr/>
          </p:nvSpPr>
          <p:spPr bwMode="auto">
            <a:xfrm>
              <a:off x="4992" y="28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b="1" i="1">
                  <a:latin typeface="Times New Roman" pitchFamily="18" charset="0"/>
                  <a:ea typeface="SimSun" pitchFamily="2" charset="-122"/>
                </a:rPr>
                <a:t>q</a:t>
              </a:r>
            </a:p>
          </p:txBody>
        </p:sp>
        <p:sp>
          <p:nvSpPr>
            <p:cNvPr id="42" name="Oval 1066"/>
            <p:cNvSpPr>
              <a:spLocks noChangeArrowheads="1"/>
            </p:cNvSpPr>
            <p:nvPr/>
          </p:nvSpPr>
          <p:spPr bwMode="auto">
            <a:xfrm>
              <a:off x="4858" y="3182"/>
              <a:ext cx="63" cy="62"/>
            </a:xfrm>
            <a:prstGeom prst="ellipse">
              <a:avLst/>
            </a:prstGeom>
            <a:solidFill>
              <a:srgbClr val="CC3300"/>
            </a:solidFill>
            <a:ln w="12700">
              <a:solidFill>
                <a:schemeClr val="tx1"/>
              </a:solidFill>
              <a:round/>
              <a:headEnd/>
              <a:tailEnd/>
            </a:ln>
          </p:spPr>
          <p:txBody>
            <a:bodyPr wrap="none" anchor="ctr"/>
            <a:lstStyle/>
            <a:p>
              <a:endParaRPr lang="en-US"/>
            </a:p>
          </p:txBody>
        </p:sp>
        <p:sp>
          <p:nvSpPr>
            <p:cNvPr id="43" name="Oval 1067"/>
            <p:cNvSpPr>
              <a:spLocks noChangeArrowheads="1"/>
            </p:cNvSpPr>
            <p:nvPr/>
          </p:nvSpPr>
          <p:spPr bwMode="auto">
            <a:xfrm>
              <a:off x="4506" y="3207"/>
              <a:ext cx="63" cy="63"/>
            </a:xfrm>
            <a:prstGeom prst="ellipse">
              <a:avLst/>
            </a:prstGeom>
            <a:solidFill>
              <a:srgbClr val="CC3300"/>
            </a:solidFill>
            <a:ln w="12700">
              <a:solidFill>
                <a:schemeClr val="tx1"/>
              </a:solidFill>
              <a:round/>
              <a:headEnd/>
              <a:tailEnd/>
            </a:ln>
          </p:spPr>
          <p:txBody>
            <a:bodyPr wrap="none" anchor="ctr"/>
            <a:lstStyle/>
            <a:p>
              <a:endParaRPr lang="en-US"/>
            </a:p>
          </p:txBody>
        </p:sp>
        <p:sp>
          <p:nvSpPr>
            <p:cNvPr id="44" name="Oval 1068"/>
            <p:cNvSpPr>
              <a:spLocks noChangeArrowheads="1"/>
            </p:cNvSpPr>
            <p:nvPr/>
          </p:nvSpPr>
          <p:spPr bwMode="auto">
            <a:xfrm>
              <a:off x="4647" y="3322"/>
              <a:ext cx="63" cy="63"/>
            </a:xfrm>
            <a:prstGeom prst="ellipse">
              <a:avLst/>
            </a:prstGeom>
            <a:solidFill>
              <a:srgbClr val="CC3300"/>
            </a:solidFill>
            <a:ln w="12700">
              <a:solidFill>
                <a:schemeClr val="tx1"/>
              </a:solidFill>
              <a:round/>
              <a:headEnd/>
              <a:tailEnd/>
            </a:ln>
          </p:spPr>
          <p:txBody>
            <a:bodyPr wrap="none" anchor="ctr"/>
            <a:lstStyle/>
            <a:p>
              <a:endParaRPr lang="en-US"/>
            </a:p>
          </p:txBody>
        </p:sp>
        <p:sp>
          <p:nvSpPr>
            <p:cNvPr id="45" name="Oval 1069"/>
            <p:cNvSpPr>
              <a:spLocks noChangeArrowheads="1"/>
            </p:cNvSpPr>
            <p:nvPr/>
          </p:nvSpPr>
          <p:spPr bwMode="auto">
            <a:xfrm>
              <a:off x="4954" y="2942"/>
              <a:ext cx="63" cy="62"/>
            </a:xfrm>
            <a:prstGeom prst="ellipse">
              <a:avLst/>
            </a:prstGeom>
            <a:solidFill>
              <a:srgbClr val="CC3300"/>
            </a:solidFill>
            <a:ln w="12700">
              <a:solidFill>
                <a:schemeClr val="tx1"/>
              </a:solidFill>
              <a:round/>
              <a:headEnd/>
              <a:tailEnd/>
            </a:ln>
          </p:spPr>
          <p:txBody>
            <a:bodyPr wrap="none" anchor="ctr"/>
            <a:lstStyle/>
            <a:p>
              <a:endParaRPr lang="en-US"/>
            </a:p>
          </p:txBody>
        </p:sp>
        <p:sp>
          <p:nvSpPr>
            <p:cNvPr id="46" name="Oval 1070"/>
            <p:cNvSpPr>
              <a:spLocks noChangeArrowheads="1"/>
            </p:cNvSpPr>
            <p:nvPr/>
          </p:nvSpPr>
          <p:spPr bwMode="auto">
            <a:xfrm>
              <a:off x="4602" y="2871"/>
              <a:ext cx="63" cy="63"/>
            </a:xfrm>
            <a:prstGeom prst="ellipse">
              <a:avLst/>
            </a:prstGeom>
            <a:solidFill>
              <a:srgbClr val="CC3300"/>
            </a:solidFill>
            <a:ln w="12700">
              <a:solidFill>
                <a:schemeClr val="tx1"/>
              </a:solidFill>
              <a:round/>
              <a:headEnd/>
              <a:tailEnd/>
            </a:ln>
          </p:spPr>
          <p:txBody>
            <a:bodyPr wrap="none" anchor="ctr"/>
            <a:lstStyle/>
            <a:p>
              <a:endParaRPr lang="en-US"/>
            </a:p>
          </p:txBody>
        </p:sp>
        <p:sp>
          <p:nvSpPr>
            <p:cNvPr id="47" name="Oval 1071"/>
            <p:cNvSpPr>
              <a:spLocks noChangeArrowheads="1"/>
            </p:cNvSpPr>
            <p:nvPr/>
          </p:nvSpPr>
          <p:spPr bwMode="auto">
            <a:xfrm>
              <a:off x="4791" y="3034"/>
              <a:ext cx="63" cy="63"/>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 name="Oval 1072"/>
            <p:cNvSpPr>
              <a:spLocks noChangeArrowheads="1"/>
            </p:cNvSpPr>
            <p:nvPr/>
          </p:nvSpPr>
          <p:spPr bwMode="auto">
            <a:xfrm>
              <a:off x="3524" y="298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 name="Oval 1073"/>
            <p:cNvSpPr>
              <a:spLocks noChangeArrowheads="1"/>
            </p:cNvSpPr>
            <p:nvPr/>
          </p:nvSpPr>
          <p:spPr bwMode="auto">
            <a:xfrm>
              <a:off x="3860" y="3076"/>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0" name="Oval 1074"/>
            <p:cNvSpPr>
              <a:spLocks noChangeArrowheads="1"/>
            </p:cNvSpPr>
            <p:nvPr/>
          </p:nvSpPr>
          <p:spPr bwMode="auto">
            <a:xfrm>
              <a:off x="4244" y="298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 name="Oval 1075"/>
            <p:cNvSpPr>
              <a:spLocks noChangeArrowheads="1"/>
            </p:cNvSpPr>
            <p:nvPr/>
          </p:nvSpPr>
          <p:spPr bwMode="auto">
            <a:xfrm>
              <a:off x="4484" y="274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2" name="Line 1076"/>
            <p:cNvSpPr>
              <a:spLocks noChangeShapeType="1"/>
            </p:cNvSpPr>
            <p:nvPr/>
          </p:nvSpPr>
          <p:spPr bwMode="auto">
            <a:xfrm flipV="1">
              <a:off x="3888" y="3312"/>
              <a:ext cx="288" cy="96"/>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 name="Line 1077"/>
            <p:cNvSpPr>
              <a:spLocks noChangeShapeType="1"/>
            </p:cNvSpPr>
            <p:nvPr/>
          </p:nvSpPr>
          <p:spPr bwMode="auto">
            <a:xfrm flipH="1">
              <a:off x="4272" y="3264"/>
              <a:ext cx="240" cy="48"/>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 name="Oval 1078"/>
            <p:cNvSpPr>
              <a:spLocks noChangeArrowheads="1"/>
            </p:cNvSpPr>
            <p:nvPr/>
          </p:nvSpPr>
          <p:spPr bwMode="auto">
            <a:xfrm>
              <a:off x="3818" y="2993"/>
              <a:ext cx="63" cy="62"/>
            </a:xfrm>
            <a:prstGeom prst="ellipse">
              <a:avLst/>
            </a:prstGeom>
            <a:solidFill>
              <a:srgbClr val="CC3300"/>
            </a:solidFill>
            <a:ln w="12700">
              <a:solidFill>
                <a:schemeClr val="tx1"/>
              </a:solidFill>
              <a:round/>
              <a:headEnd/>
              <a:tailEnd/>
            </a:ln>
          </p:spPr>
          <p:txBody>
            <a:bodyPr wrap="none" anchor="ctr"/>
            <a:lstStyle/>
            <a:p>
              <a:endParaRPr lang="en-US"/>
            </a:p>
          </p:txBody>
        </p:sp>
        <p:sp>
          <p:nvSpPr>
            <p:cNvPr id="55" name="Oval 1079"/>
            <p:cNvSpPr>
              <a:spLocks noChangeArrowheads="1"/>
            </p:cNvSpPr>
            <p:nvPr/>
          </p:nvSpPr>
          <p:spPr bwMode="auto">
            <a:xfrm>
              <a:off x="3694" y="3044"/>
              <a:ext cx="62" cy="62"/>
            </a:xfrm>
            <a:prstGeom prst="ellipse">
              <a:avLst/>
            </a:prstGeom>
            <a:solidFill>
              <a:srgbClr val="CC3300"/>
            </a:solidFill>
            <a:ln w="12700">
              <a:solidFill>
                <a:schemeClr val="tx1"/>
              </a:solidFill>
              <a:round/>
              <a:headEnd/>
              <a:tailEnd/>
            </a:ln>
          </p:spPr>
          <p:txBody>
            <a:bodyPr wrap="none" anchor="ctr"/>
            <a:lstStyle/>
            <a:p>
              <a:endParaRPr lang="en-US"/>
            </a:p>
          </p:txBody>
        </p:sp>
        <p:sp>
          <p:nvSpPr>
            <p:cNvPr id="56" name="Oval 1080"/>
            <p:cNvSpPr>
              <a:spLocks noChangeArrowheads="1"/>
            </p:cNvSpPr>
            <p:nvPr/>
          </p:nvSpPr>
          <p:spPr bwMode="auto">
            <a:xfrm>
              <a:off x="3860" y="2807"/>
              <a:ext cx="62" cy="63"/>
            </a:xfrm>
            <a:prstGeom prst="ellipse">
              <a:avLst/>
            </a:prstGeom>
            <a:solidFill>
              <a:srgbClr val="CC3300"/>
            </a:solidFill>
            <a:ln w="12700">
              <a:solidFill>
                <a:schemeClr val="tx1"/>
              </a:solidFill>
              <a:round/>
              <a:headEnd/>
              <a:tailEnd/>
            </a:ln>
          </p:spPr>
          <p:txBody>
            <a:bodyPr wrap="none" anchor="ctr"/>
            <a:lstStyle/>
            <a:p>
              <a:endParaRPr lang="en-US"/>
            </a:p>
          </p:txBody>
        </p:sp>
        <p:sp>
          <p:nvSpPr>
            <p:cNvPr id="57" name="Oval 1081"/>
            <p:cNvSpPr>
              <a:spLocks noChangeArrowheads="1"/>
            </p:cNvSpPr>
            <p:nvPr/>
          </p:nvSpPr>
          <p:spPr bwMode="auto">
            <a:xfrm>
              <a:off x="3428" y="274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 name="Line 1082"/>
            <p:cNvSpPr>
              <a:spLocks noChangeShapeType="1"/>
            </p:cNvSpPr>
            <p:nvPr/>
          </p:nvSpPr>
          <p:spPr bwMode="auto">
            <a:xfrm>
              <a:off x="3744" y="3072"/>
              <a:ext cx="96" cy="288"/>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9" name="Line 1083"/>
            <p:cNvSpPr>
              <a:spLocks noChangeShapeType="1"/>
            </p:cNvSpPr>
            <p:nvPr/>
          </p:nvSpPr>
          <p:spPr bwMode="auto">
            <a:xfrm flipH="1">
              <a:off x="4560" y="3072"/>
              <a:ext cx="240" cy="144"/>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0" name="Rectangle 1084"/>
            <p:cNvSpPr>
              <a:spLocks noChangeArrowheads="1"/>
            </p:cNvSpPr>
            <p:nvPr/>
          </p:nvSpPr>
          <p:spPr bwMode="auto">
            <a:xfrm>
              <a:off x="4176" y="331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b="1" i="1">
                  <a:latin typeface="Times New Roman" pitchFamily="18" charset="0"/>
                  <a:ea typeface="SimSun" pitchFamily="2" charset="-122"/>
                </a:rPr>
                <a:t>o</a:t>
              </a:r>
            </a:p>
          </p:txBody>
        </p:sp>
      </p:grpSp>
      <p:sp>
        <p:nvSpPr>
          <p:cNvPr id="61" name="Line 1085"/>
          <p:cNvSpPr>
            <a:spLocks noChangeShapeType="1"/>
          </p:cNvSpPr>
          <p:nvPr/>
        </p:nvSpPr>
        <p:spPr bwMode="auto">
          <a:xfrm flipV="1">
            <a:off x="6934200" y="2667000"/>
            <a:ext cx="457200" cy="30480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2458012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050"/>
          <p:cNvSpPr>
            <a:spLocks noGrp="1" noChangeArrowheads="1"/>
          </p:cNvSpPr>
          <p:nvPr>
            <p:ph type="title"/>
          </p:nvPr>
        </p:nvSpPr>
        <p:spPr>
          <a:xfrm>
            <a:off x="381000" y="381000"/>
            <a:ext cx="8458200" cy="685800"/>
          </a:xfrm>
        </p:spPr>
        <p:txBody>
          <a:bodyPr/>
          <a:lstStyle/>
          <a:p>
            <a:pPr eaLnBrk="1" hangingPunct="1"/>
            <a:r>
              <a:rPr lang="en-US" altLang="zh-CN" sz="3200" smtClean="0">
                <a:ea typeface="SimSun" pitchFamily="2" charset="-122"/>
              </a:rPr>
              <a:t>Density-Based Clustering: Basic Concepts</a:t>
            </a:r>
          </a:p>
        </p:txBody>
      </p:sp>
      <p:sp>
        <p:nvSpPr>
          <p:cNvPr id="47107" name="Rectangle 2051"/>
          <p:cNvSpPr>
            <a:spLocks noGrp="1" noChangeArrowheads="1"/>
          </p:cNvSpPr>
          <p:nvPr>
            <p:ph type="body" idx="1"/>
          </p:nvPr>
        </p:nvSpPr>
        <p:spPr>
          <a:xfrm>
            <a:off x="304800" y="1371600"/>
            <a:ext cx="7924800" cy="5181600"/>
          </a:xfrm>
        </p:spPr>
        <p:txBody>
          <a:bodyPr/>
          <a:lstStyle/>
          <a:p>
            <a:pPr eaLnBrk="1" hangingPunct="1">
              <a:lnSpc>
                <a:spcPct val="90000"/>
              </a:lnSpc>
              <a:spcBef>
                <a:spcPct val="50000"/>
              </a:spcBef>
            </a:pPr>
            <a:r>
              <a:rPr lang="en-US" altLang="zh-CN" sz="2400" dirty="0" smtClean="0">
                <a:ea typeface="SimSun" pitchFamily="2" charset="-122"/>
              </a:rPr>
              <a:t>Two parameters</a:t>
            </a:r>
            <a:r>
              <a:rPr lang="en-US" altLang="zh-CN" sz="2400" i="1" dirty="0" smtClean="0">
                <a:ea typeface="SimSun" pitchFamily="2" charset="-122"/>
              </a:rPr>
              <a:t>:</a:t>
            </a:r>
          </a:p>
          <a:p>
            <a:pPr lvl="1" eaLnBrk="1" hangingPunct="1">
              <a:lnSpc>
                <a:spcPct val="90000"/>
              </a:lnSpc>
              <a:spcBef>
                <a:spcPct val="50000"/>
              </a:spcBef>
            </a:pPr>
            <a:r>
              <a:rPr lang="en-US" altLang="zh-CN" sz="2400" i="1" dirty="0" err="1" smtClean="0">
                <a:solidFill>
                  <a:schemeClr val="hlink"/>
                </a:solidFill>
                <a:ea typeface="SimSun" pitchFamily="2" charset="-122"/>
              </a:rPr>
              <a:t>Eps</a:t>
            </a:r>
            <a:r>
              <a:rPr lang="en-US" altLang="zh-CN" sz="2400" dirty="0" smtClean="0">
                <a:ea typeface="SimSun" pitchFamily="2" charset="-122"/>
              </a:rPr>
              <a:t>: Maximum radius of the neighborhood</a:t>
            </a:r>
          </a:p>
          <a:p>
            <a:pPr lvl="1">
              <a:lnSpc>
                <a:spcPct val="90000"/>
              </a:lnSpc>
              <a:spcBef>
                <a:spcPct val="50000"/>
              </a:spcBef>
            </a:pPr>
            <a:r>
              <a:rPr lang="en-US" altLang="zh-CN" sz="2400" i="1" dirty="0" err="1" smtClean="0">
                <a:solidFill>
                  <a:schemeClr val="hlink"/>
                </a:solidFill>
                <a:ea typeface="SimSun" pitchFamily="2" charset="-122"/>
              </a:rPr>
              <a:t>MinPts</a:t>
            </a:r>
            <a:r>
              <a:rPr lang="en-US" altLang="zh-CN" sz="2400" dirty="0" smtClean="0">
                <a:ea typeface="SimSun" pitchFamily="2" charset="-122"/>
              </a:rPr>
              <a:t>: Minimum number of points in an </a:t>
            </a:r>
            <a:r>
              <a:rPr lang="en-US" altLang="zh-CN" sz="2400" dirty="0" smtClean="0">
                <a:ea typeface="SimSun" pitchFamily="2" charset="-122"/>
              </a:rPr>
              <a:t>Eps-neighborhood </a:t>
            </a:r>
            <a:r>
              <a:rPr lang="en-US" altLang="zh-CN" sz="2400" dirty="0" smtClean="0">
                <a:ea typeface="SimSun" pitchFamily="2" charset="-122"/>
              </a:rPr>
              <a:t>(</a:t>
            </a:r>
            <a:r>
              <a:rPr lang="en-US" altLang="zh-CN" sz="2400" i="1" dirty="0" err="1">
                <a:ea typeface="SimSun" pitchFamily="2" charset="-122"/>
              </a:rPr>
              <a:t>N</a:t>
            </a:r>
            <a:r>
              <a:rPr lang="en-US" altLang="zh-CN" sz="2400" i="1" baseline="-25000" dirty="0" err="1">
                <a:ea typeface="SimSun" pitchFamily="2" charset="-122"/>
              </a:rPr>
              <a:t>Eps</a:t>
            </a:r>
            <a:r>
              <a:rPr lang="en-US" altLang="zh-CN" sz="2400" dirty="0" smtClean="0">
                <a:ea typeface="SimSun" pitchFamily="2" charset="-122"/>
              </a:rPr>
              <a:t>) of that point</a:t>
            </a:r>
          </a:p>
          <a:p>
            <a:pPr eaLnBrk="1" hangingPunct="1">
              <a:lnSpc>
                <a:spcPct val="90000"/>
              </a:lnSpc>
              <a:spcBef>
                <a:spcPct val="50000"/>
              </a:spcBef>
            </a:pPr>
            <a:r>
              <a:rPr lang="en-US" altLang="zh-CN" sz="2400" dirty="0" smtClean="0">
                <a:solidFill>
                  <a:schemeClr val="hlink"/>
                </a:solidFill>
                <a:ea typeface="SimSun" pitchFamily="2" charset="-122"/>
              </a:rPr>
              <a:t>Directly density-reachable</a:t>
            </a:r>
            <a:r>
              <a:rPr lang="en-US" altLang="zh-CN" sz="2400" dirty="0" smtClean="0">
                <a:ea typeface="SimSun" pitchFamily="2" charset="-122"/>
              </a:rPr>
              <a:t>: A point </a:t>
            </a:r>
            <a:r>
              <a:rPr lang="en-US" altLang="zh-CN" sz="2400" i="1" dirty="0" smtClean="0">
                <a:ea typeface="SimSun" pitchFamily="2" charset="-122"/>
              </a:rPr>
              <a:t>p</a:t>
            </a:r>
            <a:r>
              <a:rPr lang="en-US" altLang="zh-CN" sz="2400" dirty="0" smtClean="0">
                <a:ea typeface="SimSun" pitchFamily="2" charset="-122"/>
              </a:rPr>
              <a:t> is directly density-reachable from a point </a:t>
            </a:r>
            <a:r>
              <a:rPr lang="en-US" altLang="zh-CN" sz="2400" i="1" dirty="0" smtClean="0">
                <a:ea typeface="SimSun" pitchFamily="2" charset="-122"/>
              </a:rPr>
              <a:t>q</a:t>
            </a:r>
            <a:r>
              <a:rPr lang="en-US" altLang="zh-CN" sz="2400" dirty="0" smtClean="0">
                <a:ea typeface="SimSun" pitchFamily="2" charset="-122"/>
              </a:rPr>
              <a:t> w.r.t. </a:t>
            </a:r>
            <a:r>
              <a:rPr lang="en-US" altLang="zh-CN" sz="2400" i="1" dirty="0" err="1" smtClean="0">
                <a:ea typeface="SimSun" pitchFamily="2" charset="-122"/>
              </a:rPr>
              <a:t>Eps</a:t>
            </a:r>
            <a:r>
              <a:rPr lang="en-US" altLang="zh-CN" sz="2400" dirty="0" smtClean="0">
                <a:ea typeface="SimSun" pitchFamily="2" charset="-122"/>
              </a:rPr>
              <a:t>, </a:t>
            </a:r>
            <a:r>
              <a:rPr lang="en-US" altLang="zh-CN" sz="2400" i="1" dirty="0" err="1" smtClean="0">
                <a:ea typeface="SimSun" pitchFamily="2" charset="-122"/>
              </a:rPr>
              <a:t>MinPts</a:t>
            </a:r>
            <a:r>
              <a:rPr lang="en-US" altLang="zh-CN" sz="2400" dirty="0" smtClean="0">
                <a:ea typeface="SimSun" pitchFamily="2" charset="-122"/>
              </a:rPr>
              <a:t> if 	</a:t>
            </a:r>
          </a:p>
          <a:p>
            <a:pPr lvl="1" eaLnBrk="1" hangingPunct="1">
              <a:lnSpc>
                <a:spcPct val="90000"/>
              </a:lnSpc>
              <a:spcBef>
                <a:spcPct val="50000"/>
              </a:spcBef>
            </a:pPr>
            <a:r>
              <a:rPr lang="en-US" altLang="zh-CN" sz="2400" i="1" dirty="0" smtClean="0">
                <a:ea typeface="SimSun" pitchFamily="2" charset="-122"/>
              </a:rPr>
              <a:t>p</a:t>
            </a:r>
            <a:r>
              <a:rPr lang="en-US" altLang="zh-CN" sz="2400" dirty="0" smtClean="0">
                <a:ea typeface="SimSun" pitchFamily="2" charset="-122"/>
              </a:rPr>
              <a:t> belongs to </a:t>
            </a:r>
            <a:r>
              <a:rPr lang="en-US" altLang="zh-CN" sz="2400" i="1" dirty="0" err="1" smtClean="0">
                <a:ea typeface="SimSun" pitchFamily="2" charset="-122"/>
              </a:rPr>
              <a:t>N</a:t>
            </a:r>
            <a:r>
              <a:rPr lang="en-US" altLang="zh-CN" sz="2400" i="1" baseline="-25000" dirty="0" err="1" smtClean="0">
                <a:ea typeface="SimSun" pitchFamily="2" charset="-122"/>
              </a:rPr>
              <a:t>Eps</a:t>
            </a:r>
            <a:r>
              <a:rPr lang="en-US" altLang="zh-CN" sz="2400" i="1" dirty="0" smtClean="0">
                <a:ea typeface="SimSun" pitchFamily="2" charset="-122"/>
              </a:rPr>
              <a:t>(q)</a:t>
            </a:r>
          </a:p>
          <a:p>
            <a:pPr lvl="1" eaLnBrk="1" hangingPunct="1">
              <a:lnSpc>
                <a:spcPct val="90000"/>
              </a:lnSpc>
              <a:spcBef>
                <a:spcPct val="50000"/>
              </a:spcBef>
            </a:pPr>
            <a:r>
              <a:rPr lang="en-US" altLang="zh-CN" sz="2400" dirty="0" smtClean="0">
                <a:ea typeface="SimSun" pitchFamily="2" charset="-122"/>
              </a:rPr>
              <a:t>core point condition:</a:t>
            </a:r>
          </a:p>
          <a:p>
            <a:pPr lvl="1" eaLnBrk="1" hangingPunct="1">
              <a:lnSpc>
                <a:spcPct val="90000"/>
              </a:lnSpc>
              <a:spcBef>
                <a:spcPct val="50000"/>
              </a:spcBef>
              <a:buFont typeface="Wingdings" pitchFamily="2" charset="2"/>
              <a:buNone/>
            </a:pPr>
            <a:r>
              <a:rPr lang="en-US" altLang="zh-CN" sz="2400" dirty="0" smtClean="0">
                <a:ea typeface="SimSun" pitchFamily="2" charset="-122"/>
              </a:rPr>
              <a:t>              |</a:t>
            </a:r>
            <a:r>
              <a:rPr lang="en-US" altLang="zh-CN" sz="2400" i="1" dirty="0" err="1" smtClean="0">
                <a:ea typeface="SimSun" pitchFamily="2" charset="-122"/>
              </a:rPr>
              <a:t>N</a:t>
            </a:r>
            <a:r>
              <a:rPr lang="en-US" altLang="zh-CN" sz="2400" i="1" baseline="-25000" dirty="0" err="1" smtClean="0">
                <a:ea typeface="SimSun" pitchFamily="2" charset="-122"/>
              </a:rPr>
              <a:t>Eps</a:t>
            </a:r>
            <a:r>
              <a:rPr lang="en-US" altLang="zh-CN" sz="2400" i="1" dirty="0" smtClean="0">
                <a:ea typeface="SimSun" pitchFamily="2" charset="-122"/>
              </a:rPr>
              <a:t> (q)</a:t>
            </a:r>
            <a:r>
              <a:rPr lang="en-US" altLang="zh-CN" sz="2400" dirty="0" smtClean="0">
                <a:ea typeface="SimSun" pitchFamily="2" charset="-122"/>
              </a:rPr>
              <a:t>| ≥ </a:t>
            </a:r>
            <a:r>
              <a:rPr lang="en-US" altLang="zh-CN" sz="2400" i="1" dirty="0" err="1" smtClean="0">
                <a:ea typeface="SimSun" pitchFamily="2" charset="-122"/>
              </a:rPr>
              <a:t>MinPts</a:t>
            </a:r>
            <a:r>
              <a:rPr lang="en-US" altLang="zh-CN" sz="2400" dirty="0" smtClean="0">
                <a:ea typeface="SimSun" pitchFamily="2" charset="-122"/>
              </a:rPr>
              <a:t> </a:t>
            </a:r>
            <a:endParaRPr lang="en-US" altLang="zh-CN" sz="2400" i="1" dirty="0" smtClean="0">
              <a:ea typeface="SimSun" pitchFamily="2" charset="-122"/>
            </a:endParaRPr>
          </a:p>
        </p:txBody>
      </p:sp>
      <p:grpSp>
        <p:nvGrpSpPr>
          <p:cNvPr id="47108" name="Group 50"/>
          <p:cNvGrpSpPr>
            <a:grpSpLocks/>
          </p:cNvGrpSpPr>
          <p:nvPr/>
        </p:nvGrpSpPr>
        <p:grpSpPr bwMode="auto">
          <a:xfrm>
            <a:off x="5264150" y="4648200"/>
            <a:ext cx="3879850" cy="1663700"/>
            <a:chOff x="5264150" y="4648200"/>
            <a:chExt cx="3879850" cy="1663700"/>
          </a:xfrm>
        </p:grpSpPr>
        <p:sp>
          <p:nvSpPr>
            <p:cNvPr id="47110" name="Rectangle 2072"/>
            <p:cNvSpPr>
              <a:spLocks noChangeArrowheads="1"/>
            </p:cNvSpPr>
            <p:nvPr/>
          </p:nvSpPr>
          <p:spPr bwMode="auto">
            <a:xfrm>
              <a:off x="7315200" y="4946650"/>
              <a:ext cx="18288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a:latin typeface="Times New Roman" pitchFamily="18" charset="0"/>
                  <a:ea typeface="SimSun" pitchFamily="2" charset="-122"/>
                </a:rPr>
                <a:t>MinPts = 5</a:t>
              </a:r>
            </a:p>
            <a:p>
              <a:pPr algn="l" eaLnBrk="0" hangingPunct="0">
                <a:spcBef>
                  <a:spcPct val="50000"/>
                </a:spcBef>
              </a:pPr>
              <a:r>
                <a:rPr lang="en-US" altLang="zh-CN">
                  <a:latin typeface="Times New Roman" pitchFamily="18" charset="0"/>
                  <a:ea typeface="SimSun" pitchFamily="2" charset="-122"/>
                </a:rPr>
                <a:t>Eps = 1 cm</a:t>
              </a:r>
            </a:p>
          </p:txBody>
        </p:sp>
        <p:grpSp>
          <p:nvGrpSpPr>
            <p:cNvPr id="47111" name="Group 49"/>
            <p:cNvGrpSpPr>
              <a:grpSpLocks/>
            </p:cNvGrpSpPr>
            <p:nvPr/>
          </p:nvGrpSpPr>
          <p:grpSpPr bwMode="auto">
            <a:xfrm>
              <a:off x="5264150" y="4648200"/>
              <a:ext cx="1663700" cy="1663700"/>
              <a:chOff x="5264150" y="4648200"/>
              <a:chExt cx="1663700" cy="1663700"/>
            </a:xfrm>
          </p:grpSpPr>
          <p:sp>
            <p:nvSpPr>
              <p:cNvPr id="47112" name="Oval 2054"/>
              <p:cNvSpPr>
                <a:spLocks noChangeArrowheads="1"/>
              </p:cNvSpPr>
              <p:nvPr/>
            </p:nvSpPr>
            <p:spPr bwMode="auto">
              <a:xfrm>
                <a:off x="5375275" y="5430838"/>
                <a:ext cx="100013" cy="98425"/>
              </a:xfrm>
              <a:prstGeom prst="ellipse">
                <a:avLst/>
              </a:prstGeom>
              <a:solidFill>
                <a:srgbClr val="CC3300"/>
              </a:solidFill>
              <a:ln w="12700">
                <a:solidFill>
                  <a:schemeClr val="tx1"/>
                </a:solidFill>
                <a:round/>
                <a:headEnd/>
                <a:tailEnd/>
              </a:ln>
            </p:spPr>
            <p:txBody>
              <a:bodyPr wrap="none" anchor="ctr"/>
              <a:lstStyle/>
              <a:p>
                <a:endParaRPr lang="en-US"/>
              </a:p>
            </p:txBody>
          </p:sp>
          <p:sp>
            <p:nvSpPr>
              <p:cNvPr id="47113" name="Oval 2055"/>
              <p:cNvSpPr>
                <a:spLocks noChangeArrowheads="1"/>
              </p:cNvSpPr>
              <p:nvPr/>
            </p:nvSpPr>
            <p:spPr bwMode="auto">
              <a:xfrm>
                <a:off x="5711825" y="5541963"/>
                <a:ext cx="98425" cy="100013"/>
              </a:xfrm>
              <a:prstGeom prst="ellipse">
                <a:avLst/>
              </a:prstGeom>
              <a:solidFill>
                <a:srgbClr val="CC3300"/>
              </a:solidFill>
              <a:ln w="12700">
                <a:solidFill>
                  <a:schemeClr val="tx1"/>
                </a:solidFill>
                <a:round/>
                <a:headEnd/>
                <a:tailEnd/>
              </a:ln>
            </p:spPr>
            <p:txBody>
              <a:bodyPr wrap="none" anchor="ctr"/>
              <a:lstStyle/>
              <a:p>
                <a:endParaRPr lang="en-US"/>
              </a:p>
            </p:txBody>
          </p:sp>
          <p:sp>
            <p:nvSpPr>
              <p:cNvPr id="47114" name="Oval 2056"/>
              <p:cNvSpPr>
                <a:spLocks noChangeArrowheads="1"/>
              </p:cNvSpPr>
              <p:nvPr/>
            </p:nvSpPr>
            <p:spPr bwMode="auto">
              <a:xfrm>
                <a:off x="5867400" y="5181600"/>
                <a:ext cx="98425" cy="98425"/>
              </a:xfrm>
              <a:prstGeom prst="ellipse">
                <a:avLst/>
              </a:prstGeom>
              <a:solidFill>
                <a:srgbClr val="CC3300"/>
              </a:solidFill>
              <a:ln w="12700">
                <a:solidFill>
                  <a:schemeClr val="tx1"/>
                </a:solidFill>
                <a:round/>
                <a:headEnd/>
                <a:tailEnd/>
              </a:ln>
            </p:spPr>
            <p:txBody>
              <a:bodyPr wrap="none" anchor="ctr"/>
              <a:lstStyle/>
              <a:p>
                <a:endParaRPr lang="en-US"/>
              </a:p>
            </p:txBody>
          </p:sp>
          <p:sp>
            <p:nvSpPr>
              <p:cNvPr id="47115" name="Oval 2057"/>
              <p:cNvSpPr>
                <a:spLocks noChangeArrowheads="1"/>
              </p:cNvSpPr>
              <p:nvPr/>
            </p:nvSpPr>
            <p:spPr bwMode="auto">
              <a:xfrm>
                <a:off x="5264150" y="5876925"/>
                <a:ext cx="98425" cy="100013"/>
              </a:xfrm>
              <a:prstGeom prst="ellipse">
                <a:avLst/>
              </a:prstGeom>
              <a:solidFill>
                <a:srgbClr val="CC3300"/>
              </a:solidFill>
              <a:ln w="12700">
                <a:solidFill>
                  <a:schemeClr val="tx1"/>
                </a:solidFill>
                <a:round/>
                <a:headEnd/>
                <a:tailEnd/>
              </a:ln>
            </p:spPr>
            <p:txBody>
              <a:bodyPr wrap="none" anchor="ctr"/>
              <a:lstStyle/>
              <a:p>
                <a:endParaRPr lang="en-US"/>
              </a:p>
            </p:txBody>
          </p:sp>
          <p:sp>
            <p:nvSpPr>
              <p:cNvPr id="47116" name="Oval 2058"/>
              <p:cNvSpPr>
                <a:spLocks noChangeArrowheads="1"/>
              </p:cNvSpPr>
              <p:nvPr/>
            </p:nvSpPr>
            <p:spPr bwMode="auto">
              <a:xfrm>
                <a:off x="5487988" y="5654675"/>
                <a:ext cx="98425" cy="98425"/>
              </a:xfrm>
              <a:prstGeom prst="ellipse">
                <a:avLst/>
              </a:prstGeom>
              <a:solidFill>
                <a:srgbClr val="CC3300"/>
              </a:solidFill>
              <a:ln w="12700">
                <a:solidFill>
                  <a:schemeClr val="tx1"/>
                </a:solidFill>
                <a:round/>
                <a:headEnd/>
                <a:tailEnd/>
              </a:ln>
            </p:spPr>
            <p:txBody>
              <a:bodyPr wrap="none" anchor="ctr"/>
              <a:lstStyle/>
              <a:p>
                <a:endParaRPr lang="en-US"/>
              </a:p>
            </p:txBody>
          </p:sp>
          <p:sp>
            <p:nvSpPr>
              <p:cNvPr id="47117" name="Oval 2059"/>
              <p:cNvSpPr>
                <a:spLocks noChangeArrowheads="1"/>
              </p:cNvSpPr>
              <p:nvPr/>
            </p:nvSpPr>
            <p:spPr bwMode="auto">
              <a:xfrm>
                <a:off x="5487988" y="5876925"/>
                <a:ext cx="98425" cy="100013"/>
              </a:xfrm>
              <a:prstGeom prst="ellipse">
                <a:avLst/>
              </a:prstGeom>
              <a:solidFill>
                <a:srgbClr val="CC3300"/>
              </a:solidFill>
              <a:ln w="12700">
                <a:solidFill>
                  <a:schemeClr val="tx1"/>
                </a:solidFill>
                <a:round/>
                <a:headEnd/>
                <a:tailEnd/>
              </a:ln>
            </p:spPr>
            <p:txBody>
              <a:bodyPr wrap="none" anchor="ctr"/>
              <a:lstStyle/>
              <a:p>
                <a:endParaRPr lang="en-US"/>
              </a:p>
            </p:txBody>
          </p:sp>
          <p:sp>
            <p:nvSpPr>
              <p:cNvPr id="47118" name="Oval 2060"/>
              <p:cNvSpPr>
                <a:spLocks noChangeArrowheads="1"/>
              </p:cNvSpPr>
              <p:nvPr/>
            </p:nvSpPr>
            <p:spPr bwMode="auto">
              <a:xfrm>
                <a:off x="5822950" y="5989638"/>
                <a:ext cx="98425" cy="98425"/>
              </a:xfrm>
              <a:prstGeom prst="ellipse">
                <a:avLst/>
              </a:prstGeom>
              <a:solidFill>
                <a:srgbClr val="CC3300"/>
              </a:solidFill>
              <a:ln w="12700">
                <a:solidFill>
                  <a:schemeClr val="tx1"/>
                </a:solidFill>
                <a:round/>
                <a:headEnd/>
                <a:tailEnd/>
              </a:ln>
            </p:spPr>
            <p:txBody>
              <a:bodyPr wrap="none" anchor="ctr"/>
              <a:lstStyle/>
              <a:p>
                <a:endParaRPr lang="en-US"/>
              </a:p>
            </p:txBody>
          </p:sp>
          <p:sp>
            <p:nvSpPr>
              <p:cNvPr id="47119" name="Oval 2061"/>
              <p:cNvSpPr>
                <a:spLocks noChangeArrowheads="1"/>
              </p:cNvSpPr>
              <p:nvPr/>
            </p:nvSpPr>
            <p:spPr bwMode="auto">
              <a:xfrm>
                <a:off x="5822950" y="46482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20" name="Oval 2062"/>
              <p:cNvSpPr>
                <a:spLocks noChangeArrowheads="1"/>
              </p:cNvSpPr>
              <p:nvPr/>
            </p:nvSpPr>
            <p:spPr bwMode="auto">
              <a:xfrm>
                <a:off x="5822950" y="4983163"/>
                <a:ext cx="98425" cy="100013"/>
              </a:xfrm>
              <a:prstGeom prst="ellipse">
                <a:avLst/>
              </a:prstGeom>
              <a:solidFill>
                <a:srgbClr val="CC3300"/>
              </a:solidFill>
              <a:ln w="12700">
                <a:solidFill>
                  <a:schemeClr val="tx1"/>
                </a:solidFill>
                <a:round/>
                <a:headEnd/>
                <a:tailEnd/>
              </a:ln>
            </p:spPr>
            <p:txBody>
              <a:bodyPr wrap="none" anchor="ctr"/>
              <a:lstStyle/>
              <a:p>
                <a:endParaRPr lang="en-US"/>
              </a:p>
            </p:txBody>
          </p:sp>
          <p:sp>
            <p:nvSpPr>
              <p:cNvPr id="47121" name="Oval 2063"/>
              <p:cNvSpPr>
                <a:spLocks noChangeArrowheads="1"/>
              </p:cNvSpPr>
              <p:nvPr/>
            </p:nvSpPr>
            <p:spPr bwMode="auto">
              <a:xfrm>
                <a:off x="6492875" y="5654675"/>
                <a:ext cx="100013" cy="98425"/>
              </a:xfrm>
              <a:prstGeom prst="ellipse">
                <a:avLst/>
              </a:prstGeom>
              <a:solidFill>
                <a:srgbClr val="CC3300"/>
              </a:solidFill>
              <a:ln w="12700">
                <a:solidFill>
                  <a:schemeClr val="tx1"/>
                </a:solidFill>
                <a:round/>
                <a:headEnd/>
                <a:tailEnd/>
              </a:ln>
            </p:spPr>
            <p:txBody>
              <a:bodyPr wrap="none" anchor="ctr"/>
              <a:lstStyle/>
              <a:p>
                <a:endParaRPr lang="en-US"/>
              </a:p>
            </p:txBody>
          </p:sp>
          <p:sp>
            <p:nvSpPr>
              <p:cNvPr id="47122" name="Oval 2064"/>
              <p:cNvSpPr>
                <a:spLocks noChangeArrowheads="1"/>
              </p:cNvSpPr>
              <p:nvPr/>
            </p:nvSpPr>
            <p:spPr bwMode="auto">
              <a:xfrm>
                <a:off x="6270625" y="5207000"/>
                <a:ext cx="98425" cy="98425"/>
              </a:xfrm>
              <a:prstGeom prst="ellipse">
                <a:avLst/>
              </a:prstGeom>
              <a:solidFill>
                <a:srgbClr val="CC3300"/>
              </a:solidFill>
              <a:ln w="12700">
                <a:solidFill>
                  <a:schemeClr val="tx1"/>
                </a:solidFill>
                <a:round/>
                <a:headEnd/>
                <a:tailEnd/>
              </a:ln>
            </p:spPr>
            <p:txBody>
              <a:bodyPr wrap="none" anchor="ctr"/>
              <a:lstStyle/>
              <a:p>
                <a:endParaRPr lang="en-US"/>
              </a:p>
            </p:txBody>
          </p:sp>
          <p:sp>
            <p:nvSpPr>
              <p:cNvPr id="47123" name="Oval 2065"/>
              <p:cNvSpPr>
                <a:spLocks noChangeArrowheads="1"/>
              </p:cNvSpPr>
              <p:nvPr/>
            </p:nvSpPr>
            <p:spPr bwMode="auto">
              <a:xfrm>
                <a:off x="5711825" y="5765800"/>
                <a:ext cx="98425" cy="98425"/>
              </a:xfrm>
              <a:prstGeom prst="ellipse">
                <a:avLst/>
              </a:prstGeom>
              <a:solidFill>
                <a:srgbClr val="CC3300"/>
              </a:solidFill>
              <a:ln w="12700">
                <a:solidFill>
                  <a:schemeClr val="tx1"/>
                </a:solidFill>
                <a:round/>
                <a:headEnd/>
                <a:tailEnd/>
              </a:ln>
            </p:spPr>
            <p:txBody>
              <a:bodyPr wrap="none" anchor="ctr"/>
              <a:lstStyle/>
              <a:p>
                <a:endParaRPr lang="en-US"/>
              </a:p>
            </p:txBody>
          </p:sp>
          <p:sp>
            <p:nvSpPr>
              <p:cNvPr id="47124" name="Oval 2066"/>
              <p:cNvSpPr>
                <a:spLocks noChangeArrowheads="1"/>
              </p:cNvSpPr>
              <p:nvPr/>
            </p:nvSpPr>
            <p:spPr bwMode="auto">
              <a:xfrm>
                <a:off x="5934075" y="5541963"/>
                <a:ext cx="100013" cy="100013"/>
              </a:xfrm>
              <a:prstGeom prst="ellipse">
                <a:avLst/>
              </a:prstGeom>
              <a:solidFill>
                <a:srgbClr val="CC3300"/>
              </a:solidFill>
              <a:ln w="12700">
                <a:solidFill>
                  <a:schemeClr val="tx1"/>
                </a:solidFill>
                <a:round/>
                <a:headEnd/>
                <a:tailEnd/>
              </a:ln>
            </p:spPr>
            <p:txBody>
              <a:bodyPr wrap="none" anchor="ctr"/>
              <a:lstStyle/>
              <a:p>
                <a:endParaRPr lang="en-US"/>
              </a:p>
            </p:txBody>
          </p:sp>
          <p:sp>
            <p:nvSpPr>
              <p:cNvPr id="47125" name="Oval 2067"/>
              <p:cNvSpPr>
                <a:spLocks noChangeArrowheads="1"/>
              </p:cNvSpPr>
              <p:nvPr/>
            </p:nvSpPr>
            <p:spPr bwMode="auto">
              <a:xfrm>
                <a:off x="6157913" y="5876925"/>
                <a:ext cx="100013" cy="100013"/>
              </a:xfrm>
              <a:prstGeom prst="ellipse">
                <a:avLst/>
              </a:prstGeom>
              <a:solidFill>
                <a:srgbClr val="CC3300"/>
              </a:solidFill>
              <a:ln w="12700">
                <a:solidFill>
                  <a:schemeClr val="tx1"/>
                </a:solidFill>
                <a:round/>
                <a:headEnd/>
                <a:tailEnd/>
              </a:ln>
            </p:spPr>
            <p:txBody>
              <a:bodyPr wrap="none" anchor="ctr"/>
              <a:lstStyle/>
              <a:p>
                <a:endParaRPr lang="en-US"/>
              </a:p>
            </p:txBody>
          </p:sp>
          <p:sp>
            <p:nvSpPr>
              <p:cNvPr id="47126" name="Oval 2068"/>
              <p:cNvSpPr>
                <a:spLocks noChangeArrowheads="1"/>
              </p:cNvSpPr>
              <p:nvPr/>
            </p:nvSpPr>
            <p:spPr bwMode="auto">
              <a:xfrm>
                <a:off x="6716713" y="5989638"/>
                <a:ext cx="100013" cy="98425"/>
              </a:xfrm>
              <a:prstGeom prst="ellipse">
                <a:avLst/>
              </a:prstGeom>
              <a:solidFill>
                <a:srgbClr val="CC3300"/>
              </a:solidFill>
              <a:ln w="12700">
                <a:solidFill>
                  <a:schemeClr val="tx1"/>
                </a:solidFill>
                <a:round/>
                <a:headEnd/>
                <a:tailEnd/>
              </a:ln>
            </p:spPr>
            <p:txBody>
              <a:bodyPr wrap="none" anchor="ctr"/>
              <a:lstStyle/>
              <a:p>
                <a:endParaRPr lang="en-US"/>
              </a:p>
            </p:txBody>
          </p:sp>
          <p:sp>
            <p:nvSpPr>
              <p:cNvPr id="47127" name="Oval 2069"/>
              <p:cNvSpPr>
                <a:spLocks noChangeArrowheads="1"/>
              </p:cNvSpPr>
              <p:nvPr/>
            </p:nvSpPr>
            <p:spPr bwMode="auto">
              <a:xfrm>
                <a:off x="5487988" y="52070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28" name="Rectangle 2070"/>
              <p:cNvSpPr>
                <a:spLocks noChangeArrowheads="1"/>
              </p:cNvSpPr>
              <p:nvPr/>
            </p:nvSpPr>
            <p:spPr bwMode="auto">
              <a:xfrm>
                <a:off x="6324600" y="49466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a:latin typeface="Times New Roman" pitchFamily="18" charset="0"/>
                    <a:ea typeface="SimSun" pitchFamily="2" charset="-122"/>
                  </a:rPr>
                  <a:t>p</a:t>
                </a:r>
              </a:p>
            </p:txBody>
          </p:sp>
          <p:sp>
            <p:nvSpPr>
              <p:cNvPr id="47129" name="Rectangle 2071"/>
              <p:cNvSpPr>
                <a:spLocks noChangeArrowheads="1"/>
              </p:cNvSpPr>
              <p:nvPr/>
            </p:nvSpPr>
            <p:spPr bwMode="auto">
              <a:xfrm>
                <a:off x="5867400" y="5715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a:latin typeface="Times New Roman" pitchFamily="18" charset="0"/>
                    <a:ea typeface="SimSun" pitchFamily="2" charset="-122"/>
                  </a:rPr>
                  <a:t>q</a:t>
                </a:r>
              </a:p>
            </p:txBody>
          </p:sp>
          <p:sp>
            <p:nvSpPr>
              <p:cNvPr id="47130" name="Oval 2065"/>
              <p:cNvSpPr>
                <a:spLocks noChangeArrowheads="1"/>
              </p:cNvSpPr>
              <p:nvPr/>
            </p:nvSpPr>
            <p:spPr bwMode="auto">
              <a:xfrm>
                <a:off x="5997575" y="5768975"/>
                <a:ext cx="98425" cy="98425"/>
              </a:xfrm>
              <a:prstGeom prst="ellipse">
                <a:avLst/>
              </a:prstGeom>
              <a:solidFill>
                <a:srgbClr val="CC3300"/>
              </a:solidFill>
              <a:ln w="12700">
                <a:solidFill>
                  <a:schemeClr val="tx1"/>
                </a:solidFill>
                <a:round/>
                <a:headEnd/>
                <a:tailEnd/>
              </a:ln>
            </p:spPr>
            <p:txBody>
              <a:bodyPr wrap="none" anchor="ctr"/>
              <a:lstStyle/>
              <a:p>
                <a:endParaRPr lang="en-US"/>
              </a:p>
            </p:txBody>
          </p:sp>
        </p:grpSp>
      </p:grpSp>
      <p:sp>
        <p:nvSpPr>
          <p:cNvPr id="47109" name="Slide Number Placeholder 5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45ED5B60-E6C3-46CC-A553-08F114BA3A56}" type="slidenum">
              <a:rPr lang="en-US" sz="1200" smtClean="0"/>
              <a:pPr eaLnBrk="1" hangingPunct="1"/>
              <a:t>42</a:t>
            </a:fld>
            <a:endParaRPr lang="en-US" sz="1200" smtClean="0"/>
          </a:p>
        </p:txBody>
      </p:sp>
    </p:spTree>
    <p:extLst>
      <p:ext uri="{BB962C8B-B14F-4D97-AF65-F5344CB8AC3E}">
        <p14:creationId xmlns:p14="http://schemas.microsoft.com/office/powerpoint/2010/main" val="2987813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p:cNvSpPr>
            <a:spLocks noGrp="1" noChangeArrowheads="1"/>
          </p:cNvSpPr>
          <p:nvPr>
            <p:ph type="title"/>
          </p:nvPr>
        </p:nvSpPr>
        <p:spPr>
          <a:xfrm>
            <a:off x="0" y="381000"/>
            <a:ext cx="9144000" cy="838200"/>
          </a:xfrm>
          <a:noFill/>
        </p:spPr>
        <p:txBody>
          <a:bodyPr lIns="92075" tIns="46038" rIns="92075" bIns="46038" anchor="ctr"/>
          <a:lstStyle/>
          <a:p>
            <a:pPr eaLnBrk="1" hangingPunct="1"/>
            <a:r>
              <a:rPr lang="en-US" altLang="zh-CN" sz="3200" smtClean="0">
                <a:ea typeface="SimSun" pitchFamily="2" charset="-122"/>
              </a:rPr>
              <a:t>Density-Reachable and Density-Connected</a:t>
            </a:r>
          </a:p>
        </p:txBody>
      </p:sp>
      <p:sp>
        <p:nvSpPr>
          <p:cNvPr id="48131" name="Rectangle 1027"/>
          <p:cNvSpPr>
            <a:spLocks noGrp="1" noChangeArrowheads="1"/>
          </p:cNvSpPr>
          <p:nvPr>
            <p:ph type="body" idx="1"/>
          </p:nvPr>
        </p:nvSpPr>
        <p:spPr>
          <a:xfrm>
            <a:off x="228600" y="1447800"/>
            <a:ext cx="5638800" cy="5029200"/>
          </a:xfrm>
          <a:noFill/>
        </p:spPr>
        <p:txBody>
          <a:bodyPr lIns="92075" tIns="46038" rIns="92075" bIns="46038">
            <a:normAutofit lnSpcReduction="10000"/>
          </a:bodyPr>
          <a:lstStyle/>
          <a:p>
            <a:pPr eaLnBrk="1" hangingPunct="1">
              <a:spcBef>
                <a:spcPct val="50000"/>
              </a:spcBef>
            </a:pPr>
            <a:r>
              <a:rPr lang="en-US" altLang="zh-CN" sz="2400" smtClean="0">
                <a:ea typeface="SimSun" pitchFamily="2" charset="-122"/>
              </a:rPr>
              <a:t>Density-reachable: </a:t>
            </a:r>
          </a:p>
          <a:p>
            <a:pPr lvl="1" eaLnBrk="1" hangingPunct="1">
              <a:spcBef>
                <a:spcPct val="50000"/>
              </a:spcBef>
            </a:pPr>
            <a:r>
              <a:rPr lang="en-US" altLang="zh-CN" sz="2400" smtClean="0">
                <a:ea typeface="SimSun" pitchFamily="2" charset="-122"/>
              </a:rPr>
              <a:t>A point </a:t>
            </a:r>
            <a:r>
              <a:rPr lang="en-US" altLang="zh-CN" sz="2400" i="1" smtClean="0">
                <a:ea typeface="SimSun" pitchFamily="2" charset="-122"/>
              </a:rPr>
              <a:t>p</a:t>
            </a:r>
            <a:r>
              <a:rPr lang="en-US" altLang="zh-CN" sz="2400" smtClean="0">
                <a:ea typeface="SimSun" pitchFamily="2" charset="-122"/>
              </a:rPr>
              <a:t> is </a:t>
            </a:r>
            <a:r>
              <a:rPr lang="en-US" altLang="zh-CN" sz="2400" smtClean="0">
                <a:solidFill>
                  <a:schemeClr val="hlink"/>
                </a:solidFill>
                <a:ea typeface="SimSun" pitchFamily="2" charset="-122"/>
              </a:rPr>
              <a:t>density-reachable</a:t>
            </a:r>
            <a:r>
              <a:rPr lang="en-US" altLang="zh-CN" sz="2400" smtClean="0">
                <a:ea typeface="SimSun" pitchFamily="2" charset="-122"/>
              </a:rPr>
              <a:t> from a point </a:t>
            </a:r>
            <a:r>
              <a:rPr lang="en-US" altLang="zh-CN" sz="2400" i="1" smtClean="0">
                <a:ea typeface="SimSun" pitchFamily="2" charset="-122"/>
              </a:rPr>
              <a:t>q</a:t>
            </a:r>
            <a:r>
              <a:rPr lang="en-US" altLang="zh-CN" sz="2400" smtClean="0">
                <a:ea typeface="SimSun" pitchFamily="2" charset="-122"/>
              </a:rPr>
              <a:t> w.r.t. </a:t>
            </a:r>
            <a:r>
              <a:rPr lang="en-US" altLang="zh-CN" sz="2400" i="1" smtClean="0">
                <a:ea typeface="SimSun" pitchFamily="2" charset="-122"/>
              </a:rPr>
              <a:t>Eps</a:t>
            </a:r>
            <a:r>
              <a:rPr lang="en-US" altLang="zh-CN" sz="2400" smtClean="0">
                <a:ea typeface="SimSun" pitchFamily="2" charset="-122"/>
              </a:rPr>
              <a:t>, </a:t>
            </a:r>
            <a:r>
              <a:rPr lang="en-US" altLang="zh-CN" sz="2400" i="1" smtClean="0">
                <a:ea typeface="SimSun" pitchFamily="2" charset="-122"/>
              </a:rPr>
              <a:t>MinPts</a:t>
            </a:r>
            <a:r>
              <a:rPr lang="en-US" altLang="zh-CN" sz="2400" smtClean="0">
                <a:ea typeface="SimSun" pitchFamily="2" charset="-122"/>
              </a:rPr>
              <a:t> if there is a chain of points </a:t>
            </a:r>
            <a:r>
              <a:rPr lang="en-US" altLang="zh-CN" sz="2400" i="1" smtClean="0">
                <a:ea typeface="SimSun" pitchFamily="2" charset="-122"/>
              </a:rPr>
              <a:t>p</a:t>
            </a:r>
            <a:r>
              <a:rPr lang="en-US" altLang="zh-CN" sz="2400" i="1" baseline="-25000" smtClean="0">
                <a:ea typeface="SimSun" pitchFamily="2" charset="-122"/>
              </a:rPr>
              <a:t>1</a:t>
            </a:r>
            <a:r>
              <a:rPr lang="en-US" altLang="zh-CN" sz="2400" smtClean="0">
                <a:ea typeface="SimSun" pitchFamily="2" charset="-122"/>
              </a:rPr>
              <a:t>, </a:t>
            </a:r>
            <a:r>
              <a:rPr lang="en-US" altLang="zh-CN" sz="2400" smtClean="0">
                <a:latin typeface="Times New Roman" pitchFamily="18" charset="0"/>
                <a:ea typeface="SimSun" pitchFamily="2" charset="-122"/>
              </a:rPr>
              <a:t>…</a:t>
            </a:r>
            <a:r>
              <a:rPr lang="en-US" altLang="zh-CN" sz="2400" smtClean="0">
                <a:ea typeface="SimSun" pitchFamily="2" charset="-122"/>
              </a:rPr>
              <a:t>, </a:t>
            </a:r>
            <a:r>
              <a:rPr lang="en-US" altLang="zh-CN" sz="2400" i="1" smtClean="0">
                <a:ea typeface="SimSun" pitchFamily="2" charset="-122"/>
              </a:rPr>
              <a:t>p</a:t>
            </a:r>
            <a:r>
              <a:rPr lang="en-US" altLang="zh-CN" sz="2400" i="1" baseline="-25000" smtClean="0">
                <a:ea typeface="SimSun" pitchFamily="2" charset="-122"/>
              </a:rPr>
              <a:t>n</a:t>
            </a:r>
            <a:r>
              <a:rPr lang="en-US" altLang="zh-CN" sz="2400" smtClean="0">
                <a:ea typeface="SimSun" pitchFamily="2" charset="-122"/>
              </a:rPr>
              <a:t>, </a:t>
            </a:r>
            <a:r>
              <a:rPr lang="en-US" altLang="zh-CN" sz="2400" i="1" smtClean="0">
                <a:ea typeface="SimSun" pitchFamily="2" charset="-122"/>
              </a:rPr>
              <a:t>p</a:t>
            </a:r>
            <a:r>
              <a:rPr lang="en-US" altLang="zh-CN" sz="2400" i="1" baseline="-25000" smtClean="0">
                <a:ea typeface="SimSun" pitchFamily="2" charset="-122"/>
              </a:rPr>
              <a:t>1</a:t>
            </a:r>
            <a:r>
              <a:rPr lang="en-US" altLang="zh-CN" sz="2400" smtClean="0">
                <a:ea typeface="SimSun" pitchFamily="2" charset="-122"/>
              </a:rPr>
              <a:t> = </a:t>
            </a:r>
            <a:r>
              <a:rPr lang="en-US" altLang="zh-CN" sz="2400" i="1" smtClean="0">
                <a:ea typeface="SimSun" pitchFamily="2" charset="-122"/>
              </a:rPr>
              <a:t>q</a:t>
            </a:r>
            <a:r>
              <a:rPr lang="en-US" altLang="zh-CN" sz="2400" smtClean="0">
                <a:ea typeface="SimSun" pitchFamily="2" charset="-122"/>
              </a:rPr>
              <a:t>, </a:t>
            </a:r>
            <a:r>
              <a:rPr lang="en-US" altLang="zh-CN" sz="2400" i="1" smtClean="0">
                <a:ea typeface="SimSun" pitchFamily="2" charset="-122"/>
              </a:rPr>
              <a:t>p</a:t>
            </a:r>
            <a:r>
              <a:rPr lang="en-US" altLang="zh-CN" sz="2400" i="1" baseline="-25000" smtClean="0">
                <a:ea typeface="SimSun" pitchFamily="2" charset="-122"/>
              </a:rPr>
              <a:t>n</a:t>
            </a:r>
            <a:r>
              <a:rPr lang="en-US" altLang="zh-CN" sz="2400" smtClean="0">
                <a:ea typeface="SimSun" pitchFamily="2" charset="-122"/>
              </a:rPr>
              <a:t> = </a:t>
            </a:r>
            <a:r>
              <a:rPr lang="en-US" altLang="zh-CN" sz="2400" i="1" smtClean="0">
                <a:ea typeface="SimSun" pitchFamily="2" charset="-122"/>
              </a:rPr>
              <a:t>p</a:t>
            </a:r>
            <a:r>
              <a:rPr lang="en-US" altLang="zh-CN" sz="2400" smtClean="0">
                <a:ea typeface="SimSun" pitchFamily="2" charset="-122"/>
              </a:rPr>
              <a:t> such that </a:t>
            </a:r>
            <a:r>
              <a:rPr lang="en-US" altLang="zh-CN" sz="2400" i="1" smtClean="0">
                <a:ea typeface="SimSun" pitchFamily="2" charset="-122"/>
              </a:rPr>
              <a:t>p</a:t>
            </a:r>
            <a:r>
              <a:rPr lang="en-US" altLang="zh-CN" sz="2400" i="1" baseline="-25000" smtClean="0">
                <a:ea typeface="SimSun" pitchFamily="2" charset="-122"/>
              </a:rPr>
              <a:t>i+1</a:t>
            </a:r>
            <a:r>
              <a:rPr lang="en-US" altLang="zh-CN" sz="2400" smtClean="0">
                <a:ea typeface="SimSun" pitchFamily="2" charset="-122"/>
              </a:rPr>
              <a:t> is directly density-reachable from </a:t>
            </a:r>
            <a:r>
              <a:rPr lang="en-US" altLang="zh-CN" sz="2400" i="1" smtClean="0">
                <a:ea typeface="SimSun" pitchFamily="2" charset="-122"/>
              </a:rPr>
              <a:t>p</a:t>
            </a:r>
            <a:r>
              <a:rPr lang="en-US" altLang="zh-CN" sz="2400" i="1" baseline="-25000" smtClean="0">
                <a:ea typeface="SimSun" pitchFamily="2" charset="-122"/>
              </a:rPr>
              <a:t>i</a:t>
            </a:r>
            <a:r>
              <a:rPr lang="en-US" altLang="zh-CN" sz="2400" smtClean="0">
                <a:ea typeface="SimSun" pitchFamily="2" charset="-122"/>
              </a:rPr>
              <a:t>	</a:t>
            </a:r>
          </a:p>
          <a:p>
            <a:pPr eaLnBrk="1" hangingPunct="1">
              <a:spcBef>
                <a:spcPct val="50000"/>
              </a:spcBef>
            </a:pPr>
            <a:r>
              <a:rPr lang="en-US" altLang="zh-CN" sz="2400" smtClean="0">
                <a:ea typeface="SimSun" pitchFamily="2" charset="-122"/>
              </a:rPr>
              <a:t>Density-connected</a:t>
            </a:r>
          </a:p>
          <a:p>
            <a:pPr lvl="1" eaLnBrk="1" hangingPunct="1">
              <a:spcBef>
                <a:spcPct val="50000"/>
              </a:spcBef>
            </a:pPr>
            <a:r>
              <a:rPr lang="en-US" altLang="zh-CN" sz="2400" smtClean="0">
                <a:ea typeface="SimSun" pitchFamily="2" charset="-122"/>
              </a:rPr>
              <a:t>A point </a:t>
            </a:r>
            <a:r>
              <a:rPr lang="en-US" altLang="zh-CN" sz="2400" i="1" smtClean="0">
                <a:ea typeface="SimSun" pitchFamily="2" charset="-122"/>
              </a:rPr>
              <a:t>p</a:t>
            </a:r>
            <a:r>
              <a:rPr lang="en-US" altLang="zh-CN" sz="2400" smtClean="0">
                <a:ea typeface="SimSun" pitchFamily="2" charset="-122"/>
              </a:rPr>
              <a:t> is </a:t>
            </a:r>
            <a:r>
              <a:rPr lang="en-US" altLang="zh-CN" sz="2400" smtClean="0">
                <a:solidFill>
                  <a:schemeClr val="hlink"/>
                </a:solidFill>
                <a:ea typeface="SimSun" pitchFamily="2" charset="-122"/>
              </a:rPr>
              <a:t>density-connected</a:t>
            </a:r>
            <a:r>
              <a:rPr lang="en-US" altLang="zh-CN" sz="2400" smtClean="0">
                <a:ea typeface="SimSun" pitchFamily="2" charset="-122"/>
              </a:rPr>
              <a:t> to a point </a:t>
            </a:r>
            <a:r>
              <a:rPr lang="en-US" altLang="zh-CN" sz="2400" i="1" smtClean="0">
                <a:ea typeface="SimSun" pitchFamily="2" charset="-122"/>
              </a:rPr>
              <a:t>q</a:t>
            </a:r>
            <a:r>
              <a:rPr lang="en-US" altLang="zh-CN" sz="2400" smtClean="0">
                <a:ea typeface="SimSun" pitchFamily="2" charset="-122"/>
              </a:rPr>
              <a:t> w.r.t. </a:t>
            </a:r>
            <a:r>
              <a:rPr lang="en-US" altLang="zh-CN" sz="2400" i="1" smtClean="0">
                <a:ea typeface="SimSun" pitchFamily="2" charset="-122"/>
              </a:rPr>
              <a:t>Eps</a:t>
            </a:r>
            <a:r>
              <a:rPr lang="en-US" altLang="zh-CN" sz="2400" smtClean="0">
                <a:ea typeface="SimSun" pitchFamily="2" charset="-122"/>
              </a:rPr>
              <a:t>, </a:t>
            </a:r>
            <a:r>
              <a:rPr lang="en-US" altLang="zh-CN" sz="2400" i="1" smtClean="0">
                <a:ea typeface="SimSun" pitchFamily="2" charset="-122"/>
              </a:rPr>
              <a:t>MinPts</a:t>
            </a:r>
            <a:r>
              <a:rPr lang="en-US" altLang="zh-CN" sz="2400" smtClean="0">
                <a:ea typeface="SimSun" pitchFamily="2" charset="-122"/>
              </a:rPr>
              <a:t> if there is a point </a:t>
            </a:r>
            <a:r>
              <a:rPr lang="en-US" altLang="zh-CN" sz="2400" i="1" smtClean="0">
                <a:ea typeface="SimSun" pitchFamily="2" charset="-122"/>
              </a:rPr>
              <a:t>o </a:t>
            </a:r>
            <a:r>
              <a:rPr lang="en-US" altLang="zh-CN" sz="2400" smtClean="0">
                <a:ea typeface="SimSun" pitchFamily="2" charset="-122"/>
              </a:rPr>
              <a:t>such that both, </a:t>
            </a:r>
            <a:r>
              <a:rPr lang="en-US" altLang="zh-CN" sz="2400" i="1" smtClean="0">
                <a:ea typeface="SimSun" pitchFamily="2" charset="-122"/>
              </a:rPr>
              <a:t>p</a:t>
            </a:r>
            <a:r>
              <a:rPr lang="en-US" altLang="zh-CN" sz="2400" smtClean="0">
                <a:ea typeface="SimSun" pitchFamily="2" charset="-122"/>
              </a:rPr>
              <a:t> and </a:t>
            </a:r>
            <a:r>
              <a:rPr lang="en-US" altLang="zh-CN" sz="2400" i="1" smtClean="0">
                <a:ea typeface="SimSun" pitchFamily="2" charset="-122"/>
              </a:rPr>
              <a:t>q</a:t>
            </a:r>
            <a:r>
              <a:rPr lang="en-US" altLang="zh-CN" sz="2400" smtClean="0">
                <a:ea typeface="SimSun" pitchFamily="2" charset="-122"/>
              </a:rPr>
              <a:t> are density-reachable from </a:t>
            </a:r>
            <a:r>
              <a:rPr lang="en-US" altLang="zh-CN" sz="2400" i="1" smtClean="0">
                <a:ea typeface="SimSun" pitchFamily="2" charset="-122"/>
              </a:rPr>
              <a:t>o</a:t>
            </a:r>
            <a:r>
              <a:rPr lang="en-US" altLang="zh-CN" sz="2400" smtClean="0">
                <a:ea typeface="SimSun" pitchFamily="2" charset="-122"/>
              </a:rPr>
              <a:t> w.r.t. </a:t>
            </a:r>
            <a:r>
              <a:rPr lang="en-US" altLang="zh-CN" sz="2400" i="1" smtClean="0">
                <a:ea typeface="SimSun" pitchFamily="2" charset="-122"/>
              </a:rPr>
              <a:t>Eps</a:t>
            </a:r>
            <a:r>
              <a:rPr lang="en-US" altLang="zh-CN" sz="2400" smtClean="0">
                <a:ea typeface="SimSun" pitchFamily="2" charset="-122"/>
              </a:rPr>
              <a:t> and </a:t>
            </a:r>
            <a:r>
              <a:rPr lang="en-US" altLang="zh-CN" sz="2400" i="1" smtClean="0">
                <a:ea typeface="SimSun" pitchFamily="2" charset="-122"/>
              </a:rPr>
              <a:t>MinPts</a:t>
            </a:r>
            <a:endParaRPr lang="en-US" altLang="zh-CN" sz="2400" smtClean="0">
              <a:ea typeface="SimSun" pitchFamily="2" charset="-122"/>
            </a:endParaRPr>
          </a:p>
        </p:txBody>
      </p:sp>
      <p:sp>
        <p:nvSpPr>
          <p:cNvPr id="48132" name="Oval 1028"/>
          <p:cNvSpPr>
            <a:spLocks noChangeArrowheads="1"/>
          </p:cNvSpPr>
          <p:nvPr/>
        </p:nvSpPr>
        <p:spPr bwMode="auto">
          <a:xfrm>
            <a:off x="7019925" y="2459038"/>
            <a:ext cx="100013" cy="98425"/>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33" name="Oval 1029"/>
          <p:cNvSpPr>
            <a:spLocks noChangeArrowheads="1"/>
          </p:cNvSpPr>
          <p:nvPr/>
        </p:nvSpPr>
        <p:spPr bwMode="auto">
          <a:xfrm>
            <a:off x="7356475" y="2570163"/>
            <a:ext cx="98425" cy="100012"/>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34" name="Oval 1030"/>
          <p:cNvSpPr>
            <a:spLocks noChangeArrowheads="1"/>
          </p:cNvSpPr>
          <p:nvPr/>
        </p:nvSpPr>
        <p:spPr bwMode="auto">
          <a:xfrm>
            <a:off x="7356475" y="2235200"/>
            <a:ext cx="98425" cy="98425"/>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35" name="Oval 1031"/>
          <p:cNvSpPr>
            <a:spLocks noChangeArrowheads="1"/>
          </p:cNvSpPr>
          <p:nvPr/>
        </p:nvSpPr>
        <p:spPr bwMode="auto">
          <a:xfrm>
            <a:off x="6908800" y="2905125"/>
            <a:ext cx="98425" cy="100013"/>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36" name="Oval 1032"/>
          <p:cNvSpPr>
            <a:spLocks noChangeArrowheads="1"/>
          </p:cNvSpPr>
          <p:nvPr/>
        </p:nvSpPr>
        <p:spPr bwMode="auto">
          <a:xfrm>
            <a:off x="7132638" y="2682875"/>
            <a:ext cx="98425" cy="98425"/>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37" name="Oval 1033"/>
          <p:cNvSpPr>
            <a:spLocks noChangeArrowheads="1"/>
          </p:cNvSpPr>
          <p:nvPr/>
        </p:nvSpPr>
        <p:spPr bwMode="auto">
          <a:xfrm>
            <a:off x="7132638" y="2905125"/>
            <a:ext cx="98425" cy="100013"/>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38" name="Oval 1034"/>
          <p:cNvSpPr>
            <a:spLocks noChangeArrowheads="1"/>
          </p:cNvSpPr>
          <p:nvPr/>
        </p:nvSpPr>
        <p:spPr bwMode="auto">
          <a:xfrm>
            <a:off x="7467600" y="3017838"/>
            <a:ext cx="98425" cy="98425"/>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39" name="Oval 1035"/>
          <p:cNvSpPr>
            <a:spLocks noChangeArrowheads="1"/>
          </p:cNvSpPr>
          <p:nvPr/>
        </p:nvSpPr>
        <p:spPr bwMode="auto">
          <a:xfrm>
            <a:off x="7467600" y="2011363"/>
            <a:ext cx="98425" cy="100012"/>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40" name="Oval 1036"/>
          <p:cNvSpPr>
            <a:spLocks noChangeArrowheads="1"/>
          </p:cNvSpPr>
          <p:nvPr/>
        </p:nvSpPr>
        <p:spPr bwMode="auto">
          <a:xfrm>
            <a:off x="8137525" y="2682875"/>
            <a:ext cx="100013" cy="98425"/>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41" name="Oval 1037"/>
          <p:cNvSpPr>
            <a:spLocks noChangeArrowheads="1"/>
          </p:cNvSpPr>
          <p:nvPr/>
        </p:nvSpPr>
        <p:spPr bwMode="auto">
          <a:xfrm>
            <a:off x="7915275" y="2235200"/>
            <a:ext cx="98425" cy="98425"/>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42" name="Oval 1038"/>
          <p:cNvSpPr>
            <a:spLocks noChangeArrowheads="1"/>
          </p:cNvSpPr>
          <p:nvPr/>
        </p:nvSpPr>
        <p:spPr bwMode="auto">
          <a:xfrm>
            <a:off x="7356475" y="2794000"/>
            <a:ext cx="98425" cy="98425"/>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43" name="Oval 1039"/>
          <p:cNvSpPr>
            <a:spLocks noChangeArrowheads="1"/>
          </p:cNvSpPr>
          <p:nvPr/>
        </p:nvSpPr>
        <p:spPr bwMode="auto">
          <a:xfrm>
            <a:off x="7578725" y="2570163"/>
            <a:ext cx="100013" cy="100012"/>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44" name="Oval 1040"/>
          <p:cNvSpPr>
            <a:spLocks noChangeArrowheads="1"/>
          </p:cNvSpPr>
          <p:nvPr/>
        </p:nvSpPr>
        <p:spPr bwMode="auto">
          <a:xfrm>
            <a:off x="7802563" y="2905125"/>
            <a:ext cx="100012" cy="100013"/>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45" name="Oval 1041"/>
          <p:cNvSpPr>
            <a:spLocks noChangeArrowheads="1"/>
          </p:cNvSpPr>
          <p:nvPr/>
        </p:nvSpPr>
        <p:spPr bwMode="auto">
          <a:xfrm>
            <a:off x="8361363" y="3017838"/>
            <a:ext cx="100012" cy="98425"/>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46" name="Oval 1042"/>
          <p:cNvSpPr>
            <a:spLocks noChangeArrowheads="1"/>
          </p:cNvSpPr>
          <p:nvPr/>
        </p:nvSpPr>
        <p:spPr bwMode="auto">
          <a:xfrm>
            <a:off x="7086600" y="24384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47" name="Oval 1043"/>
          <p:cNvSpPr>
            <a:spLocks noChangeArrowheads="1"/>
          </p:cNvSpPr>
          <p:nvPr/>
        </p:nvSpPr>
        <p:spPr bwMode="auto">
          <a:xfrm>
            <a:off x="6370638" y="23114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48" name="Rectangle 1044"/>
          <p:cNvSpPr>
            <a:spLocks noChangeArrowheads="1"/>
          </p:cNvSpPr>
          <p:nvPr/>
        </p:nvSpPr>
        <p:spPr bwMode="auto">
          <a:xfrm>
            <a:off x="7969250" y="20510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b="1" i="1">
                <a:latin typeface="Times New Roman" pitchFamily="18" charset="0"/>
                <a:ea typeface="SimSun" pitchFamily="2" charset="-122"/>
              </a:rPr>
              <a:t>p</a:t>
            </a:r>
          </a:p>
        </p:txBody>
      </p:sp>
      <p:sp>
        <p:nvSpPr>
          <p:cNvPr id="48149" name="Rectangle 1045"/>
          <p:cNvSpPr>
            <a:spLocks noChangeArrowheads="1"/>
          </p:cNvSpPr>
          <p:nvPr/>
        </p:nvSpPr>
        <p:spPr bwMode="auto">
          <a:xfrm>
            <a:off x="6597650" y="27368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b="1" i="1">
                <a:latin typeface="Times New Roman" pitchFamily="18" charset="0"/>
                <a:ea typeface="SimSun" pitchFamily="2" charset="-122"/>
              </a:rPr>
              <a:t>q</a:t>
            </a:r>
          </a:p>
        </p:txBody>
      </p:sp>
      <p:sp>
        <p:nvSpPr>
          <p:cNvPr id="48150" name="Oval 1046"/>
          <p:cNvSpPr>
            <a:spLocks noChangeArrowheads="1"/>
          </p:cNvSpPr>
          <p:nvPr/>
        </p:nvSpPr>
        <p:spPr bwMode="auto">
          <a:xfrm>
            <a:off x="7315200" y="17526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51" name="Rectangle 1047"/>
          <p:cNvSpPr>
            <a:spLocks noChangeArrowheads="1"/>
          </p:cNvSpPr>
          <p:nvPr/>
        </p:nvSpPr>
        <p:spPr bwMode="auto">
          <a:xfrm>
            <a:off x="7359650" y="250825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b="1" i="1">
                <a:latin typeface="Times New Roman" pitchFamily="18" charset="0"/>
                <a:ea typeface="SimSun" pitchFamily="2" charset="-122"/>
              </a:rPr>
              <a:t>p</a:t>
            </a:r>
            <a:r>
              <a:rPr lang="en-US" altLang="zh-CN" b="1" i="1" baseline="-25000">
                <a:latin typeface="Times New Roman" pitchFamily="18" charset="0"/>
                <a:ea typeface="SimSun" pitchFamily="2" charset="-122"/>
              </a:rPr>
              <a:t>1</a:t>
            </a:r>
          </a:p>
        </p:txBody>
      </p:sp>
      <p:sp>
        <p:nvSpPr>
          <p:cNvPr id="48152" name="Line 1048"/>
          <p:cNvSpPr>
            <a:spLocks noChangeShapeType="1"/>
          </p:cNvSpPr>
          <p:nvPr/>
        </p:nvSpPr>
        <p:spPr bwMode="auto">
          <a:xfrm flipH="1">
            <a:off x="7435850" y="2355850"/>
            <a:ext cx="457200" cy="228600"/>
          </a:xfrm>
          <a:prstGeom prst="line">
            <a:avLst/>
          </a:prstGeom>
          <a:noFill/>
          <a:ln w="25400">
            <a:solidFill>
              <a:schemeClr val="tx1"/>
            </a:solidFill>
            <a:round/>
            <a:headEnd type="stealth" w="lg" len="med"/>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48153" name="Group 1049"/>
          <p:cNvGrpSpPr>
            <a:grpSpLocks/>
          </p:cNvGrpSpPr>
          <p:nvPr/>
        </p:nvGrpSpPr>
        <p:grpSpPr bwMode="auto">
          <a:xfrm>
            <a:off x="5867400" y="4343400"/>
            <a:ext cx="2863850" cy="1638300"/>
            <a:chOff x="3428" y="2740"/>
            <a:chExt cx="1804" cy="1032"/>
          </a:xfrm>
        </p:grpSpPr>
        <p:sp>
          <p:nvSpPr>
            <p:cNvPr id="48156" name="Oval 1050"/>
            <p:cNvSpPr>
              <a:spLocks noChangeArrowheads="1"/>
            </p:cNvSpPr>
            <p:nvPr/>
          </p:nvSpPr>
          <p:spPr bwMode="auto">
            <a:xfrm>
              <a:off x="3914" y="3089"/>
              <a:ext cx="63" cy="62"/>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57" name="Oval 1051"/>
            <p:cNvSpPr>
              <a:spLocks noChangeArrowheads="1"/>
            </p:cNvSpPr>
            <p:nvPr/>
          </p:nvSpPr>
          <p:spPr bwMode="auto">
            <a:xfrm>
              <a:off x="4126" y="3159"/>
              <a:ext cx="62" cy="63"/>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58" name="Oval 1052"/>
            <p:cNvSpPr>
              <a:spLocks noChangeArrowheads="1"/>
            </p:cNvSpPr>
            <p:nvPr/>
          </p:nvSpPr>
          <p:spPr bwMode="auto">
            <a:xfrm>
              <a:off x="4126" y="2948"/>
              <a:ext cx="62" cy="62"/>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59" name="Oval 1053"/>
            <p:cNvSpPr>
              <a:spLocks noChangeArrowheads="1"/>
            </p:cNvSpPr>
            <p:nvPr/>
          </p:nvSpPr>
          <p:spPr bwMode="auto">
            <a:xfrm>
              <a:off x="3844" y="3370"/>
              <a:ext cx="62" cy="63"/>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60" name="Oval 1054"/>
            <p:cNvSpPr>
              <a:spLocks noChangeArrowheads="1"/>
            </p:cNvSpPr>
            <p:nvPr/>
          </p:nvSpPr>
          <p:spPr bwMode="auto">
            <a:xfrm>
              <a:off x="3985" y="3230"/>
              <a:ext cx="62" cy="62"/>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61" name="Oval 1055"/>
            <p:cNvSpPr>
              <a:spLocks noChangeArrowheads="1"/>
            </p:cNvSpPr>
            <p:nvPr/>
          </p:nvSpPr>
          <p:spPr bwMode="auto">
            <a:xfrm>
              <a:off x="4129" y="3514"/>
              <a:ext cx="62" cy="63"/>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62" name="Oval 1056"/>
            <p:cNvSpPr>
              <a:spLocks noChangeArrowheads="1"/>
            </p:cNvSpPr>
            <p:nvPr/>
          </p:nvSpPr>
          <p:spPr bwMode="auto">
            <a:xfrm>
              <a:off x="4196" y="3297"/>
              <a:ext cx="62" cy="62"/>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63" name="Oval 1057"/>
            <p:cNvSpPr>
              <a:spLocks noChangeArrowheads="1"/>
            </p:cNvSpPr>
            <p:nvPr/>
          </p:nvSpPr>
          <p:spPr bwMode="auto">
            <a:xfrm>
              <a:off x="4196" y="2807"/>
              <a:ext cx="62" cy="63"/>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64" name="Oval 1058"/>
            <p:cNvSpPr>
              <a:spLocks noChangeArrowheads="1"/>
            </p:cNvSpPr>
            <p:nvPr/>
          </p:nvSpPr>
          <p:spPr bwMode="auto">
            <a:xfrm>
              <a:off x="4618" y="3230"/>
              <a:ext cx="63" cy="62"/>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65" name="Oval 1059"/>
            <p:cNvSpPr>
              <a:spLocks noChangeArrowheads="1"/>
            </p:cNvSpPr>
            <p:nvPr/>
          </p:nvSpPr>
          <p:spPr bwMode="auto">
            <a:xfrm>
              <a:off x="4478" y="2948"/>
              <a:ext cx="62" cy="62"/>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66" name="Oval 1060"/>
            <p:cNvSpPr>
              <a:spLocks noChangeArrowheads="1"/>
            </p:cNvSpPr>
            <p:nvPr/>
          </p:nvSpPr>
          <p:spPr bwMode="auto">
            <a:xfrm>
              <a:off x="3694" y="3252"/>
              <a:ext cx="62" cy="62"/>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67" name="Oval 1061"/>
            <p:cNvSpPr>
              <a:spLocks noChangeArrowheads="1"/>
            </p:cNvSpPr>
            <p:nvPr/>
          </p:nvSpPr>
          <p:spPr bwMode="auto">
            <a:xfrm>
              <a:off x="4266" y="3159"/>
              <a:ext cx="63" cy="63"/>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68" name="Oval 1062"/>
            <p:cNvSpPr>
              <a:spLocks noChangeArrowheads="1"/>
            </p:cNvSpPr>
            <p:nvPr/>
          </p:nvSpPr>
          <p:spPr bwMode="auto">
            <a:xfrm>
              <a:off x="4407" y="3370"/>
              <a:ext cx="63" cy="63"/>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69" name="Oval 1063"/>
            <p:cNvSpPr>
              <a:spLocks noChangeArrowheads="1"/>
            </p:cNvSpPr>
            <p:nvPr/>
          </p:nvSpPr>
          <p:spPr bwMode="auto">
            <a:xfrm>
              <a:off x="4759" y="3441"/>
              <a:ext cx="63" cy="62"/>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70" name="Rectangle 1064"/>
            <p:cNvSpPr>
              <a:spLocks noChangeArrowheads="1"/>
            </p:cNvSpPr>
            <p:nvPr/>
          </p:nvSpPr>
          <p:spPr bwMode="auto">
            <a:xfrm>
              <a:off x="3504" y="28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b="1" i="1">
                  <a:latin typeface="Times New Roman" pitchFamily="18" charset="0"/>
                  <a:ea typeface="SimSun" pitchFamily="2" charset="-122"/>
                </a:rPr>
                <a:t>p</a:t>
              </a:r>
            </a:p>
          </p:txBody>
        </p:sp>
        <p:sp>
          <p:nvSpPr>
            <p:cNvPr id="48171" name="Rectangle 1065"/>
            <p:cNvSpPr>
              <a:spLocks noChangeArrowheads="1"/>
            </p:cNvSpPr>
            <p:nvPr/>
          </p:nvSpPr>
          <p:spPr bwMode="auto">
            <a:xfrm>
              <a:off x="4992" y="28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b="1" i="1">
                  <a:latin typeface="Times New Roman" pitchFamily="18" charset="0"/>
                  <a:ea typeface="SimSun" pitchFamily="2" charset="-122"/>
                </a:rPr>
                <a:t>q</a:t>
              </a:r>
            </a:p>
          </p:txBody>
        </p:sp>
        <p:sp>
          <p:nvSpPr>
            <p:cNvPr id="48172" name="Oval 1066"/>
            <p:cNvSpPr>
              <a:spLocks noChangeArrowheads="1"/>
            </p:cNvSpPr>
            <p:nvPr/>
          </p:nvSpPr>
          <p:spPr bwMode="auto">
            <a:xfrm>
              <a:off x="4858" y="3182"/>
              <a:ext cx="63" cy="62"/>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73" name="Oval 1067"/>
            <p:cNvSpPr>
              <a:spLocks noChangeArrowheads="1"/>
            </p:cNvSpPr>
            <p:nvPr/>
          </p:nvSpPr>
          <p:spPr bwMode="auto">
            <a:xfrm>
              <a:off x="4506" y="3207"/>
              <a:ext cx="63" cy="63"/>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74" name="Oval 1068"/>
            <p:cNvSpPr>
              <a:spLocks noChangeArrowheads="1"/>
            </p:cNvSpPr>
            <p:nvPr/>
          </p:nvSpPr>
          <p:spPr bwMode="auto">
            <a:xfrm>
              <a:off x="4647" y="3322"/>
              <a:ext cx="63" cy="63"/>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75" name="Oval 1069"/>
            <p:cNvSpPr>
              <a:spLocks noChangeArrowheads="1"/>
            </p:cNvSpPr>
            <p:nvPr/>
          </p:nvSpPr>
          <p:spPr bwMode="auto">
            <a:xfrm>
              <a:off x="4954" y="2942"/>
              <a:ext cx="63" cy="62"/>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76" name="Oval 1070"/>
            <p:cNvSpPr>
              <a:spLocks noChangeArrowheads="1"/>
            </p:cNvSpPr>
            <p:nvPr/>
          </p:nvSpPr>
          <p:spPr bwMode="auto">
            <a:xfrm>
              <a:off x="4602" y="2871"/>
              <a:ext cx="63" cy="63"/>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77" name="Oval 1071"/>
            <p:cNvSpPr>
              <a:spLocks noChangeArrowheads="1"/>
            </p:cNvSpPr>
            <p:nvPr/>
          </p:nvSpPr>
          <p:spPr bwMode="auto">
            <a:xfrm>
              <a:off x="4791" y="3034"/>
              <a:ext cx="63" cy="63"/>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78" name="Oval 1072"/>
            <p:cNvSpPr>
              <a:spLocks noChangeArrowheads="1"/>
            </p:cNvSpPr>
            <p:nvPr/>
          </p:nvSpPr>
          <p:spPr bwMode="auto">
            <a:xfrm>
              <a:off x="3524" y="298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79" name="Oval 1073"/>
            <p:cNvSpPr>
              <a:spLocks noChangeArrowheads="1"/>
            </p:cNvSpPr>
            <p:nvPr/>
          </p:nvSpPr>
          <p:spPr bwMode="auto">
            <a:xfrm>
              <a:off x="3860" y="3076"/>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80" name="Oval 1074"/>
            <p:cNvSpPr>
              <a:spLocks noChangeArrowheads="1"/>
            </p:cNvSpPr>
            <p:nvPr/>
          </p:nvSpPr>
          <p:spPr bwMode="auto">
            <a:xfrm>
              <a:off x="4244" y="298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81" name="Oval 1075"/>
            <p:cNvSpPr>
              <a:spLocks noChangeArrowheads="1"/>
            </p:cNvSpPr>
            <p:nvPr/>
          </p:nvSpPr>
          <p:spPr bwMode="auto">
            <a:xfrm>
              <a:off x="4484" y="274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82" name="Line 1076"/>
            <p:cNvSpPr>
              <a:spLocks noChangeShapeType="1"/>
            </p:cNvSpPr>
            <p:nvPr/>
          </p:nvSpPr>
          <p:spPr bwMode="auto">
            <a:xfrm flipV="1">
              <a:off x="3888" y="3312"/>
              <a:ext cx="288" cy="96"/>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8183" name="Line 1077"/>
            <p:cNvSpPr>
              <a:spLocks noChangeShapeType="1"/>
            </p:cNvSpPr>
            <p:nvPr/>
          </p:nvSpPr>
          <p:spPr bwMode="auto">
            <a:xfrm flipH="1">
              <a:off x="4272" y="3264"/>
              <a:ext cx="240" cy="48"/>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8184" name="Oval 1078"/>
            <p:cNvSpPr>
              <a:spLocks noChangeArrowheads="1"/>
            </p:cNvSpPr>
            <p:nvPr/>
          </p:nvSpPr>
          <p:spPr bwMode="auto">
            <a:xfrm>
              <a:off x="3818" y="2993"/>
              <a:ext cx="63" cy="62"/>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85" name="Oval 1079"/>
            <p:cNvSpPr>
              <a:spLocks noChangeArrowheads="1"/>
            </p:cNvSpPr>
            <p:nvPr/>
          </p:nvSpPr>
          <p:spPr bwMode="auto">
            <a:xfrm>
              <a:off x="3694" y="3044"/>
              <a:ext cx="62" cy="62"/>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86" name="Oval 1080"/>
            <p:cNvSpPr>
              <a:spLocks noChangeArrowheads="1"/>
            </p:cNvSpPr>
            <p:nvPr/>
          </p:nvSpPr>
          <p:spPr bwMode="auto">
            <a:xfrm>
              <a:off x="3860" y="2807"/>
              <a:ext cx="62" cy="63"/>
            </a:xfrm>
            <a:prstGeom prst="ellipse">
              <a:avLst/>
            </a:prstGeom>
            <a:solidFill>
              <a:srgbClr val="CC3300"/>
            </a:solidFill>
            <a:ln w="12700">
              <a:solidFill>
                <a:schemeClr val="tx1"/>
              </a:solidFill>
              <a:round/>
              <a:headEnd/>
              <a:tailEnd/>
            </a:ln>
          </p:spPr>
          <p:txBody>
            <a:bodyPr wrap="none" anchor="ctr"/>
            <a:lstStyle/>
            <a:p>
              <a:endParaRPr lang="en-US"/>
            </a:p>
          </p:txBody>
        </p:sp>
        <p:sp>
          <p:nvSpPr>
            <p:cNvPr id="48187" name="Oval 1081"/>
            <p:cNvSpPr>
              <a:spLocks noChangeArrowheads="1"/>
            </p:cNvSpPr>
            <p:nvPr/>
          </p:nvSpPr>
          <p:spPr bwMode="auto">
            <a:xfrm>
              <a:off x="3428" y="274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88" name="Line 1082"/>
            <p:cNvSpPr>
              <a:spLocks noChangeShapeType="1"/>
            </p:cNvSpPr>
            <p:nvPr/>
          </p:nvSpPr>
          <p:spPr bwMode="auto">
            <a:xfrm>
              <a:off x="3744" y="3072"/>
              <a:ext cx="96" cy="288"/>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8189" name="Line 1083"/>
            <p:cNvSpPr>
              <a:spLocks noChangeShapeType="1"/>
            </p:cNvSpPr>
            <p:nvPr/>
          </p:nvSpPr>
          <p:spPr bwMode="auto">
            <a:xfrm flipH="1">
              <a:off x="4560" y="3072"/>
              <a:ext cx="240" cy="144"/>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8190" name="Rectangle 1084"/>
            <p:cNvSpPr>
              <a:spLocks noChangeArrowheads="1"/>
            </p:cNvSpPr>
            <p:nvPr/>
          </p:nvSpPr>
          <p:spPr bwMode="auto">
            <a:xfrm>
              <a:off x="4176" y="331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50000"/>
                </a:spcBef>
              </a:pPr>
              <a:r>
                <a:rPr lang="en-US" altLang="zh-CN" b="1" i="1">
                  <a:latin typeface="Times New Roman" pitchFamily="18" charset="0"/>
                  <a:ea typeface="SimSun" pitchFamily="2" charset="-122"/>
                </a:rPr>
                <a:t>o</a:t>
              </a:r>
            </a:p>
          </p:txBody>
        </p:sp>
      </p:grpSp>
      <p:sp>
        <p:nvSpPr>
          <p:cNvPr id="48154" name="Line 1085"/>
          <p:cNvSpPr>
            <a:spLocks noChangeShapeType="1"/>
          </p:cNvSpPr>
          <p:nvPr/>
        </p:nvSpPr>
        <p:spPr bwMode="auto">
          <a:xfrm flipV="1">
            <a:off x="6934200" y="2667000"/>
            <a:ext cx="457200" cy="30480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8155" name="Slide Number Placeholder 6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1D1ECE91-9B5D-447F-9224-D3BD4A0470A4}" type="slidenum">
              <a:rPr lang="en-US" sz="1200" smtClean="0"/>
              <a:pPr eaLnBrk="1" hangingPunct="1"/>
              <a:t>43</a:t>
            </a:fld>
            <a:endParaRPr lang="en-US" sz="1200" smtClean="0"/>
          </a:p>
        </p:txBody>
      </p:sp>
    </p:spTree>
    <p:extLst>
      <p:ext uri="{BB962C8B-B14F-4D97-AF65-F5344CB8AC3E}">
        <p14:creationId xmlns:p14="http://schemas.microsoft.com/office/powerpoint/2010/main" val="1464242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DBSCAN: Density-Based Spatial Clustering of Applications with Noise</a:t>
            </a:r>
            <a:endParaRPr lang="en-US" dirty="0"/>
          </a:p>
        </p:txBody>
      </p:sp>
      <p:sp>
        <p:nvSpPr>
          <p:cNvPr id="3" name="Content Placeholder 2"/>
          <p:cNvSpPr>
            <a:spLocks noGrp="1"/>
          </p:cNvSpPr>
          <p:nvPr>
            <p:ph idx="1"/>
          </p:nvPr>
        </p:nvSpPr>
        <p:spPr>
          <a:xfrm>
            <a:off x="457200" y="1600201"/>
            <a:ext cx="8229600" cy="1752600"/>
          </a:xfrm>
        </p:spPr>
        <p:txBody>
          <a:bodyPr>
            <a:normAutofit fontScale="85000" lnSpcReduction="10000"/>
          </a:bodyPr>
          <a:lstStyle/>
          <a:p>
            <a:r>
              <a:rPr lang="en-US" altLang="zh-CN" dirty="0" smtClean="0">
                <a:ea typeface="SimSun" pitchFamily="2" charset="-122"/>
              </a:rPr>
              <a:t>Relies on a </a:t>
            </a:r>
            <a:r>
              <a:rPr lang="en-US" altLang="zh-CN" i="1" dirty="0" smtClean="0">
                <a:ea typeface="SimSun" pitchFamily="2" charset="-122"/>
              </a:rPr>
              <a:t>density-based</a:t>
            </a:r>
            <a:r>
              <a:rPr lang="en-US" altLang="zh-CN" dirty="0" smtClean="0">
                <a:ea typeface="SimSun" pitchFamily="2" charset="-122"/>
              </a:rPr>
              <a:t> notion of cluster:  A </a:t>
            </a:r>
            <a:r>
              <a:rPr lang="en-US" altLang="zh-CN" i="1" dirty="0" smtClean="0">
                <a:ea typeface="SimSun" pitchFamily="2" charset="-122"/>
              </a:rPr>
              <a:t>cluster</a:t>
            </a:r>
            <a:r>
              <a:rPr lang="en-US" altLang="zh-CN" dirty="0" smtClean="0">
                <a:ea typeface="SimSun" pitchFamily="2" charset="-122"/>
              </a:rPr>
              <a:t> is defined as a maximal set of density-connected points</a:t>
            </a:r>
          </a:p>
          <a:p>
            <a:r>
              <a:rPr lang="en-US" altLang="zh-CN" dirty="0" smtClean="0">
                <a:ea typeface="SimSun" pitchFamily="2" charset="-122"/>
              </a:rPr>
              <a:t>Discovers clusters of arbitrary shape in spatial databases with noise</a:t>
            </a:r>
          </a:p>
          <a:p>
            <a:endParaRPr lang="en-US" dirty="0"/>
          </a:p>
        </p:txBody>
      </p:sp>
      <p:grpSp>
        <p:nvGrpSpPr>
          <p:cNvPr id="4" name="Group 4"/>
          <p:cNvGrpSpPr>
            <a:grpSpLocks/>
          </p:cNvGrpSpPr>
          <p:nvPr/>
        </p:nvGrpSpPr>
        <p:grpSpPr bwMode="auto">
          <a:xfrm>
            <a:off x="2085115" y="3605580"/>
            <a:ext cx="5001485" cy="2743200"/>
            <a:chOff x="1392" y="1824"/>
            <a:chExt cx="3644" cy="2112"/>
          </a:xfrm>
        </p:grpSpPr>
        <p:sp>
          <p:nvSpPr>
            <p:cNvPr id="5" name="Oval 5"/>
            <p:cNvSpPr>
              <a:spLocks noChangeArrowheads="1"/>
            </p:cNvSpPr>
            <p:nvPr/>
          </p:nvSpPr>
          <p:spPr bwMode="auto">
            <a:xfrm>
              <a:off x="1872" y="2496"/>
              <a:ext cx="144" cy="14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 name="Oval 6"/>
            <p:cNvSpPr>
              <a:spLocks noChangeArrowheads="1"/>
            </p:cNvSpPr>
            <p:nvPr/>
          </p:nvSpPr>
          <p:spPr bwMode="auto">
            <a:xfrm>
              <a:off x="1824" y="2736"/>
              <a:ext cx="144" cy="14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 name="Oval 7"/>
            <p:cNvSpPr>
              <a:spLocks noChangeArrowheads="1"/>
            </p:cNvSpPr>
            <p:nvPr/>
          </p:nvSpPr>
          <p:spPr bwMode="auto">
            <a:xfrm>
              <a:off x="2064" y="2784"/>
              <a:ext cx="144" cy="14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 name="Oval 8"/>
            <p:cNvSpPr>
              <a:spLocks noChangeArrowheads="1"/>
            </p:cNvSpPr>
            <p:nvPr/>
          </p:nvSpPr>
          <p:spPr bwMode="auto">
            <a:xfrm>
              <a:off x="2160" y="2496"/>
              <a:ext cx="144" cy="14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 name="Oval 9"/>
            <p:cNvSpPr>
              <a:spLocks noChangeArrowheads="1"/>
            </p:cNvSpPr>
            <p:nvPr/>
          </p:nvSpPr>
          <p:spPr bwMode="auto">
            <a:xfrm>
              <a:off x="2256" y="2928"/>
              <a:ext cx="144" cy="14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 name="Oval 10"/>
            <p:cNvSpPr>
              <a:spLocks noChangeArrowheads="1"/>
            </p:cNvSpPr>
            <p:nvPr/>
          </p:nvSpPr>
          <p:spPr bwMode="auto">
            <a:xfrm>
              <a:off x="1872" y="2976"/>
              <a:ext cx="144" cy="14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 name="Oval 11"/>
            <p:cNvSpPr>
              <a:spLocks noChangeArrowheads="1"/>
            </p:cNvSpPr>
            <p:nvPr/>
          </p:nvSpPr>
          <p:spPr bwMode="auto">
            <a:xfrm>
              <a:off x="2064" y="3120"/>
              <a:ext cx="144" cy="14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 name="Oval 12"/>
            <p:cNvSpPr>
              <a:spLocks noChangeArrowheads="1"/>
            </p:cNvSpPr>
            <p:nvPr/>
          </p:nvSpPr>
          <p:spPr bwMode="auto">
            <a:xfrm>
              <a:off x="1968" y="3360"/>
              <a:ext cx="144" cy="14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3" name="Oval 13"/>
            <p:cNvSpPr>
              <a:spLocks noChangeArrowheads="1"/>
            </p:cNvSpPr>
            <p:nvPr/>
          </p:nvSpPr>
          <p:spPr bwMode="auto">
            <a:xfrm>
              <a:off x="2208" y="3504"/>
              <a:ext cx="144" cy="14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4" name="Oval 14"/>
            <p:cNvSpPr>
              <a:spLocks noChangeArrowheads="1"/>
            </p:cNvSpPr>
            <p:nvPr/>
          </p:nvSpPr>
          <p:spPr bwMode="auto">
            <a:xfrm>
              <a:off x="2304" y="3696"/>
              <a:ext cx="144" cy="14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5" name="Oval 15"/>
            <p:cNvSpPr>
              <a:spLocks noChangeArrowheads="1"/>
            </p:cNvSpPr>
            <p:nvPr/>
          </p:nvSpPr>
          <p:spPr bwMode="auto">
            <a:xfrm>
              <a:off x="2256" y="3264"/>
              <a:ext cx="144" cy="14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6" name="Oval 16"/>
            <p:cNvSpPr>
              <a:spLocks noChangeArrowheads="1"/>
            </p:cNvSpPr>
            <p:nvPr/>
          </p:nvSpPr>
          <p:spPr bwMode="auto">
            <a:xfrm>
              <a:off x="2880" y="1920"/>
              <a:ext cx="144" cy="14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7" name="Oval 17"/>
            <p:cNvSpPr>
              <a:spLocks noChangeArrowheads="1"/>
            </p:cNvSpPr>
            <p:nvPr/>
          </p:nvSpPr>
          <p:spPr bwMode="auto">
            <a:xfrm>
              <a:off x="2976" y="2496"/>
              <a:ext cx="144" cy="14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8" name="Oval 18"/>
            <p:cNvSpPr>
              <a:spLocks noChangeArrowheads="1"/>
            </p:cNvSpPr>
            <p:nvPr/>
          </p:nvSpPr>
          <p:spPr bwMode="auto">
            <a:xfrm>
              <a:off x="2832" y="2688"/>
              <a:ext cx="144" cy="14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9" name="Oval 19"/>
            <p:cNvSpPr>
              <a:spLocks noChangeArrowheads="1"/>
            </p:cNvSpPr>
            <p:nvPr/>
          </p:nvSpPr>
          <p:spPr bwMode="auto">
            <a:xfrm>
              <a:off x="3168" y="2784"/>
              <a:ext cx="144" cy="14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0" name="Oval 20"/>
            <p:cNvSpPr>
              <a:spLocks noChangeArrowheads="1"/>
            </p:cNvSpPr>
            <p:nvPr/>
          </p:nvSpPr>
          <p:spPr bwMode="auto">
            <a:xfrm>
              <a:off x="3264" y="2544"/>
              <a:ext cx="144" cy="14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Oval 21"/>
            <p:cNvSpPr>
              <a:spLocks noChangeArrowheads="1"/>
            </p:cNvSpPr>
            <p:nvPr/>
          </p:nvSpPr>
          <p:spPr bwMode="auto">
            <a:xfrm>
              <a:off x="2976" y="2880"/>
              <a:ext cx="144" cy="14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2" name="Rectangle 22"/>
            <p:cNvSpPr>
              <a:spLocks noChangeArrowheads="1"/>
            </p:cNvSpPr>
            <p:nvPr/>
          </p:nvSpPr>
          <p:spPr bwMode="auto">
            <a:xfrm>
              <a:off x="1392" y="1824"/>
              <a:ext cx="2448" cy="2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 name="Oval 23"/>
            <p:cNvSpPr>
              <a:spLocks noChangeArrowheads="1"/>
            </p:cNvSpPr>
            <p:nvPr/>
          </p:nvSpPr>
          <p:spPr bwMode="auto">
            <a:xfrm>
              <a:off x="1584" y="2304"/>
              <a:ext cx="576" cy="624"/>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 name="Oval 24"/>
            <p:cNvSpPr>
              <a:spLocks noChangeArrowheads="1"/>
            </p:cNvSpPr>
            <p:nvPr/>
          </p:nvSpPr>
          <p:spPr bwMode="auto">
            <a:xfrm>
              <a:off x="1872" y="2880"/>
              <a:ext cx="576" cy="624"/>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 name="Oval 25"/>
            <p:cNvSpPr>
              <a:spLocks noChangeArrowheads="1"/>
            </p:cNvSpPr>
            <p:nvPr/>
          </p:nvSpPr>
          <p:spPr bwMode="auto">
            <a:xfrm>
              <a:off x="2688" y="1824"/>
              <a:ext cx="576" cy="624"/>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 name="AutoShape 26"/>
            <p:cNvSpPr>
              <a:spLocks/>
            </p:cNvSpPr>
            <p:nvPr/>
          </p:nvSpPr>
          <p:spPr bwMode="auto">
            <a:xfrm>
              <a:off x="1421" y="3504"/>
              <a:ext cx="576" cy="360"/>
            </a:xfrm>
            <a:prstGeom prst="borderCallout1">
              <a:avLst>
                <a:gd name="adj1" fmla="val -3814"/>
                <a:gd name="adj2" fmla="val 49390"/>
                <a:gd name="adj3" fmla="val -63985"/>
                <a:gd name="adj4" fmla="val 106470"/>
              </a:avLst>
            </a:prstGeom>
            <a:solidFill>
              <a:schemeClr val="bg1"/>
            </a:solidFill>
            <a:ln w="9525">
              <a:solidFill>
                <a:schemeClr val="tx1"/>
              </a:solidFill>
              <a:miter lim="800000"/>
              <a:headEnd/>
              <a:tailEnd/>
            </a:ln>
          </p:spPr>
          <p:txBody>
            <a:bodyPr>
              <a:spAutoFit/>
            </a:bodyPr>
            <a:lstStyle/>
            <a:p>
              <a:pPr algn="l" eaLnBrk="0" hangingPunct="0"/>
              <a:r>
                <a:rPr lang="en-US" altLang="zh-CN">
                  <a:latin typeface="Times New Roman" pitchFamily="18" charset="0"/>
                  <a:ea typeface="SimSun" pitchFamily="2" charset="-122"/>
                </a:rPr>
                <a:t>Core</a:t>
              </a:r>
            </a:p>
          </p:txBody>
        </p:sp>
        <p:sp>
          <p:nvSpPr>
            <p:cNvPr id="27" name="AutoShape 27"/>
            <p:cNvSpPr>
              <a:spLocks/>
            </p:cNvSpPr>
            <p:nvPr/>
          </p:nvSpPr>
          <p:spPr bwMode="auto">
            <a:xfrm>
              <a:off x="1463" y="1884"/>
              <a:ext cx="817" cy="359"/>
            </a:xfrm>
            <a:prstGeom prst="borderCallout1">
              <a:avLst>
                <a:gd name="adj1" fmla="val 101195"/>
                <a:gd name="adj2" fmla="val 46294"/>
                <a:gd name="adj3" fmla="val 180389"/>
                <a:gd name="adj4" fmla="val 45030"/>
              </a:avLst>
            </a:prstGeom>
            <a:solidFill>
              <a:schemeClr val="bg1"/>
            </a:solidFill>
            <a:ln w="9525">
              <a:solidFill>
                <a:schemeClr val="tx1"/>
              </a:solidFill>
              <a:miter lim="800000"/>
              <a:headEnd/>
              <a:tailEnd/>
            </a:ln>
          </p:spPr>
          <p:txBody>
            <a:bodyPr>
              <a:spAutoFit/>
            </a:bodyPr>
            <a:lstStyle/>
            <a:p>
              <a:pPr algn="l" eaLnBrk="0" hangingPunct="0"/>
              <a:r>
                <a:rPr lang="en-US" altLang="zh-CN" dirty="0">
                  <a:latin typeface="Times New Roman" pitchFamily="18" charset="0"/>
                  <a:ea typeface="SimSun" pitchFamily="2" charset="-122"/>
                </a:rPr>
                <a:t>Border</a:t>
              </a:r>
            </a:p>
          </p:txBody>
        </p:sp>
        <p:sp>
          <p:nvSpPr>
            <p:cNvPr id="28" name="AutoShape 28"/>
            <p:cNvSpPr>
              <a:spLocks/>
            </p:cNvSpPr>
            <p:nvPr/>
          </p:nvSpPr>
          <p:spPr bwMode="auto">
            <a:xfrm>
              <a:off x="3697" y="1921"/>
              <a:ext cx="824" cy="359"/>
            </a:xfrm>
            <a:prstGeom prst="borderCallout1">
              <a:avLst>
                <a:gd name="adj1" fmla="val 24491"/>
                <a:gd name="adj2" fmla="val -5810"/>
                <a:gd name="adj3" fmla="val 21431"/>
                <a:gd name="adj4" fmla="val -82810"/>
              </a:avLst>
            </a:prstGeom>
            <a:solidFill>
              <a:schemeClr val="bg1"/>
            </a:solidFill>
            <a:ln w="9525">
              <a:solidFill>
                <a:schemeClr val="tx1"/>
              </a:solidFill>
              <a:miter lim="800000"/>
              <a:headEnd/>
              <a:tailEnd/>
            </a:ln>
          </p:spPr>
          <p:txBody>
            <a:bodyPr>
              <a:spAutoFit/>
            </a:bodyPr>
            <a:lstStyle/>
            <a:p>
              <a:pPr algn="l" eaLnBrk="0" hangingPunct="0"/>
              <a:r>
                <a:rPr lang="en-US" altLang="zh-CN">
                  <a:latin typeface="Times New Roman" pitchFamily="18" charset="0"/>
                  <a:ea typeface="SimSun" pitchFamily="2" charset="-122"/>
                </a:rPr>
                <a:t>Outlier</a:t>
              </a:r>
            </a:p>
          </p:txBody>
        </p:sp>
        <p:sp>
          <p:nvSpPr>
            <p:cNvPr id="29" name="Text Box 29"/>
            <p:cNvSpPr txBox="1">
              <a:spLocks noChangeArrowheads="1"/>
            </p:cNvSpPr>
            <p:nvPr/>
          </p:nvSpPr>
          <p:spPr bwMode="auto">
            <a:xfrm>
              <a:off x="3837" y="2736"/>
              <a:ext cx="1199" cy="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spcBef>
                  <a:spcPct val="50000"/>
                </a:spcBef>
              </a:pPr>
              <a:r>
                <a:rPr lang="en-US" altLang="zh-CN" dirty="0" err="1">
                  <a:latin typeface="Times New Roman" pitchFamily="18" charset="0"/>
                  <a:ea typeface="SimSun" pitchFamily="2" charset="-122"/>
                </a:rPr>
                <a:t>Eps</a:t>
              </a:r>
              <a:r>
                <a:rPr lang="en-US" altLang="zh-CN" dirty="0">
                  <a:latin typeface="Times New Roman" pitchFamily="18" charset="0"/>
                  <a:ea typeface="SimSun" pitchFamily="2" charset="-122"/>
                </a:rPr>
                <a:t> = 1cm</a:t>
              </a:r>
            </a:p>
            <a:p>
              <a:pPr algn="l">
                <a:spcBef>
                  <a:spcPct val="50000"/>
                </a:spcBef>
              </a:pPr>
              <a:r>
                <a:rPr lang="en-US" altLang="zh-CN" dirty="0" err="1">
                  <a:latin typeface="Times New Roman" pitchFamily="18" charset="0"/>
                  <a:ea typeface="SimSun" pitchFamily="2" charset="-122"/>
                </a:rPr>
                <a:t>MinPts</a:t>
              </a:r>
              <a:r>
                <a:rPr lang="en-US" altLang="zh-CN" dirty="0">
                  <a:latin typeface="Times New Roman" pitchFamily="18" charset="0"/>
                  <a:ea typeface="SimSun" pitchFamily="2" charset="-122"/>
                </a:rPr>
                <a:t> = 5</a:t>
              </a:r>
            </a:p>
          </p:txBody>
        </p:sp>
        <p:sp>
          <p:nvSpPr>
            <p:cNvPr id="30" name="Oval 30"/>
            <p:cNvSpPr>
              <a:spLocks noChangeArrowheads="1"/>
            </p:cNvSpPr>
            <p:nvPr/>
          </p:nvSpPr>
          <p:spPr bwMode="auto">
            <a:xfrm>
              <a:off x="2400" y="3456"/>
              <a:ext cx="144" cy="144"/>
            </a:xfrm>
            <a:prstGeom prst="ellipse">
              <a:avLst/>
            </a:prstGeom>
            <a:solidFill>
              <a:schemeClr val="accent1"/>
            </a:solidFill>
            <a:ln w="9525">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25379503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1038" y="492125"/>
            <a:ext cx="7437437" cy="574675"/>
          </a:xfrm>
        </p:spPr>
        <p:txBody>
          <a:bodyPr>
            <a:normAutofit fontScale="90000"/>
          </a:bodyPr>
          <a:lstStyle/>
          <a:p>
            <a:pPr eaLnBrk="1" hangingPunct="1"/>
            <a:r>
              <a:rPr lang="en-US" altLang="zh-CN" sz="4000" smtClean="0">
                <a:ea typeface="SimSun" pitchFamily="2" charset="-122"/>
              </a:rPr>
              <a:t>DBSCAN: The Algorithm</a:t>
            </a:r>
            <a:endParaRPr lang="en-US" altLang="zh-CN" smtClean="0">
              <a:ea typeface="SimSun" pitchFamily="2" charset="-122"/>
            </a:endParaRPr>
          </a:p>
        </p:txBody>
      </p:sp>
      <p:sp>
        <p:nvSpPr>
          <p:cNvPr id="50179" name="Rectangle 3"/>
          <p:cNvSpPr>
            <a:spLocks noGrp="1" noChangeArrowheads="1"/>
          </p:cNvSpPr>
          <p:nvPr>
            <p:ph type="body" idx="1"/>
          </p:nvPr>
        </p:nvSpPr>
        <p:spPr>
          <a:xfrm>
            <a:off x="304800" y="1371600"/>
            <a:ext cx="8305800" cy="5029200"/>
          </a:xfrm>
        </p:spPr>
        <p:txBody>
          <a:bodyPr/>
          <a:lstStyle/>
          <a:p>
            <a:pPr eaLnBrk="1" hangingPunct="1">
              <a:lnSpc>
                <a:spcPct val="120000"/>
              </a:lnSpc>
              <a:spcBef>
                <a:spcPct val="50000"/>
              </a:spcBef>
            </a:pPr>
            <a:r>
              <a:rPr lang="en-US" altLang="zh-CN" sz="2400" smtClean="0">
                <a:ea typeface="SimSun" pitchFamily="2" charset="-122"/>
              </a:rPr>
              <a:t>Arbitrary select a point </a:t>
            </a:r>
            <a:r>
              <a:rPr lang="en-US" altLang="zh-CN" sz="2400" i="1" smtClean="0">
                <a:ea typeface="SimSun" pitchFamily="2" charset="-122"/>
              </a:rPr>
              <a:t>p</a:t>
            </a:r>
            <a:endParaRPr lang="en-US" altLang="zh-CN" sz="2400" smtClean="0">
              <a:ea typeface="SimSun" pitchFamily="2" charset="-122"/>
            </a:endParaRPr>
          </a:p>
          <a:p>
            <a:pPr eaLnBrk="1" hangingPunct="1">
              <a:lnSpc>
                <a:spcPct val="120000"/>
              </a:lnSpc>
              <a:spcBef>
                <a:spcPct val="50000"/>
              </a:spcBef>
            </a:pPr>
            <a:r>
              <a:rPr lang="en-US" altLang="zh-CN" sz="2400" smtClean="0">
                <a:ea typeface="SimSun" pitchFamily="2" charset="-122"/>
              </a:rPr>
              <a:t>Retrieve all points density-reachable from </a:t>
            </a:r>
            <a:r>
              <a:rPr lang="en-US" altLang="zh-CN" sz="2400" i="1" smtClean="0">
                <a:ea typeface="SimSun" pitchFamily="2" charset="-122"/>
              </a:rPr>
              <a:t>p</a:t>
            </a:r>
            <a:r>
              <a:rPr lang="en-US" altLang="zh-CN" sz="2400" smtClean="0">
                <a:ea typeface="SimSun" pitchFamily="2" charset="-122"/>
              </a:rPr>
              <a:t> w.r.t. </a:t>
            </a:r>
            <a:r>
              <a:rPr lang="en-US" altLang="zh-CN" sz="2400" i="1" smtClean="0">
                <a:ea typeface="SimSun" pitchFamily="2" charset="-122"/>
              </a:rPr>
              <a:t>Eps</a:t>
            </a:r>
            <a:r>
              <a:rPr lang="en-US" altLang="zh-CN" sz="2400" smtClean="0">
                <a:ea typeface="SimSun" pitchFamily="2" charset="-122"/>
              </a:rPr>
              <a:t> and </a:t>
            </a:r>
            <a:r>
              <a:rPr lang="en-US" altLang="zh-CN" sz="2400" i="1" smtClean="0">
                <a:ea typeface="SimSun" pitchFamily="2" charset="-122"/>
              </a:rPr>
              <a:t>MinPts</a:t>
            </a:r>
            <a:endParaRPr lang="en-US" altLang="zh-CN" sz="2400" smtClean="0">
              <a:ea typeface="SimSun" pitchFamily="2" charset="-122"/>
            </a:endParaRPr>
          </a:p>
          <a:p>
            <a:pPr eaLnBrk="1" hangingPunct="1">
              <a:lnSpc>
                <a:spcPct val="120000"/>
              </a:lnSpc>
              <a:spcBef>
                <a:spcPct val="50000"/>
              </a:spcBef>
            </a:pPr>
            <a:r>
              <a:rPr lang="en-US" altLang="zh-CN" sz="2400" smtClean="0">
                <a:ea typeface="SimSun" pitchFamily="2" charset="-122"/>
              </a:rPr>
              <a:t>If </a:t>
            </a:r>
            <a:r>
              <a:rPr lang="en-US" altLang="zh-CN" sz="2400" i="1" smtClean="0">
                <a:ea typeface="SimSun" pitchFamily="2" charset="-122"/>
              </a:rPr>
              <a:t>p</a:t>
            </a:r>
            <a:r>
              <a:rPr lang="en-US" altLang="zh-CN" sz="2400" smtClean="0">
                <a:ea typeface="SimSun" pitchFamily="2" charset="-122"/>
              </a:rPr>
              <a:t> is a core point, a cluster is formed</a:t>
            </a:r>
          </a:p>
          <a:p>
            <a:pPr eaLnBrk="1" hangingPunct="1">
              <a:lnSpc>
                <a:spcPct val="120000"/>
              </a:lnSpc>
              <a:spcBef>
                <a:spcPct val="50000"/>
              </a:spcBef>
            </a:pPr>
            <a:r>
              <a:rPr lang="en-US" altLang="zh-CN" sz="2400" smtClean="0">
                <a:ea typeface="SimSun" pitchFamily="2" charset="-122"/>
              </a:rPr>
              <a:t>If </a:t>
            </a:r>
            <a:r>
              <a:rPr lang="en-US" altLang="zh-CN" sz="2400" i="1" smtClean="0">
                <a:ea typeface="SimSun" pitchFamily="2" charset="-122"/>
              </a:rPr>
              <a:t>p</a:t>
            </a:r>
            <a:r>
              <a:rPr lang="en-US" altLang="zh-CN" sz="2400" smtClean="0">
                <a:ea typeface="SimSun" pitchFamily="2" charset="-122"/>
              </a:rPr>
              <a:t> is a border point, no points are density-reachable from </a:t>
            </a:r>
            <a:r>
              <a:rPr lang="en-US" altLang="zh-CN" sz="2400" i="1" smtClean="0">
                <a:ea typeface="SimSun" pitchFamily="2" charset="-122"/>
              </a:rPr>
              <a:t>p</a:t>
            </a:r>
            <a:r>
              <a:rPr lang="en-US" altLang="zh-CN" sz="2400" smtClean="0">
                <a:ea typeface="SimSun" pitchFamily="2" charset="-122"/>
              </a:rPr>
              <a:t> and DBSCAN visits the next point of the database</a:t>
            </a:r>
          </a:p>
          <a:p>
            <a:pPr eaLnBrk="1" hangingPunct="1">
              <a:lnSpc>
                <a:spcPct val="120000"/>
              </a:lnSpc>
              <a:spcBef>
                <a:spcPct val="50000"/>
              </a:spcBef>
            </a:pPr>
            <a:r>
              <a:rPr lang="en-US" altLang="zh-CN" sz="2400" smtClean="0">
                <a:ea typeface="SimSun" pitchFamily="2" charset="-122"/>
              </a:rPr>
              <a:t>Continue the process until all of the points have been processed</a:t>
            </a:r>
            <a:endParaRPr lang="en-US" altLang="zh-CN" sz="2000" smtClean="0">
              <a:ea typeface="SimSun" pitchFamily="2" charset="-122"/>
            </a:endParaRPr>
          </a:p>
        </p:txBody>
      </p:sp>
      <p:sp>
        <p:nvSpPr>
          <p:cNvPr id="5018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E1FB4468-1678-4B5A-BCE8-EBA222D8B129}" type="slidenum">
              <a:rPr lang="en-US" sz="1200" smtClean="0"/>
              <a:pPr eaLnBrk="1" hangingPunct="1"/>
              <a:t>45</a:t>
            </a:fld>
            <a:endParaRPr lang="en-US" sz="1200" smtClean="0"/>
          </a:p>
        </p:txBody>
      </p:sp>
    </p:spTree>
    <p:extLst>
      <p:ext uri="{BB962C8B-B14F-4D97-AF65-F5344CB8AC3E}">
        <p14:creationId xmlns:p14="http://schemas.microsoft.com/office/powerpoint/2010/main" val="2882248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DBSCAN: Sensitive to Parameters</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04800" y="1371600"/>
            <a:ext cx="8305800" cy="3124200"/>
          </a:xfrm>
          <a:prstGeom prst="rect">
            <a:avLst/>
          </a:prstGeom>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724400"/>
            <a:ext cx="8534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455988"/>
            <a:ext cx="1524000" cy="119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76321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2738"/>
            <a:ext cx="8229600" cy="1143000"/>
          </a:xfrm>
        </p:spPr>
        <p:txBody>
          <a:bodyPr/>
          <a:lstStyle/>
          <a:p>
            <a:r>
              <a:rPr lang="en-US" dirty="0" smtClean="0"/>
              <a:t>DBSCAN Demo</a:t>
            </a:r>
            <a:endParaRPr lang="en-US" dirty="0"/>
          </a:p>
        </p:txBody>
      </p:sp>
    </p:spTree>
    <p:extLst>
      <p:ext uri="{BB962C8B-B14F-4D97-AF65-F5344CB8AC3E}">
        <p14:creationId xmlns:p14="http://schemas.microsoft.com/office/powerpoint/2010/main" val="32730518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Kohonen</a:t>
            </a:r>
            <a:r>
              <a:rPr lang="en-US" dirty="0" smtClean="0"/>
              <a:t> Networks for Clustering</a:t>
            </a:r>
            <a:endParaRPr lang="en-US" dirty="0"/>
          </a:p>
        </p:txBody>
      </p:sp>
      <p:sp>
        <p:nvSpPr>
          <p:cNvPr id="3" name="Content Placeholder 2"/>
          <p:cNvSpPr>
            <a:spLocks noGrp="1"/>
          </p:cNvSpPr>
          <p:nvPr>
            <p:ph idx="1"/>
          </p:nvPr>
        </p:nvSpPr>
        <p:spPr/>
        <p:txBody>
          <a:bodyPr/>
          <a:lstStyle/>
          <a:p>
            <a:r>
              <a:rPr lang="en-US" dirty="0" smtClean="0"/>
              <a:t>Uses self organizing map (SOM) which is a type of neural network</a:t>
            </a:r>
          </a:p>
          <a:p>
            <a:r>
              <a:rPr lang="en-US" dirty="0" smtClean="0"/>
              <a:t>SOM converts a complex high-dimensional input signal into a simpler low-dimensional discrete map.</a:t>
            </a:r>
          </a:p>
          <a:p>
            <a:r>
              <a:rPr lang="en-US" dirty="0" smtClean="0"/>
              <a:t>SOMs structure output nodes into clusters of nodes</a:t>
            </a:r>
          </a:p>
          <a:p>
            <a:r>
              <a:rPr lang="en-US" dirty="0" smtClean="0"/>
              <a:t>Nodes with closer proximity are more similar</a:t>
            </a:r>
            <a:endParaRPr lang="en-US" dirty="0"/>
          </a:p>
        </p:txBody>
      </p:sp>
    </p:spTree>
    <p:extLst>
      <p:ext uri="{BB962C8B-B14F-4D97-AF65-F5344CB8AC3E}">
        <p14:creationId xmlns:p14="http://schemas.microsoft.com/office/powerpoint/2010/main" val="218410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Competitive Learning</a:t>
            </a:r>
            <a:endParaRPr lang="en-US" dirty="0"/>
          </a:p>
        </p:txBody>
      </p:sp>
      <p:sp>
        <p:nvSpPr>
          <p:cNvPr id="3" name="Content Placeholder 2"/>
          <p:cNvSpPr>
            <a:spLocks noGrp="1"/>
          </p:cNvSpPr>
          <p:nvPr>
            <p:ph idx="1"/>
          </p:nvPr>
        </p:nvSpPr>
        <p:spPr/>
        <p:txBody>
          <a:bodyPr>
            <a:normAutofit fontScale="92500"/>
          </a:bodyPr>
          <a:lstStyle/>
          <a:p>
            <a:r>
              <a:rPr lang="en-US" dirty="0" smtClean="0"/>
              <a:t>Output nodes compete among themselves to be the winning node (or neuron)</a:t>
            </a:r>
          </a:p>
          <a:p>
            <a:r>
              <a:rPr lang="en-US" dirty="0" smtClean="0"/>
              <a:t>Neurons become tuned to various input patterns</a:t>
            </a:r>
          </a:p>
          <a:p>
            <a:r>
              <a:rPr lang="en-US" dirty="0" smtClean="0"/>
              <a:t>SOMs are feed forward and completely connected</a:t>
            </a:r>
          </a:p>
          <a:p>
            <a:r>
              <a:rPr lang="en-US" dirty="0" smtClean="0"/>
              <a:t>Each connection has a weight associated with it</a:t>
            </a:r>
          </a:p>
          <a:p>
            <a:r>
              <a:rPr lang="en-US" dirty="0" smtClean="0"/>
              <a:t>Adjusting weights is the key for the learning mechanism</a:t>
            </a:r>
            <a:endParaRPr lang="en-US" dirty="0"/>
          </a:p>
        </p:txBody>
      </p:sp>
    </p:spTree>
    <p:extLst>
      <p:ext uri="{BB962C8B-B14F-4D97-AF65-F5344CB8AC3E}">
        <p14:creationId xmlns:p14="http://schemas.microsoft.com/office/powerpoint/2010/main" val="3175944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What is Good Clustering?</a:t>
            </a:r>
            <a:endParaRPr lang="en-US" dirty="0"/>
          </a:p>
        </p:txBody>
      </p:sp>
      <p:sp>
        <p:nvSpPr>
          <p:cNvPr id="3" name="Content Placeholder 2"/>
          <p:cNvSpPr>
            <a:spLocks noGrp="1"/>
          </p:cNvSpPr>
          <p:nvPr>
            <p:ph idx="1"/>
          </p:nvPr>
        </p:nvSpPr>
        <p:spPr/>
        <p:txBody>
          <a:bodyPr/>
          <a:lstStyle/>
          <a:p>
            <a:pPr>
              <a:lnSpc>
                <a:spcPct val="130000"/>
              </a:lnSpc>
            </a:pPr>
            <a:r>
              <a:rPr lang="en-US" sz="2400" dirty="0" smtClean="0"/>
              <a:t>A </a:t>
            </a:r>
            <a:r>
              <a:rPr lang="en-US" sz="2400" u="sng" dirty="0" smtClean="0"/>
              <a:t>good clustering</a:t>
            </a:r>
            <a:r>
              <a:rPr lang="en-US" sz="2400" dirty="0" smtClean="0"/>
              <a:t> method will produce high quality clusters</a:t>
            </a:r>
          </a:p>
          <a:p>
            <a:pPr lvl="1">
              <a:lnSpc>
                <a:spcPct val="130000"/>
              </a:lnSpc>
            </a:pPr>
            <a:r>
              <a:rPr lang="en-US" sz="2400" dirty="0" smtClean="0"/>
              <a:t>high </a:t>
            </a:r>
            <a:r>
              <a:rPr lang="en-US" sz="2400" u="sng" dirty="0" smtClean="0"/>
              <a:t>intra-class</a:t>
            </a:r>
            <a:r>
              <a:rPr lang="en-US" sz="2400" dirty="0" smtClean="0"/>
              <a:t> similarity: </a:t>
            </a:r>
            <a:r>
              <a:rPr lang="en-US" sz="2400" dirty="0" smtClean="0">
                <a:solidFill>
                  <a:schemeClr val="hlink"/>
                </a:solidFill>
              </a:rPr>
              <a:t>cohesive</a:t>
            </a:r>
            <a:r>
              <a:rPr lang="en-US" sz="2400" dirty="0" smtClean="0"/>
              <a:t> within clusters</a:t>
            </a:r>
          </a:p>
          <a:p>
            <a:pPr lvl="1">
              <a:lnSpc>
                <a:spcPct val="130000"/>
              </a:lnSpc>
            </a:pPr>
            <a:r>
              <a:rPr lang="en-US" sz="2400" dirty="0" smtClean="0"/>
              <a:t>low </a:t>
            </a:r>
            <a:r>
              <a:rPr lang="en-US" sz="2400" u="sng" dirty="0" smtClean="0"/>
              <a:t>inter-class</a:t>
            </a:r>
            <a:r>
              <a:rPr lang="en-US" sz="2400" dirty="0" smtClean="0"/>
              <a:t> similarity: </a:t>
            </a:r>
            <a:r>
              <a:rPr lang="en-US" sz="2400" dirty="0" smtClean="0">
                <a:solidFill>
                  <a:schemeClr val="hlink"/>
                </a:solidFill>
              </a:rPr>
              <a:t>distinctive</a:t>
            </a:r>
            <a:r>
              <a:rPr lang="en-US" sz="2400" dirty="0" smtClean="0"/>
              <a:t> between clusters</a:t>
            </a:r>
          </a:p>
          <a:p>
            <a:pPr>
              <a:lnSpc>
                <a:spcPct val="130000"/>
              </a:lnSpc>
            </a:pPr>
            <a:r>
              <a:rPr lang="en-US" sz="2400" dirty="0" smtClean="0"/>
              <a:t>The </a:t>
            </a:r>
            <a:r>
              <a:rPr lang="en-US" sz="2400" u="sng" dirty="0" smtClean="0"/>
              <a:t>quality</a:t>
            </a:r>
            <a:r>
              <a:rPr lang="en-US" sz="2400" dirty="0" smtClean="0"/>
              <a:t> of a clustering method depends on</a:t>
            </a:r>
          </a:p>
          <a:p>
            <a:pPr lvl="1">
              <a:lnSpc>
                <a:spcPct val="130000"/>
              </a:lnSpc>
            </a:pPr>
            <a:r>
              <a:rPr lang="en-US" sz="2400" dirty="0" smtClean="0"/>
              <a:t>the similarity measure used by the method </a:t>
            </a:r>
          </a:p>
          <a:p>
            <a:pPr lvl="1">
              <a:lnSpc>
                <a:spcPct val="130000"/>
              </a:lnSpc>
            </a:pPr>
            <a:r>
              <a:rPr lang="en-US" sz="2400" dirty="0" smtClean="0"/>
              <a:t>its implementation, and</a:t>
            </a:r>
          </a:p>
          <a:p>
            <a:pPr lvl="1">
              <a:lnSpc>
                <a:spcPct val="130000"/>
              </a:lnSpc>
            </a:pPr>
            <a:r>
              <a:rPr lang="en-US" sz="2400" dirty="0" smtClean="0"/>
              <a:t>Its ability to discover some or all of the </a:t>
            </a:r>
            <a:r>
              <a:rPr lang="en-US" sz="2400" u="sng" dirty="0" smtClean="0"/>
              <a:t>hidden</a:t>
            </a:r>
            <a:r>
              <a:rPr lang="en-US" sz="2400" dirty="0" smtClean="0"/>
              <a:t> patterns</a:t>
            </a:r>
          </a:p>
        </p:txBody>
      </p:sp>
    </p:spTree>
    <p:extLst>
      <p:ext uri="{BB962C8B-B14F-4D97-AF65-F5344CB8AC3E}">
        <p14:creationId xmlns:p14="http://schemas.microsoft.com/office/powerpoint/2010/main" val="3484333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 Intuition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SOMs have no hidden layer</a:t>
            </a:r>
          </a:p>
          <a:p>
            <a:r>
              <a:rPr lang="en-US" dirty="0" smtClean="0"/>
              <a:t>Data from the input layer are passed along directly to the output layer</a:t>
            </a:r>
          </a:p>
          <a:p>
            <a:r>
              <a:rPr lang="en-US" dirty="0" smtClean="0"/>
              <a:t>The output layer is represented in the form of a lattice.</a:t>
            </a:r>
          </a:p>
          <a:p>
            <a:r>
              <a:rPr lang="en-US" dirty="0" smtClean="0"/>
              <a:t>For a given instance, a particular field value is forwarded from a particular input node to every output node</a:t>
            </a:r>
          </a:p>
          <a:p>
            <a:r>
              <a:rPr lang="en-US" dirty="0" smtClean="0"/>
              <a:t>A scoring function is then used to designate </a:t>
            </a:r>
            <a:r>
              <a:rPr lang="en-US" smtClean="0"/>
              <a:t>the winning node</a:t>
            </a:r>
            <a:endParaRPr lang="en-US" dirty="0" smtClean="0"/>
          </a:p>
          <a:p>
            <a:endParaRPr lang="en-US" dirty="0"/>
          </a:p>
        </p:txBody>
      </p:sp>
    </p:spTree>
    <p:extLst>
      <p:ext uri="{BB962C8B-B14F-4D97-AF65-F5344CB8AC3E}">
        <p14:creationId xmlns:p14="http://schemas.microsoft.com/office/powerpoint/2010/main" val="23053106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Kohonen</a:t>
            </a:r>
            <a:r>
              <a:rPr lang="en-US" dirty="0" smtClean="0"/>
              <a:t> Networks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SOMs that exhibit </a:t>
            </a:r>
            <a:r>
              <a:rPr lang="en-US" dirty="0" err="1" smtClean="0"/>
              <a:t>Kohonen</a:t>
            </a:r>
            <a:r>
              <a:rPr lang="en-US" dirty="0" smtClean="0"/>
              <a:t> learning (</a:t>
            </a:r>
            <a:r>
              <a:rPr lang="en-US" dirty="0" err="1" smtClean="0"/>
              <a:t>Kohonen</a:t>
            </a:r>
            <a:r>
              <a:rPr lang="en-US" dirty="0" smtClean="0"/>
              <a:t>, 89)</a:t>
            </a:r>
          </a:p>
          <a:p>
            <a:r>
              <a:rPr lang="en-US" dirty="0" smtClean="0"/>
              <a:t>Given  </a:t>
            </a:r>
          </a:p>
          <a:p>
            <a:pPr lvl="1"/>
            <a:r>
              <a:rPr lang="en-US" dirty="0" smtClean="0"/>
              <a:t>input vector </a:t>
            </a:r>
            <a:r>
              <a:rPr lang="en-US" i="1" dirty="0" err="1" smtClean="0"/>
              <a:t>x</a:t>
            </a:r>
            <a:r>
              <a:rPr lang="en-US" i="1" baseline="-25000" dirty="0" err="1" smtClean="0"/>
              <a:t>n</a:t>
            </a:r>
            <a:r>
              <a:rPr lang="en-US" dirty="0" smtClean="0"/>
              <a:t>=</a:t>
            </a:r>
            <a:r>
              <a:rPr lang="en-US" i="1" dirty="0"/>
              <a:t> </a:t>
            </a:r>
            <a:r>
              <a:rPr lang="en-US" i="1" dirty="0" smtClean="0"/>
              <a:t>x</a:t>
            </a:r>
            <a:r>
              <a:rPr lang="en-US" i="1" baseline="-25000" dirty="0" smtClean="0"/>
              <a:t>n1</a:t>
            </a:r>
            <a:r>
              <a:rPr lang="en-US" i="1" dirty="0" smtClean="0"/>
              <a:t>, x</a:t>
            </a:r>
            <a:r>
              <a:rPr lang="en-US" i="1" baseline="-25000" dirty="0" smtClean="0"/>
              <a:t>n2</a:t>
            </a:r>
            <a:r>
              <a:rPr lang="en-US" i="1" dirty="0" smtClean="0"/>
              <a:t>,…</a:t>
            </a:r>
            <a:r>
              <a:rPr lang="en-US" i="1" dirty="0"/>
              <a:t> </a:t>
            </a:r>
            <a:r>
              <a:rPr lang="en-US" i="1" dirty="0" smtClean="0"/>
              <a:t>x</a:t>
            </a:r>
            <a:r>
              <a:rPr lang="en-US" i="1" baseline="-25000" dirty="0" smtClean="0"/>
              <a:t>n3</a:t>
            </a:r>
          </a:p>
          <a:p>
            <a:pPr lvl="1"/>
            <a:r>
              <a:rPr lang="en-US" dirty="0" smtClean="0"/>
              <a:t>weights vector </a:t>
            </a:r>
            <a:r>
              <a:rPr lang="en-US" i="1" dirty="0" err="1" smtClean="0"/>
              <a:t>w</a:t>
            </a:r>
            <a:r>
              <a:rPr lang="en-US" i="1" baseline="-25000" dirty="0" err="1" smtClean="0"/>
              <a:t>j</a:t>
            </a:r>
            <a:r>
              <a:rPr lang="en-US" i="1" baseline="-25000" dirty="0" smtClean="0"/>
              <a:t> </a:t>
            </a:r>
            <a:r>
              <a:rPr lang="en-US" dirty="0" smtClean="0"/>
              <a:t>=</a:t>
            </a:r>
            <a:r>
              <a:rPr lang="en-US" i="1" dirty="0" smtClean="0"/>
              <a:t> w</a:t>
            </a:r>
            <a:r>
              <a:rPr lang="en-US" i="1" baseline="-25000" dirty="0" smtClean="0"/>
              <a:t>1j</a:t>
            </a:r>
            <a:r>
              <a:rPr lang="en-US" i="1" dirty="0" smtClean="0"/>
              <a:t>, w</a:t>
            </a:r>
            <a:r>
              <a:rPr lang="en-US" i="1" baseline="-25000" dirty="0" smtClean="0"/>
              <a:t>2j</a:t>
            </a:r>
            <a:r>
              <a:rPr lang="en-US" i="1" dirty="0" smtClean="0"/>
              <a:t>,… w</a:t>
            </a:r>
            <a:r>
              <a:rPr lang="en-US" i="1" baseline="-25000" dirty="0" smtClean="0"/>
              <a:t>3j</a:t>
            </a:r>
          </a:p>
          <a:p>
            <a:r>
              <a:rPr lang="en-US" dirty="0" smtClean="0"/>
              <a:t>In </a:t>
            </a:r>
            <a:r>
              <a:rPr lang="en-US" dirty="0" err="1" smtClean="0"/>
              <a:t>Kohonen</a:t>
            </a:r>
            <a:r>
              <a:rPr lang="en-US" dirty="0" smtClean="0"/>
              <a:t> learning the nodes in the neighborhood of the winning node adjust their weights using a linear combination of the input vector and the current weight vector</a:t>
            </a:r>
          </a:p>
          <a:p>
            <a:pPr lvl="1"/>
            <a:r>
              <a:rPr lang="en-US" i="1" dirty="0" err="1" smtClean="0"/>
              <a:t>w</a:t>
            </a:r>
            <a:r>
              <a:rPr lang="en-US" i="1" baseline="-25000" dirty="0" err="1" smtClean="0"/>
              <a:t>ij,new</a:t>
            </a:r>
            <a:r>
              <a:rPr lang="en-US" i="1" baseline="-25000" dirty="0" smtClean="0"/>
              <a:t> </a:t>
            </a:r>
            <a:r>
              <a:rPr lang="en-US" dirty="0"/>
              <a:t>=</a:t>
            </a:r>
            <a:r>
              <a:rPr lang="en-US" i="1" dirty="0"/>
              <a:t> </a:t>
            </a:r>
            <a:r>
              <a:rPr lang="en-US" i="1" dirty="0" err="1" smtClean="0"/>
              <a:t>w</a:t>
            </a:r>
            <a:r>
              <a:rPr lang="en-US" i="1" baseline="-25000" dirty="0" err="1" smtClean="0"/>
              <a:t>ij.current</a:t>
            </a:r>
            <a:r>
              <a:rPr lang="en-US" i="1" dirty="0" smtClean="0"/>
              <a:t> </a:t>
            </a:r>
            <a:r>
              <a:rPr lang="en-US" dirty="0" smtClean="0"/>
              <a:t>+</a:t>
            </a:r>
            <a:r>
              <a:rPr lang="en-US" i="1" dirty="0" smtClean="0"/>
              <a:t> </a:t>
            </a:r>
            <a:r>
              <a:rPr lang="en-US" i="1" dirty="0" smtClean="0">
                <a:sym typeface="Symbol" panose="05050102010706020507" pitchFamily="18" charset="2"/>
              </a:rPr>
              <a:t></a:t>
            </a:r>
            <a:r>
              <a:rPr lang="en-US" dirty="0" smtClean="0">
                <a:sym typeface="Symbol" panose="05050102010706020507" pitchFamily="18" charset="2"/>
              </a:rPr>
              <a:t>(</a:t>
            </a:r>
            <a:r>
              <a:rPr lang="en-US" i="1" dirty="0" err="1" smtClean="0">
                <a:sym typeface="Symbol" panose="05050102010706020507" pitchFamily="18" charset="2"/>
              </a:rPr>
              <a:t>x</a:t>
            </a:r>
            <a:r>
              <a:rPr lang="en-US" i="1" baseline="-25000" dirty="0" err="1" smtClean="0"/>
              <a:t>ni</a:t>
            </a:r>
            <a:r>
              <a:rPr lang="en-US" i="1" dirty="0"/>
              <a:t> </a:t>
            </a:r>
            <a:r>
              <a:rPr lang="en-US" dirty="0" smtClean="0"/>
              <a:t>-</a:t>
            </a:r>
            <a:r>
              <a:rPr lang="en-US" i="1" dirty="0" smtClean="0"/>
              <a:t> </a:t>
            </a:r>
            <a:r>
              <a:rPr lang="en-US" i="1" dirty="0" err="1" smtClean="0"/>
              <a:t>w</a:t>
            </a:r>
            <a:r>
              <a:rPr lang="en-US" i="1" baseline="-25000" dirty="0" err="1" smtClean="0"/>
              <a:t>ij,current</a:t>
            </a:r>
            <a:r>
              <a:rPr lang="en-US" dirty="0" smtClean="0">
                <a:sym typeface="Symbol" panose="05050102010706020507" pitchFamily="18" charset="2"/>
              </a:rPr>
              <a:t>)</a:t>
            </a:r>
          </a:p>
          <a:p>
            <a:r>
              <a:rPr lang="en-US" dirty="0" smtClean="0">
                <a:sym typeface="Symbol" panose="05050102010706020507" pitchFamily="18" charset="2"/>
              </a:rPr>
              <a:t>The weights are initialized as random values</a:t>
            </a:r>
          </a:p>
          <a:p>
            <a:r>
              <a:rPr lang="en-US" dirty="0" smtClean="0">
                <a:sym typeface="Symbol" panose="05050102010706020507" pitchFamily="18" charset="2"/>
              </a:rPr>
              <a:t>Parameters include the learning rate </a:t>
            </a:r>
            <a:r>
              <a:rPr lang="en-US" i="1" dirty="0" smtClean="0">
                <a:sym typeface="Symbol" panose="05050102010706020507" pitchFamily="18" charset="2"/>
              </a:rPr>
              <a:t></a:t>
            </a:r>
            <a:r>
              <a:rPr lang="en-US" dirty="0" smtClean="0">
                <a:sym typeface="Symbol" panose="05050102010706020507" pitchFamily="18" charset="2"/>
              </a:rPr>
              <a:t> and the neighborhood size </a:t>
            </a:r>
            <a:r>
              <a:rPr lang="en-US" i="1" dirty="0" smtClean="0">
                <a:sym typeface="Symbol" panose="05050102010706020507" pitchFamily="18" charset="2"/>
              </a:rPr>
              <a:t>R</a:t>
            </a:r>
          </a:p>
          <a:p>
            <a:r>
              <a:rPr lang="en-US" dirty="0" smtClean="0">
                <a:sym typeface="Symbol" panose="05050102010706020507" pitchFamily="18" charset="2"/>
              </a:rPr>
              <a:t>Both</a:t>
            </a:r>
            <a:r>
              <a:rPr lang="en-US" i="1" dirty="0" smtClean="0">
                <a:sym typeface="Symbol" panose="05050102010706020507" pitchFamily="18" charset="2"/>
              </a:rPr>
              <a:t>  </a:t>
            </a:r>
            <a:r>
              <a:rPr lang="en-US" dirty="0" smtClean="0">
                <a:sym typeface="Symbol" panose="05050102010706020507" pitchFamily="18" charset="2"/>
              </a:rPr>
              <a:t>and</a:t>
            </a:r>
            <a:r>
              <a:rPr lang="en-US" i="1" dirty="0" smtClean="0">
                <a:sym typeface="Symbol" panose="05050102010706020507" pitchFamily="18" charset="2"/>
              </a:rPr>
              <a:t> R</a:t>
            </a:r>
            <a:r>
              <a:rPr lang="en-US" dirty="0" smtClean="0">
                <a:sym typeface="Symbol" panose="05050102010706020507" pitchFamily="18" charset="2"/>
              </a:rPr>
              <a:t> should start out large and decrease as the algorithm progresses</a:t>
            </a:r>
            <a:endParaRPr lang="en-US" i="1" dirty="0"/>
          </a:p>
          <a:p>
            <a:pPr lvl="1"/>
            <a:endParaRPr lang="en-US" dirty="0"/>
          </a:p>
        </p:txBody>
      </p:sp>
    </p:spTree>
    <p:extLst>
      <p:ext uri="{BB962C8B-B14F-4D97-AF65-F5344CB8AC3E}">
        <p14:creationId xmlns:p14="http://schemas.microsoft.com/office/powerpoint/2010/main" val="13431191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Kohonen</a:t>
            </a:r>
            <a:r>
              <a:rPr lang="en-US" dirty="0" smtClean="0"/>
              <a:t> Network Algorithm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For each input vector do:</a:t>
            </a:r>
          </a:p>
          <a:p>
            <a:pPr lvl="1"/>
            <a:r>
              <a:rPr lang="en-US" i="1" dirty="0" smtClean="0"/>
              <a:t>Competition</a:t>
            </a:r>
            <a:r>
              <a:rPr lang="en-US" dirty="0" smtClean="0"/>
              <a:t>: For each output node j, calculate the value D(</a:t>
            </a:r>
            <a:r>
              <a:rPr lang="en-US" i="1" dirty="0" err="1" smtClean="0"/>
              <a:t>w</a:t>
            </a:r>
            <a:r>
              <a:rPr lang="en-US" i="1" baseline="-25000" dirty="0" err="1" smtClean="0"/>
              <a:t>j</a:t>
            </a:r>
            <a:r>
              <a:rPr lang="en-US" i="1" dirty="0"/>
              <a:t> </a:t>
            </a:r>
            <a:r>
              <a:rPr lang="en-US" i="1" dirty="0" smtClean="0"/>
              <a:t>,</a:t>
            </a:r>
            <a:r>
              <a:rPr lang="en-US" i="1" dirty="0" err="1" smtClean="0"/>
              <a:t>x</a:t>
            </a:r>
            <a:r>
              <a:rPr lang="en-US" i="1" baseline="-25000" dirty="0" err="1" smtClean="0"/>
              <a:t>n</a:t>
            </a:r>
            <a:r>
              <a:rPr lang="en-US" dirty="0" smtClean="0"/>
              <a:t>) of the scoring function (e.g. Euclidean Distance) and find the winning node that minimizes </a:t>
            </a:r>
            <a:r>
              <a:rPr lang="en-US" dirty="0"/>
              <a:t>D(</a:t>
            </a:r>
            <a:r>
              <a:rPr lang="en-US" i="1" dirty="0" err="1"/>
              <a:t>w</a:t>
            </a:r>
            <a:r>
              <a:rPr lang="en-US" i="1" baseline="-25000" dirty="0" err="1"/>
              <a:t>j</a:t>
            </a:r>
            <a:r>
              <a:rPr lang="en-US" i="1" dirty="0"/>
              <a:t> ,</a:t>
            </a:r>
            <a:r>
              <a:rPr lang="en-US" i="1" dirty="0" err="1"/>
              <a:t>x</a:t>
            </a:r>
            <a:r>
              <a:rPr lang="en-US" i="1" baseline="-25000" dirty="0" err="1"/>
              <a:t>n</a:t>
            </a:r>
            <a:r>
              <a:rPr lang="en-US" dirty="0"/>
              <a:t>) </a:t>
            </a:r>
            <a:r>
              <a:rPr lang="en-US" dirty="0" smtClean="0"/>
              <a:t>over all output nodes</a:t>
            </a:r>
          </a:p>
          <a:p>
            <a:pPr lvl="1" algn="just"/>
            <a:r>
              <a:rPr lang="en-US" i="1" dirty="0" smtClean="0"/>
              <a:t>Cooperation</a:t>
            </a:r>
            <a:r>
              <a:rPr lang="en-US" dirty="0" smtClean="0"/>
              <a:t>: Identify all output nodes </a:t>
            </a:r>
            <a:r>
              <a:rPr lang="en-US" i="1" dirty="0" smtClean="0"/>
              <a:t>j</a:t>
            </a:r>
            <a:r>
              <a:rPr lang="en-US" dirty="0" smtClean="0"/>
              <a:t> within the neighborhood of </a:t>
            </a:r>
            <a:r>
              <a:rPr lang="en-US" i="1" dirty="0" smtClean="0"/>
              <a:t>J</a:t>
            </a:r>
            <a:r>
              <a:rPr lang="en-US" dirty="0" smtClean="0"/>
              <a:t> defined by the neighborhood size </a:t>
            </a:r>
            <a:r>
              <a:rPr lang="en-US" i="1" dirty="0" smtClean="0"/>
              <a:t>R</a:t>
            </a:r>
            <a:r>
              <a:rPr lang="en-US" dirty="0" smtClean="0"/>
              <a:t>. For these nodes, do the following for all input fields:</a:t>
            </a:r>
          </a:p>
          <a:p>
            <a:pPr lvl="1" algn="just"/>
            <a:r>
              <a:rPr lang="en-US" i="1" dirty="0" smtClean="0"/>
              <a:t>Adaptation</a:t>
            </a:r>
            <a:r>
              <a:rPr lang="en-US" dirty="0" smtClean="0"/>
              <a:t>: Adjust the weights:</a:t>
            </a:r>
          </a:p>
          <a:p>
            <a:pPr lvl="2" algn="just"/>
            <a:r>
              <a:rPr lang="en-US" i="1" dirty="0" err="1"/>
              <a:t>w</a:t>
            </a:r>
            <a:r>
              <a:rPr lang="en-US" i="1" baseline="-25000" dirty="0" err="1"/>
              <a:t>ij,new</a:t>
            </a:r>
            <a:r>
              <a:rPr lang="en-US" i="1" baseline="-25000" dirty="0"/>
              <a:t> </a:t>
            </a:r>
            <a:r>
              <a:rPr lang="en-US" dirty="0"/>
              <a:t>=</a:t>
            </a:r>
            <a:r>
              <a:rPr lang="en-US" i="1" dirty="0"/>
              <a:t> </a:t>
            </a:r>
            <a:r>
              <a:rPr lang="en-US" i="1" dirty="0" err="1"/>
              <a:t>w</a:t>
            </a:r>
            <a:r>
              <a:rPr lang="en-US" i="1" baseline="-25000" dirty="0" err="1"/>
              <a:t>ij.current</a:t>
            </a:r>
            <a:r>
              <a:rPr lang="en-US" i="1" dirty="0"/>
              <a:t> </a:t>
            </a:r>
            <a:r>
              <a:rPr lang="en-US" dirty="0"/>
              <a:t>+</a:t>
            </a:r>
            <a:r>
              <a:rPr lang="en-US" i="1" dirty="0"/>
              <a:t> </a:t>
            </a:r>
            <a:r>
              <a:rPr lang="en-US" i="1" dirty="0">
                <a:sym typeface="Symbol" panose="05050102010706020507" pitchFamily="18" charset="2"/>
              </a:rPr>
              <a:t></a:t>
            </a:r>
            <a:r>
              <a:rPr lang="en-US" dirty="0">
                <a:sym typeface="Symbol" panose="05050102010706020507" pitchFamily="18" charset="2"/>
              </a:rPr>
              <a:t>(</a:t>
            </a:r>
            <a:r>
              <a:rPr lang="en-US" i="1" dirty="0" err="1">
                <a:sym typeface="Symbol" panose="05050102010706020507" pitchFamily="18" charset="2"/>
              </a:rPr>
              <a:t>x</a:t>
            </a:r>
            <a:r>
              <a:rPr lang="en-US" i="1" baseline="-25000" dirty="0" err="1"/>
              <a:t>ni</a:t>
            </a:r>
            <a:r>
              <a:rPr lang="en-US" i="1" dirty="0"/>
              <a:t> </a:t>
            </a:r>
            <a:r>
              <a:rPr lang="en-US" dirty="0"/>
              <a:t>-</a:t>
            </a:r>
            <a:r>
              <a:rPr lang="en-US" i="1" dirty="0"/>
              <a:t> </a:t>
            </a:r>
            <a:r>
              <a:rPr lang="en-US" i="1" dirty="0" err="1"/>
              <a:t>w</a:t>
            </a:r>
            <a:r>
              <a:rPr lang="en-US" i="1" baseline="-25000" dirty="0" err="1"/>
              <a:t>ij,current</a:t>
            </a:r>
            <a:r>
              <a:rPr lang="en-US" dirty="0">
                <a:sym typeface="Symbol" panose="05050102010706020507" pitchFamily="18" charset="2"/>
              </a:rPr>
              <a:t>)</a:t>
            </a:r>
          </a:p>
          <a:p>
            <a:pPr lvl="1" algn="just"/>
            <a:r>
              <a:rPr lang="en-US" dirty="0" smtClean="0"/>
              <a:t>Adjust the learning rate and neighborhood size, as needed</a:t>
            </a:r>
          </a:p>
          <a:p>
            <a:pPr lvl="1" algn="just"/>
            <a:r>
              <a:rPr lang="en-US" dirty="0" smtClean="0"/>
              <a:t>Stop when the termination criteria are met (e.g. maximum number of iterations)</a:t>
            </a:r>
          </a:p>
        </p:txBody>
      </p:sp>
    </p:spTree>
    <p:extLst>
      <p:ext uri="{BB962C8B-B14F-4D97-AF65-F5344CB8AC3E}">
        <p14:creationId xmlns:p14="http://schemas.microsoft.com/office/powerpoint/2010/main" val="15028382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479" y="140417"/>
            <a:ext cx="8229600" cy="1143000"/>
          </a:xfrm>
        </p:spPr>
        <p:txBody>
          <a:bodyPr/>
          <a:lstStyle/>
          <a:p>
            <a:r>
              <a:rPr lang="en-US" dirty="0" err="1" smtClean="0"/>
              <a:t>Kohonen</a:t>
            </a:r>
            <a:r>
              <a:rPr lang="en-US" dirty="0" smtClean="0"/>
              <a:t> Network Example</a:t>
            </a:r>
            <a:endParaRPr lang="en-US" dirty="0"/>
          </a:p>
        </p:txBody>
      </p:sp>
      <p:sp>
        <p:nvSpPr>
          <p:cNvPr id="4" name="Oval 3"/>
          <p:cNvSpPr/>
          <p:nvPr/>
        </p:nvSpPr>
        <p:spPr>
          <a:xfrm>
            <a:off x="1233182" y="4899171"/>
            <a:ext cx="402671" cy="41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912379" y="4899171"/>
            <a:ext cx="402671" cy="41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sp>
        <p:nvSpPr>
          <p:cNvPr id="6" name="TextBox 5"/>
          <p:cNvSpPr txBox="1"/>
          <p:nvPr/>
        </p:nvSpPr>
        <p:spPr>
          <a:xfrm>
            <a:off x="1164411" y="5310231"/>
            <a:ext cx="540212" cy="369332"/>
          </a:xfrm>
          <a:prstGeom prst="rect">
            <a:avLst/>
          </a:prstGeom>
          <a:noFill/>
        </p:spPr>
        <p:txBody>
          <a:bodyPr wrap="none" rtlCol="0">
            <a:spAutoFit/>
          </a:bodyPr>
          <a:lstStyle/>
          <a:p>
            <a:r>
              <a:rPr lang="en-US" dirty="0" smtClean="0"/>
              <a:t>Age</a:t>
            </a:r>
            <a:endParaRPr lang="en-US" dirty="0"/>
          </a:p>
        </p:txBody>
      </p:sp>
      <p:sp>
        <p:nvSpPr>
          <p:cNvPr id="7" name="TextBox 6"/>
          <p:cNvSpPr txBox="1"/>
          <p:nvPr/>
        </p:nvSpPr>
        <p:spPr>
          <a:xfrm>
            <a:off x="2672888" y="5310231"/>
            <a:ext cx="881652" cy="369332"/>
          </a:xfrm>
          <a:prstGeom prst="rect">
            <a:avLst/>
          </a:prstGeom>
          <a:noFill/>
        </p:spPr>
        <p:txBody>
          <a:bodyPr wrap="none" rtlCol="0">
            <a:spAutoFit/>
          </a:bodyPr>
          <a:lstStyle/>
          <a:p>
            <a:r>
              <a:rPr lang="en-US" dirty="0" smtClean="0"/>
              <a:t>Income</a:t>
            </a:r>
            <a:endParaRPr lang="en-US" dirty="0"/>
          </a:p>
        </p:txBody>
      </p:sp>
      <p:sp>
        <p:nvSpPr>
          <p:cNvPr id="9" name="Oval 8"/>
          <p:cNvSpPr/>
          <p:nvPr/>
        </p:nvSpPr>
        <p:spPr>
          <a:xfrm>
            <a:off x="499145" y="2232870"/>
            <a:ext cx="402671" cy="41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564546" y="2232870"/>
            <a:ext cx="402671" cy="41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660710" y="2232870"/>
            <a:ext cx="402671" cy="41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756874" y="2232870"/>
            <a:ext cx="402671" cy="41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 idx="0"/>
            <a:endCxn id="9" idx="4"/>
          </p:cNvCxnSpPr>
          <p:nvPr/>
        </p:nvCxnSpPr>
        <p:spPr>
          <a:xfrm flipH="1" flipV="1">
            <a:off x="700481" y="2643930"/>
            <a:ext cx="734037"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0"/>
            <a:endCxn id="10" idx="4"/>
          </p:cNvCxnSpPr>
          <p:nvPr/>
        </p:nvCxnSpPr>
        <p:spPr>
          <a:xfrm flipV="1">
            <a:off x="1434518" y="2643930"/>
            <a:ext cx="331364"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0"/>
            <a:endCxn id="11" idx="4"/>
          </p:cNvCxnSpPr>
          <p:nvPr/>
        </p:nvCxnSpPr>
        <p:spPr>
          <a:xfrm flipV="1">
            <a:off x="1434518" y="2643930"/>
            <a:ext cx="1427528"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0"/>
            <a:endCxn id="12" idx="4"/>
          </p:cNvCxnSpPr>
          <p:nvPr/>
        </p:nvCxnSpPr>
        <p:spPr>
          <a:xfrm flipV="1">
            <a:off x="1434518" y="2643930"/>
            <a:ext cx="2523692"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0"/>
            <a:endCxn id="9" idx="4"/>
          </p:cNvCxnSpPr>
          <p:nvPr/>
        </p:nvCxnSpPr>
        <p:spPr>
          <a:xfrm flipH="1" flipV="1">
            <a:off x="700481" y="2643930"/>
            <a:ext cx="2413234"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0"/>
            <a:endCxn id="10" idx="4"/>
          </p:cNvCxnSpPr>
          <p:nvPr/>
        </p:nvCxnSpPr>
        <p:spPr>
          <a:xfrm flipH="1" flipV="1">
            <a:off x="1765882" y="2643930"/>
            <a:ext cx="1347833"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0"/>
            <a:endCxn id="11" idx="4"/>
          </p:cNvCxnSpPr>
          <p:nvPr/>
        </p:nvCxnSpPr>
        <p:spPr>
          <a:xfrm flipH="1" flipV="1">
            <a:off x="2862046" y="2643930"/>
            <a:ext cx="251669"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0"/>
            <a:endCxn id="12" idx="4"/>
          </p:cNvCxnSpPr>
          <p:nvPr/>
        </p:nvCxnSpPr>
        <p:spPr>
          <a:xfrm flipV="1">
            <a:off x="3113715" y="2643930"/>
            <a:ext cx="844495"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0983" y="1857039"/>
            <a:ext cx="862737" cy="369332"/>
          </a:xfrm>
          <a:prstGeom prst="rect">
            <a:avLst/>
          </a:prstGeom>
          <a:noFill/>
        </p:spPr>
        <p:txBody>
          <a:bodyPr wrap="none" rtlCol="0">
            <a:spAutoFit/>
          </a:bodyPr>
          <a:lstStyle/>
          <a:p>
            <a:r>
              <a:rPr lang="en-US" dirty="0" smtClean="0"/>
              <a:t>Node 1</a:t>
            </a:r>
            <a:endParaRPr lang="en-US" dirty="0"/>
          </a:p>
        </p:txBody>
      </p:sp>
      <p:sp>
        <p:nvSpPr>
          <p:cNvPr id="30" name="TextBox 29"/>
          <p:cNvSpPr txBox="1"/>
          <p:nvPr/>
        </p:nvSpPr>
        <p:spPr>
          <a:xfrm>
            <a:off x="1337784" y="1858437"/>
            <a:ext cx="862737" cy="369332"/>
          </a:xfrm>
          <a:prstGeom prst="rect">
            <a:avLst/>
          </a:prstGeom>
          <a:noFill/>
        </p:spPr>
        <p:txBody>
          <a:bodyPr wrap="none" rtlCol="0">
            <a:spAutoFit/>
          </a:bodyPr>
          <a:lstStyle/>
          <a:p>
            <a:r>
              <a:rPr lang="en-US" dirty="0" smtClean="0"/>
              <a:t>Node 2</a:t>
            </a:r>
            <a:endParaRPr lang="en-US" dirty="0"/>
          </a:p>
        </p:txBody>
      </p:sp>
      <p:sp>
        <p:nvSpPr>
          <p:cNvPr id="31" name="TextBox 30"/>
          <p:cNvSpPr txBox="1"/>
          <p:nvPr/>
        </p:nvSpPr>
        <p:spPr>
          <a:xfrm>
            <a:off x="2429752" y="1859835"/>
            <a:ext cx="862737" cy="369332"/>
          </a:xfrm>
          <a:prstGeom prst="rect">
            <a:avLst/>
          </a:prstGeom>
          <a:noFill/>
        </p:spPr>
        <p:txBody>
          <a:bodyPr wrap="none" rtlCol="0">
            <a:spAutoFit/>
          </a:bodyPr>
          <a:lstStyle/>
          <a:p>
            <a:r>
              <a:rPr lang="en-US" dirty="0" smtClean="0"/>
              <a:t>Node 3</a:t>
            </a:r>
            <a:endParaRPr lang="en-US" dirty="0"/>
          </a:p>
        </p:txBody>
      </p:sp>
      <p:sp>
        <p:nvSpPr>
          <p:cNvPr id="32" name="TextBox 31"/>
          <p:cNvSpPr txBox="1"/>
          <p:nvPr/>
        </p:nvSpPr>
        <p:spPr>
          <a:xfrm>
            <a:off x="3538498" y="1852844"/>
            <a:ext cx="862737" cy="369332"/>
          </a:xfrm>
          <a:prstGeom prst="rect">
            <a:avLst/>
          </a:prstGeom>
          <a:noFill/>
        </p:spPr>
        <p:txBody>
          <a:bodyPr wrap="none" rtlCol="0">
            <a:spAutoFit/>
          </a:bodyPr>
          <a:lstStyle/>
          <a:p>
            <a:r>
              <a:rPr lang="en-US" dirty="0" smtClean="0"/>
              <a:t>Node 4</a:t>
            </a:r>
            <a:endParaRPr lang="en-US" dirty="0"/>
          </a:p>
        </p:txBody>
      </p:sp>
      <p:sp>
        <p:nvSpPr>
          <p:cNvPr id="33" name="TextBox 32"/>
          <p:cNvSpPr txBox="1"/>
          <p:nvPr/>
        </p:nvSpPr>
        <p:spPr>
          <a:xfrm>
            <a:off x="650148" y="3723948"/>
            <a:ext cx="423514" cy="276999"/>
          </a:xfrm>
          <a:prstGeom prst="rect">
            <a:avLst/>
          </a:prstGeom>
          <a:noFill/>
        </p:spPr>
        <p:txBody>
          <a:bodyPr wrap="none" rtlCol="0">
            <a:spAutoFit/>
          </a:bodyPr>
          <a:lstStyle/>
          <a:p>
            <a:r>
              <a:rPr lang="en-US" sz="1200" i="1" dirty="0" smtClean="0"/>
              <a:t>w</a:t>
            </a:r>
            <a:r>
              <a:rPr lang="en-US" sz="1200" i="1" baseline="-25000" dirty="0" smtClean="0"/>
              <a:t>1,1</a:t>
            </a:r>
            <a:endParaRPr lang="en-US" sz="1200" i="1" baseline="-25000" dirty="0"/>
          </a:p>
        </p:txBody>
      </p:sp>
      <p:sp>
        <p:nvSpPr>
          <p:cNvPr id="34" name="TextBox 33"/>
          <p:cNvSpPr txBox="1"/>
          <p:nvPr/>
        </p:nvSpPr>
        <p:spPr>
          <a:xfrm>
            <a:off x="1238776" y="3725346"/>
            <a:ext cx="423514" cy="276999"/>
          </a:xfrm>
          <a:prstGeom prst="rect">
            <a:avLst/>
          </a:prstGeom>
          <a:noFill/>
        </p:spPr>
        <p:txBody>
          <a:bodyPr wrap="none" rtlCol="0">
            <a:spAutoFit/>
          </a:bodyPr>
          <a:lstStyle/>
          <a:p>
            <a:r>
              <a:rPr lang="en-US" sz="1200" i="1" dirty="0" smtClean="0"/>
              <a:t>w</a:t>
            </a:r>
            <a:r>
              <a:rPr lang="en-US" sz="1200" i="1" baseline="-25000" dirty="0" smtClean="0"/>
              <a:t>1,2</a:t>
            </a:r>
            <a:endParaRPr lang="en-US" sz="1200" i="1" baseline="-25000" dirty="0"/>
          </a:p>
        </p:txBody>
      </p:sp>
      <p:sp>
        <p:nvSpPr>
          <p:cNvPr id="35" name="TextBox 34"/>
          <p:cNvSpPr txBox="1"/>
          <p:nvPr/>
        </p:nvSpPr>
        <p:spPr>
          <a:xfrm>
            <a:off x="1858032" y="3494551"/>
            <a:ext cx="423514" cy="276999"/>
          </a:xfrm>
          <a:prstGeom prst="rect">
            <a:avLst/>
          </a:prstGeom>
          <a:noFill/>
        </p:spPr>
        <p:txBody>
          <a:bodyPr wrap="none" rtlCol="0">
            <a:spAutoFit/>
          </a:bodyPr>
          <a:lstStyle/>
          <a:p>
            <a:r>
              <a:rPr lang="en-US" sz="1200" i="1" dirty="0" smtClean="0"/>
              <a:t>w</a:t>
            </a:r>
            <a:r>
              <a:rPr lang="en-US" sz="1200" i="1" baseline="-25000" dirty="0" smtClean="0"/>
              <a:t>1,3</a:t>
            </a:r>
            <a:endParaRPr lang="en-US" sz="1200" i="1" baseline="-25000" dirty="0"/>
          </a:p>
        </p:txBody>
      </p:sp>
      <p:sp>
        <p:nvSpPr>
          <p:cNvPr id="36" name="TextBox 35"/>
          <p:cNvSpPr txBox="1"/>
          <p:nvPr/>
        </p:nvSpPr>
        <p:spPr>
          <a:xfrm>
            <a:off x="3070503" y="2904221"/>
            <a:ext cx="423514" cy="276999"/>
          </a:xfrm>
          <a:prstGeom prst="rect">
            <a:avLst/>
          </a:prstGeom>
          <a:noFill/>
        </p:spPr>
        <p:txBody>
          <a:bodyPr wrap="none" rtlCol="0">
            <a:spAutoFit/>
          </a:bodyPr>
          <a:lstStyle/>
          <a:p>
            <a:r>
              <a:rPr lang="en-US" sz="1200" i="1" dirty="0" smtClean="0"/>
              <a:t>w</a:t>
            </a:r>
            <a:r>
              <a:rPr lang="en-US" sz="1200" i="1" baseline="-25000" dirty="0" smtClean="0"/>
              <a:t>1,4</a:t>
            </a:r>
            <a:endParaRPr lang="en-US" sz="1200" i="1" baseline="-25000" dirty="0"/>
          </a:p>
        </p:txBody>
      </p:sp>
      <p:sp>
        <p:nvSpPr>
          <p:cNvPr id="37" name="TextBox 36"/>
          <p:cNvSpPr txBox="1"/>
          <p:nvPr/>
        </p:nvSpPr>
        <p:spPr>
          <a:xfrm>
            <a:off x="1221494" y="2986095"/>
            <a:ext cx="423514" cy="276999"/>
          </a:xfrm>
          <a:prstGeom prst="rect">
            <a:avLst/>
          </a:prstGeom>
          <a:noFill/>
        </p:spPr>
        <p:txBody>
          <a:bodyPr wrap="none" rtlCol="0">
            <a:spAutoFit/>
          </a:bodyPr>
          <a:lstStyle/>
          <a:p>
            <a:r>
              <a:rPr lang="en-US" sz="1200" i="1" dirty="0" smtClean="0"/>
              <a:t>w</a:t>
            </a:r>
            <a:r>
              <a:rPr lang="en-US" sz="1200" i="1" baseline="-25000" dirty="0" smtClean="0"/>
              <a:t>2,1</a:t>
            </a:r>
            <a:endParaRPr lang="en-US" sz="1200" i="1" baseline="-25000" dirty="0"/>
          </a:p>
        </p:txBody>
      </p:sp>
      <p:sp>
        <p:nvSpPr>
          <p:cNvPr id="38" name="TextBox 37"/>
          <p:cNvSpPr txBox="1"/>
          <p:nvPr/>
        </p:nvSpPr>
        <p:spPr>
          <a:xfrm>
            <a:off x="2295658" y="3495949"/>
            <a:ext cx="440120" cy="276999"/>
          </a:xfrm>
          <a:prstGeom prst="rect">
            <a:avLst/>
          </a:prstGeom>
          <a:noFill/>
        </p:spPr>
        <p:txBody>
          <a:bodyPr wrap="none" rtlCol="0">
            <a:spAutoFit/>
          </a:bodyPr>
          <a:lstStyle/>
          <a:p>
            <a:r>
              <a:rPr lang="en-US" sz="1200" i="1" dirty="0" smtClean="0"/>
              <a:t>w</a:t>
            </a:r>
            <a:r>
              <a:rPr lang="en-US" sz="1200" i="1" baseline="-25000" dirty="0" smtClean="0"/>
              <a:t>2,2</a:t>
            </a:r>
            <a:endParaRPr lang="en-US" sz="1200" i="1" baseline="-25000" dirty="0"/>
          </a:p>
        </p:txBody>
      </p:sp>
      <p:sp>
        <p:nvSpPr>
          <p:cNvPr id="39" name="TextBox 38"/>
          <p:cNvSpPr txBox="1"/>
          <p:nvPr/>
        </p:nvSpPr>
        <p:spPr>
          <a:xfrm>
            <a:off x="2926231" y="3749017"/>
            <a:ext cx="423514" cy="276999"/>
          </a:xfrm>
          <a:prstGeom prst="rect">
            <a:avLst/>
          </a:prstGeom>
          <a:noFill/>
        </p:spPr>
        <p:txBody>
          <a:bodyPr wrap="none" rtlCol="0">
            <a:spAutoFit/>
          </a:bodyPr>
          <a:lstStyle/>
          <a:p>
            <a:r>
              <a:rPr lang="en-US" sz="1200" i="1" dirty="0" smtClean="0"/>
              <a:t>w</a:t>
            </a:r>
            <a:r>
              <a:rPr lang="en-US" sz="1200" i="1" baseline="-25000" dirty="0" smtClean="0"/>
              <a:t>2,3</a:t>
            </a:r>
            <a:endParaRPr lang="en-US" sz="1200" i="1" baseline="-25000" dirty="0"/>
          </a:p>
        </p:txBody>
      </p:sp>
      <p:sp>
        <p:nvSpPr>
          <p:cNvPr id="40" name="TextBox 39"/>
          <p:cNvSpPr txBox="1"/>
          <p:nvPr/>
        </p:nvSpPr>
        <p:spPr>
          <a:xfrm>
            <a:off x="3439358" y="3742026"/>
            <a:ext cx="423514" cy="276999"/>
          </a:xfrm>
          <a:prstGeom prst="rect">
            <a:avLst/>
          </a:prstGeom>
          <a:noFill/>
        </p:spPr>
        <p:txBody>
          <a:bodyPr wrap="none" rtlCol="0">
            <a:spAutoFit/>
          </a:bodyPr>
          <a:lstStyle/>
          <a:p>
            <a:r>
              <a:rPr lang="en-US" sz="1200" i="1" dirty="0" smtClean="0"/>
              <a:t>w</a:t>
            </a:r>
            <a:r>
              <a:rPr lang="en-US" sz="1200" i="1" baseline="-25000" dirty="0" smtClean="0"/>
              <a:t>2,4</a:t>
            </a:r>
            <a:endParaRPr lang="en-US" sz="1200" i="1" baseline="-25000" dirty="0"/>
          </a:p>
        </p:txBody>
      </p:sp>
      <p:graphicFrame>
        <p:nvGraphicFramePr>
          <p:cNvPr id="41" name="Table 40"/>
          <p:cNvGraphicFramePr>
            <a:graphicFrameLocks noGrp="1"/>
          </p:cNvGraphicFramePr>
          <p:nvPr>
            <p:extLst>
              <p:ext uri="{D42A27DB-BD31-4B8C-83A1-F6EECF244321}">
                <p14:modId xmlns:p14="http://schemas.microsoft.com/office/powerpoint/2010/main" val="275104396"/>
              </p:ext>
            </p:extLst>
          </p:nvPr>
        </p:nvGraphicFramePr>
        <p:xfrm>
          <a:off x="6414464" y="1532621"/>
          <a:ext cx="2642751" cy="1371600"/>
        </p:xfrm>
        <a:graphic>
          <a:graphicData uri="http://schemas.openxmlformats.org/drawingml/2006/table">
            <a:tbl>
              <a:tblPr firstRow="1" bandRow="1">
                <a:tableStyleId>{5940675A-B579-460E-94D1-54222C63F5DA}</a:tableStyleId>
              </a:tblPr>
              <a:tblGrid>
                <a:gridCol w="880917"/>
                <a:gridCol w="880917"/>
                <a:gridCol w="880917"/>
              </a:tblGrid>
              <a:tr h="247007">
                <a:tc>
                  <a:txBody>
                    <a:bodyPr/>
                    <a:lstStyle/>
                    <a:p>
                      <a:pPr algn="ctr"/>
                      <a:endParaRPr lang="en-US" sz="1200" dirty="0"/>
                    </a:p>
                  </a:txBody>
                  <a:tcPr/>
                </a:tc>
                <a:tc>
                  <a:txBody>
                    <a:bodyPr/>
                    <a:lstStyle/>
                    <a:p>
                      <a:pPr algn="ctr"/>
                      <a:r>
                        <a:rPr lang="en-US" sz="1200" dirty="0" smtClean="0"/>
                        <a:t>Age (1)</a:t>
                      </a:r>
                      <a:endParaRPr lang="en-US" sz="1200" dirty="0"/>
                    </a:p>
                  </a:txBody>
                  <a:tcPr/>
                </a:tc>
                <a:tc>
                  <a:txBody>
                    <a:bodyPr/>
                    <a:lstStyle/>
                    <a:p>
                      <a:pPr algn="ctr"/>
                      <a:r>
                        <a:rPr lang="en-US" sz="1200" dirty="0" smtClean="0"/>
                        <a:t>Income (2)</a:t>
                      </a:r>
                      <a:endParaRPr lang="en-US" sz="1200" dirty="0"/>
                    </a:p>
                  </a:txBody>
                  <a:tcPr/>
                </a:tc>
              </a:tr>
              <a:tr h="247007">
                <a:tc>
                  <a:txBody>
                    <a:bodyPr/>
                    <a:lstStyle/>
                    <a:p>
                      <a:pPr algn="ctr"/>
                      <a:r>
                        <a:rPr lang="en-US" sz="1200" dirty="0" smtClean="0"/>
                        <a:t>Node1</a:t>
                      </a:r>
                      <a:endParaRPr lang="en-US" sz="1200" dirty="0"/>
                    </a:p>
                  </a:txBody>
                  <a:tcPr/>
                </a:tc>
                <a:tc>
                  <a:txBody>
                    <a:bodyPr/>
                    <a:lstStyle/>
                    <a:p>
                      <a:pPr algn="ctr"/>
                      <a:r>
                        <a:rPr lang="en-US" sz="1200" dirty="0" smtClean="0"/>
                        <a:t>0.9</a:t>
                      </a:r>
                      <a:endParaRPr lang="en-US" sz="1200" dirty="0"/>
                    </a:p>
                  </a:txBody>
                  <a:tcPr/>
                </a:tc>
                <a:tc>
                  <a:txBody>
                    <a:bodyPr/>
                    <a:lstStyle/>
                    <a:p>
                      <a:pPr algn="ctr"/>
                      <a:r>
                        <a:rPr lang="en-US" sz="1200" dirty="0" smtClean="0"/>
                        <a:t>0.8</a:t>
                      </a:r>
                      <a:endParaRPr lang="en-US" sz="1200" dirty="0"/>
                    </a:p>
                  </a:txBody>
                  <a:tcPr/>
                </a:tc>
              </a:tr>
              <a:tr h="247007">
                <a:tc>
                  <a:txBody>
                    <a:bodyPr/>
                    <a:lstStyle/>
                    <a:p>
                      <a:pPr algn="ctr"/>
                      <a:r>
                        <a:rPr lang="en-US" sz="1200" dirty="0" smtClean="0"/>
                        <a:t>Node 2</a:t>
                      </a:r>
                      <a:endParaRPr lang="en-US" sz="1200" dirty="0"/>
                    </a:p>
                  </a:txBody>
                  <a:tcPr/>
                </a:tc>
                <a:tc>
                  <a:txBody>
                    <a:bodyPr/>
                    <a:lstStyle/>
                    <a:p>
                      <a:pPr algn="ctr"/>
                      <a:r>
                        <a:rPr lang="en-US" sz="1200" dirty="0" smtClean="0"/>
                        <a:t>0.9</a:t>
                      </a:r>
                      <a:endParaRPr lang="en-US" sz="1200" dirty="0"/>
                    </a:p>
                  </a:txBody>
                  <a:tcPr/>
                </a:tc>
                <a:tc>
                  <a:txBody>
                    <a:bodyPr/>
                    <a:lstStyle/>
                    <a:p>
                      <a:pPr algn="ctr"/>
                      <a:r>
                        <a:rPr lang="en-US" sz="1200" dirty="0" smtClean="0"/>
                        <a:t>0.2</a:t>
                      </a:r>
                      <a:endParaRPr lang="en-US" sz="1200" dirty="0"/>
                    </a:p>
                  </a:txBody>
                  <a:tcPr/>
                </a:tc>
              </a:tr>
              <a:tr h="247007">
                <a:tc>
                  <a:txBody>
                    <a:bodyPr/>
                    <a:lstStyle/>
                    <a:p>
                      <a:pPr algn="ctr"/>
                      <a:r>
                        <a:rPr lang="en-US" sz="1200" dirty="0" smtClean="0"/>
                        <a:t>Node 3</a:t>
                      </a:r>
                      <a:endParaRPr lang="en-US" sz="1200" dirty="0"/>
                    </a:p>
                  </a:txBody>
                  <a:tcPr/>
                </a:tc>
                <a:tc>
                  <a:txBody>
                    <a:bodyPr/>
                    <a:lstStyle/>
                    <a:p>
                      <a:pPr algn="ctr"/>
                      <a:r>
                        <a:rPr lang="en-US" sz="1200" dirty="0" smtClean="0"/>
                        <a:t>0.1</a:t>
                      </a:r>
                      <a:endParaRPr lang="en-US" sz="1200" dirty="0"/>
                    </a:p>
                  </a:txBody>
                  <a:tcPr/>
                </a:tc>
                <a:tc>
                  <a:txBody>
                    <a:bodyPr/>
                    <a:lstStyle/>
                    <a:p>
                      <a:pPr algn="ctr"/>
                      <a:r>
                        <a:rPr lang="en-US" sz="1200" dirty="0" smtClean="0"/>
                        <a:t>0.8</a:t>
                      </a:r>
                      <a:endParaRPr lang="en-US" sz="1200" dirty="0"/>
                    </a:p>
                  </a:txBody>
                  <a:tcPr/>
                </a:tc>
              </a:tr>
              <a:tr h="247007">
                <a:tc>
                  <a:txBody>
                    <a:bodyPr/>
                    <a:lstStyle/>
                    <a:p>
                      <a:pPr algn="ctr"/>
                      <a:r>
                        <a:rPr lang="en-US" sz="1200" dirty="0" smtClean="0"/>
                        <a:t>Node 4</a:t>
                      </a:r>
                      <a:endParaRPr lang="en-US" sz="1200" dirty="0"/>
                    </a:p>
                  </a:txBody>
                  <a:tcPr/>
                </a:tc>
                <a:tc>
                  <a:txBody>
                    <a:bodyPr/>
                    <a:lstStyle/>
                    <a:p>
                      <a:pPr algn="ctr"/>
                      <a:r>
                        <a:rPr lang="en-US" sz="1200" dirty="0" smtClean="0"/>
                        <a:t>0.1</a:t>
                      </a:r>
                      <a:endParaRPr lang="en-US" sz="1200" dirty="0"/>
                    </a:p>
                  </a:txBody>
                  <a:tcPr/>
                </a:tc>
                <a:tc>
                  <a:txBody>
                    <a:bodyPr/>
                    <a:lstStyle/>
                    <a:p>
                      <a:pPr algn="ctr"/>
                      <a:r>
                        <a:rPr lang="en-US" sz="1200" dirty="0" smtClean="0"/>
                        <a:t>0.2</a:t>
                      </a:r>
                      <a:endParaRPr lang="en-US" sz="1200" dirty="0"/>
                    </a:p>
                  </a:txBody>
                  <a:tcPr/>
                </a:tc>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3020150211"/>
              </p:ext>
            </p:extLst>
          </p:nvPr>
        </p:nvGraphicFramePr>
        <p:xfrm>
          <a:off x="4486518" y="1532621"/>
          <a:ext cx="1761834" cy="1371600"/>
        </p:xfrm>
        <a:graphic>
          <a:graphicData uri="http://schemas.openxmlformats.org/drawingml/2006/table">
            <a:tbl>
              <a:tblPr firstRow="1" bandRow="1">
                <a:tableStyleId>{5940675A-B579-460E-94D1-54222C63F5DA}</a:tableStyleId>
              </a:tblPr>
              <a:tblGrid>
                <a:gridCol w="880917"/>
                <a:gridCol w="880917"/>
              </a:tblGrid>
              <a:tr h="247007">
                <a:tc>
                  <a:txBody>
                    <a:bodyPr/>
                    <a:lstStyle/>
                    <a:p>
                      <a:pPr algn="ctr"/>
                      <a:r>
                        <a:rPr lang="en-US" sz="1200" dirty="0" smtClean="0"/>
                        <a:t>Age (1)</a:t>
                      </a:r>
                      <a:endParaRPr lang="en-US" sz="1200" dirty="0"/>
                    </a:p>
                  </a:txBody>
                  <a:tcPr/>
                </a:tc>
                <a:tc>
                  <a:txBody>
                    <a:bodyPr/>
                    <a:lstStyle/>
                    <a:p>
                      <a:pPr algn="ctr"/>
                      <a:r>
                        <a:rPr lang="en-US" sz="1200" dirty="0" smtClean="0"/>
                        <a:t>Income (2)</a:t>
                      </a:r>
                      <a:endParaRPr lang="en-US" sz="1200" dirty="0"/>
                    </a:p>
                  </a:txBody>
                  <a:tcPr/>
                </a:tc>
              </a:tr>
              <a:tr h="247007">
                <a:tc>
                  <a:txBody>
                    <a:bodyPr/>
                    <a:lstStyle/>
                    <a:p>
                      <a:pPr algn="ctr"/>
                      <a:r>
                        <a:rPr lang="en-US" sz="1200" dirty="0" smtClean="0"/>
                        <a:t>0.8</a:t>
                      </a:r>
                      <a:endParaRPr lang="en-US" sz="1200" dirty="0"/>
                    </a:p>
                  </a:txBody>
                  <a:tcPr/>
                </a:tc>
                <a:tc>
                  <a:txBody>
                    <a:bodyPr/>
                    <a:lstStyle/>
                    <a:p>
                      <a:pPr algn="ctr"/>
                      <a:r>
                        <a:rPr lang="en-US" sz="1200" dirty="0" smtClean="0"/>
                        <a:t>0.8</a:t>
                      </a:r>
                      <a:endParaRPr lang="en-US" sz="1200" dirty="0"/>
                    </a:p>
                  </a:txBody>
                  <a:tcPr/>
                </a:tc>
              </a:tr>
              <a:tr h="247007">
                <a:tc>
                  <a:txBody>
                    <a:bodyPr/>
                    <a:lstStyle/>
                    <a:p>
                      <a:pPr algn="ctr"/>
                      <a:r>
                        <a:rPr lang="en-US" sz="1200" dirty="0" smtClean="0"/>
                        <a:t>0.8</a:t>
                      </a:r>
                      <a:endParaRPr lang="en-US" sz="1200" dirty="0"/>
                    </a:p>
                  </a:txBody>
                  <a:tcPr/>
                </a:tc>
                <a:tc>
                  <a:txBody>
                    <a:bodyPr/>
                    <a:lstStyle/>
                    <a:p>
                      <a:pPr algn="ctr"/>
                      <a:r>
                        <a:rPr lang="en-US" sz="1200" dirty="0" smtClean="0"/>
                        <a:t>0.1</a:t>
                      </a:r>
                      <a:endParaRPr lang="en-US" sz="1200" dirty="0"/>
                    </a:p>
                  </a:txBody>
                  <a:tcPr/>
                </a:tc>
              </a:tr>
              <a:tr h="247007">
                <a:tc>
                  <a:txBody>
                    <a:bodyPr/>
                    <a:lstStyle/>
                    <a:p>
                      <a:pPr algn="ctr"/>
                      <a:r>
                        <a:rPr lang="en-US" sz="1200" dirty="0" smtClean="0"/>
                        <a:t>0.1</a:t>
                      </a:r>
                      <a:endParaRPr lang="en-US" sz="1200" dirty="0"/>
                    </a:p>
                  </a:txBody>
                  <a:tcPr/>
                </a:tc>
                <a:tc>
                  <a:txBody>
                    <a:bodyPr/>
                    <a:lstStyle/>
                    <a:p>
                      <a:pPr algn="ctr"/>
                      <a:r>
                        <a:rPr lang="en-US" sz="1200" dirty="0" smtClean="0"/>
                        <a:t>0.8</a:t>
                      </a:r>
                      <a:endParaRPr lang="en-US" sz="1200" dirty="0"/>
                    </a:p>
                  </a:txBody>
                  <a:tcPr/>
                </a:tc>
              </a:tr>
              <a:tr h="247007">
                <a:tc>
                  <a:txBody>
                    <a:bodyPr/>
                    <a:lstStyle/>
                    <a:p>
                      <a:pPr algn="ctr"/>
                      <a:r>
                        <a:rPr lang="en-US" sz="1200" dirty="0" smtClean="0"/>
                        <a:t>0.1</a:t>
                      </a:r>
                      <a:endParaRPr lang="en-US" sz="1200" dirty="0"/>
                    </a:p>
                  </a:txBody>
                  <a:tcPr/>
                </a:tc>
                <a:tc>
                  <a:txBody>
                    <a:bodyPr/>
                    <a:lstStyle/>
                    <a:p>
                      <a:pPr algn="ctr"/>
                      <a:r>
                        <a:rPr lang="en-US" sz="1200" dirty="0" smtClean="0"/>
                        <a:t>0.2</a:t>
                      </a:r>
                      <a:endParaRPr lang="en-US" sz="1200" dirty="0"/>
                    </a:p>
                  </a:txBody>
                  <a:tcPr/>
                </a:tc>
              </a:tr>
            </a:tbl>
          </a:graphicData>
        </a:graphic>
      </p:graphicFrame>
      <p:sp>
        <p:nvSpPr>
          <p:cNvPr id="44" name="TextBox 43"/>
          <p:cNvSpPr txBox="1"/>
          <p:nvPr/>
        </p:nvSpPr>
        <p:spPr>
          <a:xfrm>
            <a:off x="4781725" y="1199626"/>
            <a:ext cx="1173591" cy="369332"/>
          </a:xfrm>
          <a:prstGeom prst="rect">
            <a:avLst/>
          </a:prstGeom>
          <a:noFill/>
        </p:spPr>
        <p:txBody>
          <a:bodyPr wrap="none" rtlCol="0">
            <a:spAutoFit/>
          </a:bodyPr>
          <a:lstStyle/>
          <a:p>
            <a:r>
              <a:rPr lang="en-US" dirty="0" smtClean="0"/>
              <a:t>Input Data</a:t>
            </a:r>
            <a:endParaRPr lang="en-US" dirty="0"/>
          </a:p>
        </p:txBody>
      </p:sp>
      <p:sp>
        <p:nvSpPr>
          <p:cNvPr id="46" name="Rectangle 45"/>
          <p:cNvSpPr/>
          <p:nvPr/>
        </p:nvSpPr>
        <p:spPr>
          <a:xfrm>
            <a:off x="2036244" y="1144918"/>
            <a:ext cx="889987" cy="646331"/>
          </a:xfrm>
          <a:prstGeom prst="rect">
            <a:avLst/>
          </a:prstGeom>
        </p:spPr>
        <p:txBody>
          <a:bodyPr wrap="none">
            <a:spAutoFit/>
          </a:bodyPr>
          <a:lstStyle/>
          <a:p>
            <a:r>
              <a:rPr lang="en-US" i="1" dirty="0" smtClean="0">
                <a:sym typeface="Symbol" panose="05050102010706020507" pitchFamily="18" charset="2"/>
              </a:rPr>
              <a:t> </a:t>
            </a:r>
            <a:r>
              <a:rPr lang="en-US" dirty="0" smtClean="0">
                <a:sym typeface="Symbol" panose="05050102010706020507" pitchFamily="18" charset="2"/>
              </a:rPr>
              <a:t>= 0.5</a:t>
            </a:r>
            <a:r>
              <a:rPr lang="en-US" i="1" dirty="0" smtClean="0">
                <a:sym typeface="Symbol" panose="05050102010706020507" pitchFamily="18" charset="2"/>
              </a:rPr>
              <a:t> </a:t>
            </a:r>
          </a:p>
          <a:p>
            <a:r>
              <a:rPr lang="en-US" i="1" dirty="0" smtClean="0">
                <a:sym typeface="Symbol" panose="05050102010706020507" pitchFamily="18" charset="2"/>
              </a:rPr>
              <a:t>R</a:t>
            </a:r>
            <a:r>
              <a:rPr lang="en-US" dirty="0" smtClean="0">
                <a:sym typeface="Symbol" panose="05050102010706020507" pitchFamily="18" charset="2"/>
              </a:rPr>
              <a:t> = 0</a:t>
            </a:r>
            <a:endParaRPr lang="en-US" dirty="0"/>
          </a:p>
        </p:txBody>
      </p:sp>
      <p:sp>
        <p:nvSpPr>
          <p:cNvPr id="47" name="Rectangle 46"/>
          <p:cNvSpPr/>
          <p:nvPr/>
        </p:nvSpPr>
        <p:spPr>
          <a:xfrm>
            <a:off x="4607693" y="3468848"/>
            <a:ext cx="1630575" cy="1477328"/>
          </a:xfrm>
          <a:prstGeom prst="rect">
            <a:avLst/>
          </a:prstGeom>
        </p:spPr>
        <p:txBody>
          <a:bodyPr wrap="none">
            <a:spAutoFit/>
          </a:bodyPr>
          <a:lstStyle/>
          <a:p>
            <a:r>
              <a:rPr lang="en-US" i="1" dirty="0" smtClean="0"/>
              <a:t>x</a:t>
            </a:r>
            <a:r>
              <a:rPr lang="en-US" i="1" baseline="-25000" dirty="0" smtClean="0"/>
              <a:t>1</a:t>
            </a:r>
            <a:r>
              <a:rPr lang="en-US" dirty="0"/>
              <a:t>= </a:t>
            </a:r>
            <a:r>
              <a:rPr lang="en-US" dirty="0" smtClean="0"/>
              <a:t>(0.8,0.8)</a:t>
            </a:r>
            <a:endParaRPr lang="en-US" dirty="0"/>
          </a:p>
          <a:p>
            <a:r>
              <a:rPr lang="en-US" dirty="0" smtClean="0"/>
              <a:t>D(</a:t>
            </a:r>
            <a:r>
              <a:rPr lang="en-US" i="1" dirty="0" smtClean="0"/>
              <a:t>w</a:t>
            </a:r>
            <a:r>
              <a:rPr lang="en-US" i="1" baseline="-25000" dirty="0" smtClean="0"/>
              <a:t>1</a:t>
            </a:r>
            <a:r>
              <a:rPr lang="en-US" i="1" dirty="0" smtClean="0"/>
              <a:t> ,x</a:t>
            </a:r>
            <a:r>
              <a:rPr lang="en-US" i="1" baseline="-25000" dirty="0" smtClean="0"/>
              <a:t>1</a:t>
            </a:r>
            <a:r>
              <a:rPr lang="en-US" dirty="0" smtClean="0"/>
              <a:t>) = 0.1</a:t>
            </a:r>
          </a:p>
          <a:p>
            <a:r>
              <a:rPr lang="en-US" dirty="0" smtClean="0"/>
              <a:t>D(</a:t>
            </a:r>
            <a:r>
              <a:rPr lang="en-US" i="1" dirty="0" smtClean="0"/>
              <a:t>w</a:t>
            </a:r>
            <a:r>
              <a:rPr lang="en-US" i="1" baseline="-25000" dirty="0" smtClean="0"/>
              <a:t>2</a:t>
            </a:r>
            <a:r>
              <a:rPr lang="en-US" i="1" dirty="0" smtClean="0"/>
              <a:t> </a:t>
            </a:r>
            <a:r>
              <a:rPr lang="en-US" i="1" dirty="0"/>
              <a:t>,x</a:t>
            </a:r>
            <a:r>
              <a:rPr lang="en-US" i="1" baseline="-25000" dirty="0"/>
              <a:t>1</a:t>
            </a:r>
            <a:r>
              <a:rPr lang="en-US" dirty="0"/>
              <a:t>) = </a:t>
            </a:r>
            <a:r>
              <a:rPr lang="en-US" dirty="0" smtClean="0"/>
              <a:t>0.61</a:t>
            </a:r>
          </a:p>
          <a:p>
            <a:r>
              <a:rPr lang="en-US" dirty="0" smtClean="0"/>
              <a:t>D(</a:t>
            </a:r>
            <a:r>
              <a:rPr lang="en-US" i="1" dirty="0" smtClean="0"/>
              <a:t>w</a:t>
            </a:r>
            <a:r>
              <a:rPr lang="en-US" i="1" baseline="-25000" dirty="0" smtClean="0"/>
              <a:t>3</a:t>
            </a:r>
            <a:r>
              <a:rPr lang="en-US" i="1" dirty="0" smtClean="0"/>
              <a:t> </a:t>
            </a:r>
            <a:r>
              <a:rPr lang="en-US" i="1" dirty="0"/>
              <a:t>,x</a:t>
            </a:r>
            <a:r>
              <a:rPr lang="en-US" i="1" baseline="-25000" dirty="0"/>
              <a:t>1</a:t>
            </a:r>
            <a:r>
              <a:rPr lang="en-US" dirty="0"/>
              <a:t>) = </a:t>
            </a:r>
            <a:r>
              <a:rPr lang="en-US" dirty="0" smtClean="0"/>
              <a:t>0.70</a:t>
            </a:r>
          </a:p>
          <a:p>
            <a:r>
              <a:rPr lang="en-US" dirty="0" smtClean="0"/>
              <a:t>D(</a:t>
            </a:r>
            <a:r>
              <a:rPr lang="en-US" i="1" dirty="0" smtClean="0"/>
              <a:t>w</a:t>
            </a:r>
            <a:r>
              <a:rPr lang="en-US" i="1" baseline="-25000" dirty="0" smtClean="0"/>
              <a:t>4</a:t>
            </a:r>
            <a:r>
              <a:rPr lang="en-US" i="1" dirty="0" smtClean="0"/>
              <a:t> </a:t>
            </a:r>
            <a:r>
              <a:rPr lang="en-US" i="1" dirty="0"/>
              <a:t>,x</a:t>
            </a:r>
            <a:r>
              <a:rPr lang="en-US" i="1" baseline="-25000" dirty="0"/>
              <a:t>1</a:t>
            </a:r>
            <a:r>
              <a:rPr lang="en-US" dirty="0"/>
              <a:t>) = </a:t>
            </a:r>
            <a:r>
              <a:rPr lang="en-US" dirty="0" smtClean="0"/>
              <a:t>0.92</a:t>
            </a:r>
            <a:endParaRPr lang="en-US" dirty="0"/>
          </a:p>
        </p:txBody>
      </p:sp>
      <p:sp>
        <p:nvSpPr>
          <p:cNvPr id="50" name="TextBox 49"/>
          <p:cNvSpPr txBox="1"/>
          <p:nvPr/>
        </p:nvSpPr>
        <p:spPr>
          <a:xfrm>
            <a:off x="4590915" y="3231331"/>
            <a:ext cx="1416157" cy="369332"/>
          </a:xfrm>
          <a:prstGeom prst="rect">
            <a:avLst/>
          </a:prstGeom>
          <a:noFill/>
        </p:spPr>
        <p:txBody>
          <a:bodyPr wrap="none" rtlCol="0">
            <a:spAutoFit/>
          </a:bodyPr>
          <a:lstStyle/>
          <a:p>
            <a:r>
              <a:rPr lang="en-US" dirty="0" smtClean="0"/>
              <a:t>Competition:</a:t>
            </a:r>
            <a:endParaRPr lang="en-US" dirty="0"/>
          </a:p>
        </p:txBody>
      </p:sp>
      <p:sp>
        <p:nvSpPr>
          <p:cNvPr id="51" name="TextBox 50"/>
          <p:cNvSpPr txBox="1"/>
          <p:nvPr/>
        </p:nvSpPr>
        <p:spPr>
          <a:xfrm>
            <a:off x="4603506" y="5009906"/>
            <a:ext cx="1289584" cy="369332"/>
          </a:xfrm>
          <a:prstGeom prst="rect">
            <a:avLst/>
          </a:prstGeom>
          <a:noFill/>
        </p:spPr>
        <p:txBody>
          <a:bodyPr wrap="none" rtlCol="0">
            <a:spAutoFit/>
          </a:bodyPr>
          <a:lstStyle/>
          <a:p>
            <a:r>
              <a:rPr lang="en-US" dirty="0" smtClean="0"/>
              <a:t>Adaptation:</a:t>
            </a:r>
            <a:endParaRPr lang="en-US" dirty="0"/>
          </a:p>
        </p:txBody>
      </p:sp>
      <p:sp>
        <p:nvSpPr>
          <p:cNvPr id="52" name="TextBox 51"/>
          <p:cNvSpPr txBox="1"/>
          <p:nvPr/>
        </p:nvSpPr>
        <p:spPr>
          <a:xfrm>
            <a:off x="4613449" y="5242416"/>
            <a:ext cx="3467359" cy="923330"/>
          </a:xfrm>
          <a:prstGeom prst="rect">
            <a:avLst/>
          </a:prstGeom>
          <a:noFill/>
        </p:spPr>
        <p:txBody>
          <a:bodyPr wrap="none" rtlCol="0">
            <a:spAutoFit/>
          </a:bodyPr>
          <a:lstStyle/>
          <a:p>
            <a:pPr marL="0" lvl="2"/>
            <a:r>
              <a:rPr lang="en-US" i="1" dirty="0" err="1"/>
              <a:t>w</a:t>
            </a:r>
            <a:r>
              <a:rPr lang="en-US" i="1" baseline="-25000" dirty="0" err="1"/>
              <a:t>ij,new</a:t>
            </a:r>
            <a:r>
              <a:rPr lang="en-US" i="1" baseline="-25000" dirty="0"/>
              <a:t> </a:t>
            </a:r>
            <a:r>
              <a:rPr lang="en-US" dirty="0"/>
              <a:t>=</a:t>
            </a:r>
            <a:r>
              <a:rPr lang="en-US" i="1" dirty="0"/>
              <a:t> </a:t>
            </a:r>
            <a:r>
              <a:rPr lang="en-US" i="1" dirty="0" err="1"/>
              <a:t>w</a:t>
            </a:r>
            <a:r>
              <a:rPr lang="en-US" i="1" baseline="-25000" dirty="0" err="1"/>
              <a:t>ij.current</a:t>
            </a:r>
            <a:r>
              <a:rPr lang="en-US" i="1" dirty="0"/>
              <a:t> </a:t>
            </a:r>
            <a:r>
              <a:rPr lang="en-US" dirty="0"/>
              <a:t>+</a:t>
            </a:r>
            <a:r>
              <a:rPr lang="en-US" i="1" dirty="0"/>
              <a:t> </a:t>
            </a:r>
            <a:r>
              <a:rPr lang="en-US" i="1" dirty="0">
                <a:sym typeface="Symbol" panose="05050102010706020507" pitchFamily="18" charset="2"/>
              </a:rPr>
              <a:t></a:t>
            </a:r>
            <a:r>
              <a:rPr lang="en-US" dirty="0">
                <a:sym typeface="Symbol" panose="05050102010706020507" pitchFamily="18" charset="2"/>
              </a:rPr>
              <a:t>(</a:t>
            </a:r>
            <a:r>
              <a:rPr lang="en-US" i="1" dirty="0" err="1">
                <a:sym typeface="Symbol" panose="05050102010706020507" pitchFamily="18" charset="2"/>
              </a:rPr>
              <a:t>x</a:t>
            </a:r>
            <a:r>
              <a:rPr lang="en-US" i="1" baseline="-25000" dirty="0" err="1"/>
              <a:t>ni</a:t>
            </a:r>
            <a:r>
              <a:rPr lang="en-US" i="1" dirty="0"/>
              <a:t> </a:t>
            </a:r>
            <a:r>
              <a:rPr lang="en-US" dirty="0"/>
              <a:t>-</a:t>
            </a:r>
            <a:r>
              <a:rPr lang="en-US" i="1" dirty="0"/>
              <a:t> </a:t>
            </a:r>
            <a:r>
              <a:rPr lang="en-US" i="1" dirty="0" err="1"/>
              <a:t>w</a:t>
            </a:r>
            <a:r>
              <a:rPr lang="en-US" i="1" baseline="-25000" dirty="0" err="1"/>
              <a:t>ij,current</a:t>
            </a:r>
            <a:r>
              <a:rPr lang="en-US" dirty="0" smtClean="0">
                <a:sym typeface="Symbol" panose="05050102010706020507" pitchFamily="18" charset="2"/>
              </a:rPr>
              <a:t>)</a:t>
            </a:r>
          </a:p>
          <a:p>
            <a:pPr marL="0" lvl="2"/>
            <a:r>
              <a:rPr lang="en-US" dirty="0" smtClean="0">
                <a:sym typeface="Symbol" panose="05050102010706020507" pitchFamily="18" charset="2"/>
              </a:rPr>
              <a:t>For age: 0.9 + 0.5(0.8-0.9) = 0.85</a:t>
            </a:r>
          </a:p>
          <a:p>
            <a:pPr marL="0" lvl="2"/>
            <a:r>
              <a:rPr lang="en-US" dirty="0" smtClean="0">
                <a:sym typeface="Symbol" panose="05050102010706020507" pitchFamily="18" charset="2"/>
              </a:rPr>
              <a:t>For Income: 0.8 </a:t>
            </a:r>
            <a:r>
              <a:rPr lang="en-US" dirty="0">
                <a:sym typeface="Symbol" panose="05050102010706020507" pitchFamily="18" charset="2"/>
              </a:rPr>
              <a:t>+ </a:t>
            </a:r>
            <a:r>
              <a:rPr lang="en-US" dirty="0" smtClean="0">
                <a:sym typeface="Symbol" panose="05050102010706020507" pitchFamily="18" charset="2"/>
              </a:rPr>
              <a:t>0.5(0.8-0.8) = 0.8</a:t>
            </a:r>
            <a:endParaRPr lang="en-US" dirty="0"/>
          </a:p>
        </p:txBody>
      </p:sp>
      <p:sp>
        <p:nvSpPr>
          <p:cNvPr id="53" name="TextBox 52"/>
          <p:cNvSpPr txBox="1"/>
          <p:nvPr/>
        </p:nvSpPr>
        <p:spPr>
          <a:xfrm>
            <a:off x="7257878" y="1192635"/>
            <a:ext cx="945131" cy="369332"/>
          </a:xfrm>
          <a:prstGeom prst="rect">
            <a:avLst/>
          </a:prstGeom>
          <a:noFill/>
        </p:spPr>
        <p:txBody>
          <a:bodyPr wrap="none" rtlCol="0">
            <a:spAutoFit/>
          </a:bodyPr>
          <a:lstStyle/>
          <a:p>
            <a:r>
              <a:rPr lang="en-US" dirty="0" smtClean="0"/>
              <a:t>Weights</a:t>
            </a:r>
            <a:endParaRPr lang="en-US" dirty="0"/>
          </a:p>
        </p:txBody>
      </p:sp>
    </p:spTree>
    <p:extLst>
      <p:ext uri="{BB962C8B-B14F-4D97-AF65-F5344CB8AC3E}">
        <p14:creationId xmlns:p14="http://schemas.microsoft.com/office/powerpoint/2010/main" val="2587942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1000"/>
                                        <p:tgtEl>
                                          <p:spTgt spid="50"/>
                                        </p:tgtEl>
                                      </p:cBhvr>
                                    </p:animEffect>
                                    <p:anim calcmode="lin" valueType="num">
                                      <p:cBhvr>
                                        <p:cTn id="13" dur="1000" fill="hold"/>
                                        <p:tgtEl>
                                          <p:spTgt spid="50"/>
                                        </p:tgtEl>
                                        <p:attrNameLst>
                                          <p:attrName>ppt_x</p:attrName>
                                        </p:attrNameLst>
                                      </p:cBhvr>
                                      <p:tavLst>
                                        <p:tav tm="0">
                                          <p:val>
                                            <p:strVal val="#ppt_x"/>
                                          </p:val>
                                        </p:tav>
                                        <p:tav tm="100000">
                                          <p:val>
                                            <p:strVal val="#ppt_x"/>
                                          </p:val>
                                        </p:tav>
                                      </p:tavLst>
                                    </p:anim>
                                    <p:anim calcmode="lin" valueType="num">
                                      <p:cBhvr>
                                        <p:cTn id="14"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1000"/>
                                        <p:tgtEl>
                                          <p:spTgt spid="52"/>
                                        </p:tgtEl>
                                      </p:cBhvr>
                                    </p:animEffect>
                                    <p:anim calcmode="lin" valueType="num">
                                      <p:cBhvr>
                                        <p:cTn id="20" dur="1000" fill="hold"/>
                                        <p:tgtEl>
                                          <p:spTgt spid="52"/>
                                        </p:tgtEl>
                                        <p:attrNameLst>
                                          <p:attrName>ppt_x</p:attrName>
                                        </p:attrNameLst>
                                      </p:cBhvr>
                                      <p:tavLst>
                                        <p:tav tm="0">
                                          <p:val>
                                            <p:strVal val="#ppt_x"/>
                                          </p:val>
                                        </p:tav>
                                        <p:tav tm="100000">
                                          <p:val>
                                            <p:strVal val="#ppt_x"/>
                                          </p:val>
                                        </p:tav>
                                      </p:tavLst>
                                    </p:anim>
                                    <p:anim calcmode="lin" valueType="num">
                                      <p:cBhvr>
                                        <p:cTn id="21" dur="1000" fill="hold"/>
                                        <p:tgtEl>
                                          <p:spTgt spid="5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1000"/>
                                        <p:tgtEl>
                                          <p:spTgt spid="51"/>
                                        </p:tgtEl>
                                      </p:cBhvr>
                                    </p:animEffect>
                                    <p:anim calcmode="lin" valueType="num">
                                      <p:cBhvr>
                                        <p:cTn id="25" dur="1000" fill="hold"/>
                                        <p:tgtEl>
                                          <p:spTgt spid="51"/>
                                        </p:tgtEl>
                                        <p:attrNameLst>
                                          <p:attrName>ppt_x</p:attrName>
                                        </p:attrNameLst>
                                      </p:cBhvr>
                                      <p:tavLst>
                                        <p:tav tm="0">
                                          <p:val>
                                            <p:strVal val="#ppt_x"/>
                                          </p:val>
                                        </p:tav>
                                        <p:tav tm="100000">
                                          <p:val>
                                            <p:strVal val="#ppt_x"/>
                                          </p:val>
                                        </p:tav>
                                      </p:tavLst>
                                    </p:anim>
                                    <p:anim calcmode="lin" valueType="num">
                                      <p:cBhvr>
                                        <p:cTn id="26"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0" grpId="0"/>
      <p:bldP spid="51" grpId="0"/>
      <p:bldP spid="5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479" y="140417"/>
            <a:ext cx="8229600" cy="1143000"/>
          </a:xfrm>
        </p:spPr>
        <p:txBody>
          <a:bodyPr/>
          <a:lstStyle/>
          <a:p>
            <a:r>
              <a:rPr lang="en-US" dirty="0" err="1" smtClean="0"/>
              <a:t>Kohonen</a:t>
            </a:r>
            <a:r>
              <a:rPr lang="en-US" dirty="0" smtClean="0"/>
              <a:t> Network Example</a:t>
            </a:r>
            <a:endParaRPr lang="en-US" dirty="0"/>
          </a:p>
        </p:txBody>
      </p:sp>
      <p:sp>
        <p:nvSpPr>
          <p:cNvPr id="4" name="Oval 3"/>
          <p:cNvSpPr/>
          <p:nvPr/>
        </p:nvSpPr>
        <p:spPr>
          <a:xfrm>
            <a:off x="1233182" y="4899171"/>
            <a:ext cx="402671" cy="41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912379" y="4899171"/>
            <a:ext cx="402671" cy="41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sp>
        <p:nvSpPr>
          <p:cNvPr id="6" name="TextBox 5"/>
          <p:cNvSpPr txBox="1"/>
          <p:nvPr/>
        </p:nvSpPr>
        <p:spPr>
          <a:xfrm>
            <a:off x="1164411" y="5310231"/>
            <a:ext cx="540212" cy="369332"/>
          </a:xfrm>
          <a:prstGeom prst="rect">
            <a:avLst/>
          </a:prstGeom>
          <a:noFill/>
        </p:spPr>
        <p:txBody>
          <a:bodyPr wrap="none" rtlCol="0">
            <a:spAutoFit/>
          </a:bodyPr>
          <a:lstStyle/>
          <a:p>
            <a:r>
              <a:rPr lang="en-US" dirty="0" smtClean="0"/>
              <a:t>Age</a:t>
            </a:r>
            <a:endParaRPr lang="en-US" dirty="0"/>
          </a:p>
        </p:txBody>
      </p:sp>
      <p:sp>
        <p:nvSpPr>
          <p:cNvPr id="7" name="TextBox 6"/>
          <p:cNvSpPr txBox="1"/>
          <p:nvPr/>
        </p:nvSpPr>
        <p:spPr>
          <a:xfrm>
            <a:off x="2672888" y="5310231"/>
            <a:ext cx="881652" cy="369332"/>
          </a:xfrm>
          <a:prstGeom prst="rect">
            <a:avLst/>
          </a:prstGeom>
          <a:noFill/>
        </p:spPr>
        <p:txBody>
          <a:bodyPr wrap="none" rtlCol="0">
            <a:spAutoFit/>
          </a:bodyPr>
          <a:lstStyle/>
          <a:p>
            <a:r>
              <a:rPr lang="en-US" dirty="0" smtClean="0"/>
              <a:t>Income</a:t>
            </a:r>
            <a:endParaRPr lang="en-US" dirty="0"/>
          </a:p>
        </p:txBody>
      </p:sp>
      <p:sp>
        <p:nvSpPr>
          <p:cNvPr id="9" name="Oval 8"/>
          <p:cNvSpPr/>
          <p:nvPr/>
        </p:nvSpPr>
        <p:spPr>
          <a:xfrm>
            <a:off x="499145" y="2232870"/>
            <a:ext cx="402671" cy="41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564546" y="2232870"/>
            <a:ext cx="402671" cy="41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660710" y="2232870"/>
            <a:ext cx="402671" cy="41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756874" y="2232870"/>
            <a:ext cx="402671" cy="41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 idx="0"/>
            <a:endCxn id="9" idx="4"/>
          </p:cNvCxnSpPr>
          <p:nvPr/>
        </p:nvCxnSpPr>
        <p:spPr>
          <a:xfrm flipH="1" flipV="1">
            <a:off x="700481" y="2643930"/>
            <a:ext cx="734037"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0"/>
            <a:endCxn id="10" idx="4"/>
          </p:cNvCxnSpPr>
          <p:nvPr/>
        </p:nvCxnSpPr>
        <p:spPr>
          <a:xfrm flipV="1">
            <a:off x="1434518" y="2643930"/>
            <a:ext cx="331364"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0"/>
            <a:endCxn id="11" idx="4"/>
          </p:cNvCxnSpPr>
          <p:nvPr/>
        </p:nvCxnSpPr>
        <p:spPr>
          <a:xfrm flipV="1">
            <a:off x="1434518" y="2643930"/>
            <a:ext cx="1427528"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0"/>
            <a:endCxn id="12" idx="4"/>
          </p:cNvCxnSpPr>
          <p:nvPr/>
        </p:nvCxnSpPr>
        <p:spPr>
          <a:xfrm flipV="1">
            <a:off x="1434518" y="2643930"/>
            <a:ext cx="2523692"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0"/>
            <a:endCxn id="9" idx="4"/>
          </p:cNvCxnSpPr>
          <p:nvPr/>
        </p:nvCxnSpPr>
        <p:spPr>
          <a:xfrm flipH="1" flipV="1">
            <a:off x="700481" y="2643930"/>
            <a:ext cx="2413234"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0"/>
            <a:endCxn id="10" idx="4"/>
          </p:cNvCxnSpPr>
          <p:nvPr/>
        </p:nvCxnSpPr>
        <p:spPr>
          <a:xfrm flipH="1" flipV="1">
            <a:off x="1765882" y="2643930"/>
            <a:ext cx="1347833"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0"/>
            <a:endCxn id="11" idx="4"/>
          </p:cNvCxnSpPr>
          <p:nvPr/>
        </p:nvCxnSpPr>
        <p:spPr>
          <a:xfrm flipH="1" flipV="1">
            <a:off x="2862046" y="2643930"/>
            <a:ext cx="251669"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0"/>
            <a:endCxn id="12" idx="4"/>
          </p:cNvCxnSpPr>
          <p:nvPr/>
        </p:nvCxnSpPr>
        <p:spPr>
          <a:xfrm flipV="1">
            <a:off x="3113715" y="2643930"/>
            <a:ext cx="844495"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0983" y="1857039"/>
            <a:ext cx="862737" cy="369332"/>
          </a:xfrm>
          <a:prstGeom prst="rect">
            <a:avLst/>
          </a:prstGeom>
          <a:noFill/>
        </p:spPr>
        <p:txBody>
          <a:bodyPr wrap="none" rtlCol="0">
            <a:spAutoFit/>
          </a:bodyPr>
          <a:lstStyle/>
          <a:p>
            <a:r>
              <a:rPr lang="en-US" dirty="0" smtClean="0"/>
              <a:t>Node 1</a:t>
            </a:r>
            <a:endParaRPr lang="en-US" dirty="0"/>
          </a:p>
        </p:txBody>
      </p:sp>
      <p:sp>
        <p:nvSpPr>
          <p:cNvPr id="30" name="TextBox 29"/>
          <p:cNvSpPr txBox="1"/>
          <p:nvPr/>
        </p:nvSpPr>
        <p:spPr>
          <a:xfrm>
            <a:off x="1337784" y="1858437"/>
            <a:ext cx="862737" cy="369332"/>
          </a:xfrm>
          <a:prstGeom prst="rect">
            <a:avLst/>
          </a:prstGeom>
          <a:noFill/>
        </p:spPr>
        <p:txBody>
          <a:bodyPr wrap="none" rtlCol="0">
            <a:spAutoFit/>
          </a:bodyPr>
          <a:lstStyle/>
          <a:p>
            <a:r>
              <a:rPr lang="en-US" dirty="0" smtClean="0"/>
              <a:t>Node 2</a:t>
            </a:r>
            <a:endParaRPr lang="en-US" dirty="0"/>
          </a:p>
        </p:txBody>
      </p:sp>
      <p:sp>
        <p:nvSpPr>
          <p:cNvPr id="31" name="TextBox 30"/>
          <p:cNvSpPr txBox="1"/>
          <p:nvPr/>
        </p:nvSpPr>
        <p:spPr>
          <a:xfrm>
            <a:off x="2429752" y="1859835"/>
            <a:ext cx="862737" cy="369332"/>
          </a:xfrm>
          <a:prstGeom prst="rect">
            <a:avLst/>
          </a:prstGeom>
          <a:noFill/>
        </p:spPr>
        <p:txBody>
          <a:bodyPr wrap="none" rtlCol="0">
            <a:spAutoFit/>
          </a:bodyPr>
          <a:lstStyle/>
          <a:p>
            <a:r>
              <a:rPr lang="en-US" dirty="0" smtClean="0"/>
              <a:t>Node 3</a:t>
            </a:r>
            <a:endParaRPr lang="en-US" dirty="0"/>
          </a:p>
        </p:txBody>
      </p:sp>
      <p:sp>
        <p:nvSpPr>
          <p:cNvPr id="32" name="TextBox 31"/>
          <p:cNvSpPr txBox="1"/>
          <p:nvPr/>
        </p:nvSpPr>
        <p:spPr>
          <a:xfrm>
            <a:off x="3538498" y="1852844"/>
            <a:ext cx="862737" cy="369332"/>
          </a:xfrm>
          <a:prstGeom prst="rect">
            <a:avLst/>
          </a:prstGeom>
          <a:noFill/>
        </p:spPr>
        <p:txBody>
          <a:bodyPr wrap="none" rtlCol="0">
            <a:spAutoFit/>
          </a:bodyPr>
          <a:lstStyle/>
          <a:p>
            <a:r>
              <a:rPr lang="en-US" dirty="0" smtClean="0"/>
              <a:t>Node 4</a:t>
            </a:r>
            <a:endParaRPr lang="en-US" dirty="0"/>
          </a:p>
        </p:txBody>
      </p:sp>
      <p:sp>
        <p:nvSpPr>
          <p:cNvPr id="33" name="TextBox 32"/>
          <p:cNvSpPr txBox="1"/>
          <p:nvPr/>
        </p:nvSpPr>
        <p:spPr>
          <a:xfrm>
            <a:off x="650148" y="3723948"/>
            <a:ext cx="423514" cy="276999"/>
          </a:xfrm>
          <a:prstGeom prst="rect">
            <a:avLst/>
          </a:prstGeom>
          <a:noFill/>
        </p:spPr>
        <p:txBody>
          <a:bodyPr wrap="none" rtlCol="0">
            <a:spAutoFit/>
          </a:bodyPr>
          <a:lstStyle/>
          <a:p>
            <a:r>
              <a:rPr lang="en-US" sz="1200" i="1" dirty="0" smtClean="0"/>
              <a:t>w</a:t>
            </a:r>
            <a:r>
              <a:rPr lang="en-US" sz="1200" i="1" baseline="-25000" dirty="0" smtClean="0"/>
              <a:t>1,1</a:t>
            </a:r>
            <a:endParaRPr lang="en-US" sz="1200" i="1" baseline="-25000" dirty="0"/>
          </a:p>
        </p:txBody>
      </p:sp>
      <p:sp>
        <p:nvSpPr>
          <p:cNvPr id="34" name="TextBox 33"/>
          <p:cNvSpPr txBox="1"/>
          <p:nvPr/>
        </p:nvSpPr>
        <p:spPr>
          <a:xfrm>
            <a:off x="1238776" y="3725346"/>
            <a:ext cx="423514" cy="276999"/>
          </a:xfrm>
          <a:prstGeom prst="rect">
            <a:avLst/>
          </a:prstGeom>
          <a:noFill/>
        </p:spPr>
        <p:txBody>
          <a:bodyPr wrap="none" rtlCol="0">
            <a:spAutoFit/>
          </a:bodyPr>
          <a:lstStyle/>
          <a:p>
            <a:r>
              <a:rPr lang="en-US" sz="1200" i="1" dirty="0" smtClean="0"/>
              <a:t>w</a:t>
            </a:r>
            <a:r>
              <a:rPr lang="en-US" sz="1200" i="1" baseline="-25000" dirty="0" smtClean="0"/>
              <a:t>1,2</a:t>
            </a:r>
            <a:endParaRPr lang="en-US" sz="1200" i="1" baseline="-25000" dirty="0"/>
          </a:p>
        </p:txBody>
      </p:sp>
      <p:sp>
        <p:nvSpPr>
          <p:cNvPr id="35" name="TextBox 34"/>
          <p:cNvSpPr txBox="1"/>
          <p:nvPr/>
        </p:nvSpPr>
        <p:spPr>
          <a:xfrm>
            <a:off x="1858032" y="3494551"/>
            <a:ext cx="423514" cy="276999"/>
          </a:xfrm>
          <a:prstGeom prst="rect">
            <a:avLst/>
          </a:prstGeom>
          <a:noFill/>
        </p:spPr>
        <p:txBody>
          <a:bodyPr wrap="none" rtlCol="0">
            <a:spAutoFit/>
          </a:bodyPr>
          <a:lstStyle/>
          <a:p>
            <a:r>
              <a:rPr lang="en-US" sz="1200" i="1" dirty="0" smtClean="0"/>
              <a:t>w</a:t>
            </a:r>
            <a:r>
              <a:rPr lang="en-US" sz="1200" i="1" baseline="-25000" dirty="0" smtClean="0"/>
              <a:t>1,3</a:t>
            </a:r>
            <a:endParaRPr lang="en-US" sz="1200" i="1" baseline="-25000" dirty="0"/>
          </a:p>
        </p:txBody>
      </p:sp>
      <p:sp>
        <p:nvSpPr>
          <p:cNvPr id="36" name="TextBox 35"/>
          <p:cNvSpPr txBox="1"/>
          <p:nvPr/>
        </p:nvSpPr>
        <p:spPr>
          <a:xfrm>
            <a:off x="3070503" y="2904221"/>
            <a:ext cx="423514" cy="276999"/>
          </a:xfrm>
          <a:prstGeom prst="rect">
            <a:avLst/>
          </a:prstGeom>
          <a:noFill/>
        </p:spPr>
        <p:txBody>
          <a:bodyPr wrap="none" rtlCol="0">
            <a:spAutoFit/>
          </a:bodyPr>
          <a:lstStyle/>
          <a:p>
            <a:r>
              <a:rPr lang="en-US" sz="1200" i="1" dirty="0" smtClean="0"/>
              <a:t>w</a:t>
            </a:r>
            <a:r>
              <a:rPr lang="en-US" sz="1200" i="1" baseline="-25000" dirty="0" smtClean="0"/>
              <a:t>1,4</a:t>
            </a:r>
            <a:endParaRPr lang="en-US" sz="1200" i="1" baseline="-25000" dirty="0"/>
          </a:p>
        </p:txBody>
      </p:sp>
      <p:sp>
        <p:nvSpPr>
          <p:cNvPr id="37" name="TextBox 36"/>
          <p:cNvSpPr txBox="1"/>
          <p:nvPr/>
        </p:nvSpPr>
        <p:spPr>
          <a:xfrm>
            <a:off x="1221494" y="2986095"/>
            <a:ext cx="423514" cy="276999"/>
          </a:xfrm>
          <a:prstGeom prst="rect">
            <a:avLst/>
          </a:prstGeom>
          <a:noFill/>
        </p:spPr>
        <p:txBody>
          <a:bodyPr wrap="none" rtlCol="0">
            <a:spAutoFit/>
          </a:bodyPr>
          <a:lstStyle/>
          <a:p>
            <a:r>
              <a:rPr lang="en-US" sz="1200" i="1" dirty="0" smtClean="0"/>
              <a:t>w</a:t>
            </a:r>
            <a:r>
              <a:rPr lang="en-US" sz="1200" i="1" baseline="-25000" dirty="0" smtClean="0"/>
              <a:t>2,1</a:t>
            </a:r>
            <a:endParaRPr lang="en-US" sz="1200" i="1" baseline="-25000" dirty="0"/>
          </a:p>
        </p:txBody>
      </p:sp>
      <p:sp>
        <p:nvSpPr>
          <p:cNvPr id="38" name="TextBox 37"/>
          <p:cNvSpPr txBox="1"/>
          <p:nvPr/>
        </p:nvSpPr>
        <p:spPr>
          <a:xfrm>
            <a:off x="2295658" y="3495949"/>
            <a:ext cx="440120" cy="276999"/>
          </a:xfrm>
          <a:prstGeom prst="rect">
            <a:avLst/>
          </a:prstGeom>
          <a:noFill/>
        </p:spPr>
        <p:txBody>
          <a:bodyPr wrap="none" rtlCol="0">
            <a:spAutoFit/>
          </a:bodyPr>
          <a:lstStyle/>
          <a:p>
            <a:r>
              <a:rPr lang="en-US" sz="1200" i="1" dirty="0" smtClean="0"/>
              <a:t>w</a:t>
            </a:r>
            <a:r>
              <a:rPr lang="en-US" sz="1200" i="1" baseline="-25000" dirty="0" smtClean="0"/>
              <a:t>2,2</a:t>
            </a:r>
            <a:endParaRPr lang="en-US" sz="1200" i="1" baseline="-25000" dirty="0"/>
          </a:p>
        </p:txBody>
      </p:sp>
      <p:sp>
        <p:nvSpPr>
          <p:cNvPr id="39" name="TextBox 38"/>
          <p:cNvSpPr txBox="1"/>
          <p:nvPr/>
        </p:nvSpPr>
        <p:spPr>
          <a:xfrm>
            <a:off x="2926231" y="3749017"/>
            <a:ext cx="423514" cy="276999"/>
          </a:xfrm>
          <a:prstGeom prst="rect">
            <a:avLst/>
          </a:prstGeom>
          <a:noFill/>
        </p:spPr>
        <p:txBody>
          <a:bodyPr wrap="none" rtlCol="0">
            <a:spAutoFit/>
          </a:bodyPr>
          <a:lstStyle/>
          <a:p>
            <a:r>
              <a:rPr lang="en-US" sz="1200" i="1" dirty="0" smtClean="0"/>
              <a:t>w</a:t>
            </a:r>
            <a:r>
              <a:rPr lang="en-US" sz="1200" i="1" baseline="-25000" dirty="0" smtClean="0"/>
              <a:t>2,3</a:t>
            </a:r>
            <a:endParaRPr lang="en-US" sz="1200" i="1" baseline="-25000" dirty="0"/>
          </a:p>
        </p:txBody>
      </p:sp>
      <p:sp>
        <p:nvSpPr>
          <p:cNvPr id="40" name="TextBox 39"/>
          <p:cNvSpPr txBox="1"/>
          <p:nvPr/>
        </p:nvSpPr>
        <p:spPr>
          <a:xfrm>
            <a:off x="3439358" y="3742026"/>
            <a:ext cx="423514" cy="276999"/>
          </a:xfrm>
          <a:prstGeom prst="rect">
            <a:avLst/>
          </a:prstGeom>
          <a:noFill/>
        </p:spPr>
        <p:txBody>
          <a:bodyPr wrap="none" rtlCol="0">
            <a:spAutoFit/>
          </a:bodyPr>
          <a:lstStyle/>
          <a:p>
            <a:r>
              <a:rPr lang="en-US" sz="1200" i="1" dirty="0" smtClean="0"/>
              <a:t>w</a:t>
            </a:r>
            <a:r>
              <a:rPr lang="en-US" sz="1200" i="1" baseline="-25000" dirty="0" smtClean="0"/>
              <a:t>2,4</a:t>
            </a:r>
            <a:endParaRPr lang="en-US" sz="1200" i="1" baseline="-25000" dirty="0"/>
          </a:p>
        </p:txBody>
      </p:sp>
      <p:graphicFrame>
        <p:nvGraphicFramePr>
          <p:cNvPr id="41" name="Table 40"/>
          <p:cNvGraphicFramePr>
            <a:graphicFrameLocks noGrp="1"/>
          </p:cNvGraphicFramePr>
          <p:nvPr>
            <p:extLst>
              <p:ext uri="{D42A27DB-BD31-4B8C-83A1-F6EECF244321}">
                <p14:modId xmlns:p14="http://schemas.microsoft.com/office/powerpoint/2010/main" val="1341166281"/>
              </p:ext>
            </p:extLst>
          </p:nvPr>
        </p:nvGraphicFramePr>
        <p:xfrm>
          <a:off x="6414464" y="1532621"/>
          <a:ext cx="2642751" cy="1371600"/>
        </p:xfrm>
        <a:graphic>
          <a:graphicData uri="http://schemas.openxmlformats.org/drawingml/2006/table">
            <a:tbl>
              <a:tblPr firstRow="1" bandRow="1">
                <a:tableStyleId>{5940675A-B579-460E-94D1-54222C63F5DA}</a:tableStyleId>
              </a:tblPr>
              <a:tblGrid>
                <a:gridCol w="880917"/>
                <a:gridCol w="880917"/>
                <a:gridCol w="880917"/>
              </a:tblGrid>
              <a:tr h="247007">
                <a:tc>
                  <a:txBody>
                    <a:bodyPr/>
                    <a:lstStyle/>
                    <a:p>
                      <a:pPr algn="ctr"/>
                      <a:endParaRPr lang="en-US" sz="1200" dirty="0"/>
                    </a:p>
                  </a:txBody>
                  <a:tcPr/>
                </a:tc>
                <a:tc>
                  <a:txBody>
                    <a:bodyPr/>
                    <a:lstStyle/>
                    <a:p>
                      <a:pPr algn="ctr"/>
                      <a:r>
                        <a:rPr lang="en-US" sz="1200" dirty="0" smtClean="0"/>
                        <a:t>Age (1)</a:t>
                      </a:r>
                      <a:endParaRPr lang="en-US" sz="1200" dirty="0"/>
                    </a:p>
                  </a:txBody>
                  <a:tcPr/>
                </a:tc>
                <a:tc>
                  <a:txBody>
                    <a:bodyPr/>
                    <a:lstStyle/>
                    <a:p>
                      <a:pPr algn="ctr"/>
                      <a:r>
                        <a:rPr lang="en-US" sz="1200" dirty="0" smtClean="0"/>
                        <a:t>Income (2)</a:t>
                      </a:r>
                      <a:endParaRPr lang="en-US" sz="1200" dirty="0"/>
                    </a:p>
                  </a:txBody>
                  <a:tcPr/>
                </a:tc>
              </a:tr>
              <a:tr h="247007">
                <a:tc>
                  <a:txBody>
                    <a:bodyPr/>
                    <a:lstStyle/>
                    <a:p>
                      <a:pPr algn="ctr"/>
                      <a:r>
                        <a:rPr lang="en-US" sz="1200" dirty="0" smtClean="0"/>
                        <a:t>Node1</a:t>
                      </a:r>
                      <a:endParaRPr lang="en-US" sz="1200" dirty="0"/>
                    </a:p>
                  </a:txBody>
                  <a:tcPr/>
                </a:tc>
                <a:tc>
                  <a:txBody>
                    <a:bodyPr/>
                    <a:lstStyle/>
                    <a:p>
                      <a:pPr algn="ctr"/>
                      <a:r>
                        <a:rPr lang="en-US" sz="1200" dirty="0" smtClean="0"/>
                        <a:t>0.85</a:t>
                      </a:r>
                      <a:endParaRPr lang="en-US" sz="1200" dirty="0"/>
                    </a:p>
                  </a:txBody>
                  <a:tcPr/>
                </a:tc>
                <a:tc>
                  <a:txBody>
                    <a:bodyPr/>
                    <a:lstStyle/>
                    <a:p>
                      <a:pPr algn="ctr"/>
                      <a:r>
                        <a:rPr lang="en-US" sz="1200" dirty="0" smtClean="0"/>
                        <a:t>0.8</a:t>
                      </a:r>
                      <a:endParaRPr lang="en-US" sz="1200" dirty="0"/>
                    </a:p>
                  </a:txBody>
                  <a:tcPr/>
                </a:tc>
              </a:tr>
              <a:tr h="247007">
                <a:tc>
                  <a:txBody>
                    <a:bodyPr/>
                    <a:lstStyle/>
                    <a:p>
                      <a:pPr algn="ctr"/>
                      <a:r>
                        <a:rPr lang="en-US" sz="1200" dirty="0" smtClean="0"/>
                        <a:t>Node 2</a:t>
                      </a:r>
                      <a:endParaRPr lang="en-US" sz="1200" dirty="0"/>
                    </a:p>
                  </a:txBody>
                  <a:tcPr/>
                </a:tc>
                <a:tc>
                  <a:txBody>
                    <a:bodyPr/>
                    <a:lstStyle/>
                    <a:p>
                      <a:pPr algn="ctr"/>
                      <a:r>
                        <a:rPr lang="en-US" sz="1200" dirty="0" smtClean="0"/>
                        <a:t>0.9</a:t>
                      </a:r>
                      <a:endParaRPr lang="en-US" sz="1200" dirty="0"/>
                    </a:p>
                  </a:txBody>
                  <a:tcPr/>
                </a:tc>
                <a:tc>
                  <a:txBody>
                    <a:bodyPr/>
                    <a:lstStyle/>
                    <a:p>
                      <a:pPr algn="ctr"/>
                      <a:r>
                        <a:rPr lang="en-US" sz="1200" dirty="0" smtClean="0"/>
                        <a:t>0.2</a:t>
                      </a:r>
                      <a:endParaRPr lang="en-US" sz="1200" dirty="0"/>
                    </a:p>
                  </a:txBody>
                  <a:tcPr/>
                </a:tc>
              </a:tr>
              <a:tr h="247007">
                <a:tc>
                  <a:txBody>
                    <a:bodyPr/>
                    <a:lstStyle/>
                    <a:p>
                      <a:pPr algn="ctr"/>
                      <a:r>
                        <a:rPr lang="en-US" sz="1200" dirty="0" smtClean="0"/>
                        <a:t>Node 3</a:t>
                      </a:r>
                      <a:endParaRPr lang="en-US" sz="1200" dirty="0"/>
                    </a:p>
                  </a:txBody>
                  <a:tcPr/>
                </a:tc>
                <a:tc>
                  <a:txBody>
                    <a:bodyPr/>
                    <a:lstStyle/>
                    <a:p>
                      <a:pPr algn="ctr"/>
                      <a:r>
                        <a:rPr lang="en-US" sz="1200" dirty="0" smtClean="0"/>
                        <a:t>0.1</a:t>
                      </a:r>
                      <a:endParaRPr lang="en-US" sz="1200" dirty="0"/>
                    </a:p>
                  </a:txBody>
                  <a:tcPr/>
                </a:tc>
                <a:tc>
                  <a:txBody>
                    <a:bodyPr/>
                    <a:lstStyle/>
                    <a:p>
                      <a:pPr algn="ctr"/>
                      <a:r>
                        <a:rPr lang="en-US" sz="1200" dirty="0" smtClean="0"/>
                        <a:t>0.8</a:t>
                      </a:r>
                      <a:endParaRPr lang="en-US" sz="1200" dirty="0"/>
                    </a:p>
                  </a:txBody>
                  <a:tcPr/>
                </a:tc>
              </a:tr>
              <a:tr h="247007">
                <a:tc>
                  <a:txBody>
                    <a:bodyPr/>
                    <a:lstStyle/>
                    <a:p>
                      <a:pPr algn="ctr"/>
                      <a:r>
                        <a:rPr lang="en-US" sz="1200" dirty="0" smtClean="0"/>
                        <a:t>Node 4</a:t>
                      </a:r>
                      <a:endParaRPr lang="en-US" sz="1200" dirty="0"/>
                    </a:p>
                  </a:txBody>
                  <a:tcPr/>
                </a:tc>
                <a:tc>
                  <a:txBody>
                    <a:bodyPr/>
                    <a:lstStyle/>
                    <a:p>
                      <a:pPr algn="ctr"/>
                      <a:r>
                        <a:rPr lang="en-US" sz="1200" dirty="0" smtClean="0"/>
                        <a:t>0.1</a:t>
                      </a:r>
                      <a:endParaRPr lang="en-US" sz="1200" dirty="0"/>
                    </a:p>
                  </a:txBody>
                  <a:tcPr/>
                </a:tc>
                <a:tc>
                  <a:txBody>
                    <a:bodyPr/>
                    <a:lstStyle/>
                    <a:p>
                      <a:pPr algn="ctr"/>
                      <a:r>
                        <a:rPr lang="en-US" sz="1200" dirty="0" smtClean="0"/>
                        <a:t>0.2</a:t>
                      </a:r>
                      <a:endParaRPr lang="en-US" sz="1200" dirty="0"/>
                    </a:p>
                  </a:txBody>
                  <a:tcPr/>
                </a:tc>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4033880578"/>
              </p:ext>
            </p:extLst>
          </p:nvPr>
        </p:nvGraphicFramePr>
        <p:xfrm>
          <a:off x="4486518" y="1532621"/>
          <a:ext cx="1761834" cy="1371600"/>
        </p:xfrm>
        <a:graphic>
          <a:graphicData uri="http://schemas.openxmlformats.org/drawingml/2006/table">
            <a:tbl>
              <a:tblPr firstRow="1" bandRow="1">
                <a:tableStyleId>{5940675A-B579-460E-94D1-54222C63F5DA}</a:tableStyleId>
              </a:tblPr>
              <a:tblGrid>
                <a:gridCol w="880917"/>
                <a:gridCol w="880917"/>
              </a:tblGrid>
              <a:tr h="247007">
                <a:tc>
                  <a:txBody>
                    <a:bodyPr/>
                    <a:lstStyle/>
                    <a:p>
                      <a:pPr algn="ctr"/>
                      <a:r>
                        <a:rPr lang="en-US" sz="1200" dirty="0" smtClean="0"/>
                        <a:t>Age (1)</a:t>
                      </a:r>
                      <a:endParaRPr lang="en-US" sz="1200" dirty="0"/>
                    </a:p>
                  </a:txBody>
                  <a:tcPr/>
                </a:tc>
                <a:tc>
                  <a:txBody>
                    <a:bodyPr/>
                    <a:lstStyle/>
                    <a:p>
                      <a:pPr algn="ctr"/>
                      <a:r>
                        <a:rPr lang="en-US" sz="1200" dirty="0" smtClean="0"/>
                        <a:t>Income (2)</a:t>
                      </a:r>
                      <a:endParaRPr lang="en-US" sz="1200" dirty="0"/>
                    </a:p>
                  </a:txBody>
                  <a:tcPr/>
                </a:tc>
              </a:tr>
              <a:tr h="247007">
                <a:tc>
                  <a:txBody>
                    <a:bodyPr/>
                    <a:lstStyle/>
                    <a:p>
                      <a:pPr algn="ctr"/>
                      <a:r>
                        <a:rPr lang="en-US" sz="1200" dirty="0" smtClean="0"/>
                        <a:t>0.8</a:t>
                      </a:r>
                      <a:endParaRPr lang="en-US" sz="1200" dirty="0"/>
                    </a:p>
                  </a:txBody>
                  <a:tcPr/>
                </a:tc>
                <a:tc>
                  <a:txBody>
                    <a:bodyPr/>
                    <a:lstStyle/>
                    <a:p>
                      <a:pPr algn="ctr"/>
                      <a:r>
                        <a:rPr lang="en-US" sz="1200" dirty="0" smtClean="0"/>
                        <a:t>0.8</a:t>
                      </a:r>
                      <a:endParaRPr lang="en-US" sz="1200" dirty="0"/>
                    </a:p>
                  </a:txBody>
                  <a:tcPr/>
                </a:tc>
              </a:tr>
              <a:tr h="247007">
                <a:tc>
                  <a:txBody>
                    <a:bodyPr/>
                    <a:lstStyle/>
                    <a:p>
                      <a:pPr algn="ctr"/>
                      <a:r>
                        <a:rPr lang="en-US" sz="1200" dirty="0" smtClean="0"/>
                        <a:t>0.8</a:t>
                      </a:r>
                      <a:endParaRPr lang="en-US" sz="1200" dirty="0"/>
                    </a:p>
                  </a:txBody>
                  <a:tcPr/>
                </a:tc>
                <a:tc>
                  <a:txBody>
                    <a:bodyPr/>
                    <a:lstStyle/>
                    <a:p>
                      <a:pPr algn="ctr"/>
                      <a:r>
                        <a:rPr lang="en-US" sz="1200" dirty="0" smtClean="0"/>
                        <a:t>0.1</a:t>
                      </a:r>
                      <a:endParaRPr lang="en-US" sz="1200" dirty="0"/>
                    </a:p>
                  </a:txBody>
                  <a:tcPr/>
                </a:tc>
              </a:tr>
              <a:tr h="247007">
                <a:tc>
                  <a:txBody>
                    <a:bodyPr/>
                    <a:lstStyle/>
                    <a:p>
                      <a:pPr algn="ctr"/>
                      <a:r>
                        <a:rPr lang="en-US" sz="1200" dirty="0" smtClean="0"/>
                        <a:t>0.2</a:t>
                      </a:r>
                      <a:endParaRPr lang="en-US" sz="1200" dirty="0"/>
                    </a:p>
                  </a:txBody>
                  <a:tcPr/>
                </a:tc>
                <a:tc>
                  <a:txBody>
                    <a:bodyPr/>
                    <a:lstStyle/>
                    <a:p>
                      <a:pPr algn="ctr"/>
                      <a:r>
                        <a:rPr lang="en-US" sz="1200" dirty="0" smtClean="0"/>
                        <a:t>0.9</a:t>
                      </a:r>
                      <a:endParaRPr lang="en-US" sz="1200" dirty="0"/>
                    </a:p>
                  </a:txBody>
                  <a:tcPr/>
                </a:tc>
              </a:tr>
              <a:tr h="247007">
                <a:tc>
                  <a:txBody>
                    <a:bodyPr/>
                    <a:lstStyle/>
                    <a:p>
                      <a:pPr algn="ctr"/>
                      <a:r>
                        <a:rPr lang="en-US" sz="1200" dirty="0" smtClean="0"/>
                        <a:t>0.1</a:t>
                      </a:r>
                      <a:endParaRPr lang="en-US" sz="1200" dirty="0"/>
                    </a:p>
                  </a:txBody>
                  <a:tcPr/>
                </a:tc>
                <a:tc>
                  <a:txBody>
                    <a:bodyPr/>
                    <a:lstStyle/>
                    <a:p>
                      <a:pPr algn="ctr"/>
                      <a:r>
                        <a:rPr lang="en-US" sz="1200" dirty="0" smtClean="0"/>
                        <a:t>0.1</a:t>
                      </a:r>
                      <a:endParaRPr lang="en-US" sz="1200" dirty="0"/>
                    </a:p>
                  </a:txBody>
                  <a:tcPr/>
                </a:tc>
              </a:tr>
            </a:tbl>
          </a:graphicData>
        </a:graphic>
      </p:graphicFrame>
      <p:sp>
        <p:nvSpPr>
          <p:cNvPr id="44" name="TextBox 43"/>
          <p:cNvSpPr txBox="1"/>
          <p:nvPr/>
        </p:nvSpPr>
        <p:spPr>
          <a:xfrm>
            <a:off x="4781725" y="1199626"/>
            <a:ext cx="1173591" cy="369332"/>
          </a:xfrm>
          <a:prstGeom prst="rect">
            <a:avLst/>
          </a:prstGeom>
          <a:noFill/>
        </p:spPr>
        <p:txBody>
          <a:bodyPr wrap="none" rtlCol="0">
            <a:spAutoFit/>
          </a:bodyPr>
          <a:lstStyle/>
          <a:p>
            <a:r>
              <a:rPr lang="en-US" dirty="0" smtClean="0"/>
              <a:t>Input Data</a:t>
            </a:r>
            <a:endParaRPr lang="en-US" dirty="0"/>
          </a:p>
        </p:txBody>
      </p:sp>
      <p:sp>
        <p:nvSpPr>
          <p:cNvPr id="46" name="Rectangle 45"/>
          <p:cNvSpPr/>
          <p:nvPr/>
        </p:nvSpPr>
        <p:spPr>
          <a:xfrm>
            <a:off x="2036244" y="1144918"/>
            <a:ext cx="889987" cy="646331"/>
          </a:xfrm>
          <a:prstGeom prst="rect">
            <a:avLst/>
          </a:prstGeom>
        </p:spPr>
        <p:txBody>
          <a:bodyPr wrap="none">
            <a:spAutoFit/>
          </a:bodyPr>
          <a:lstStyle/>
          <a:p>
            <a:r>
              <a:rPr lang="en-US" i="1" dirty="0" smtClean="0">
                <a:sym typeface="Symbol" panose="05050102010706020507" pitchFamily="18" charset="2"/>
              </a:rPr>
              <a:t> </a:t>
            </a:r>
            <a:r>
              <a:rPr lang="en-US" dirty="0" smtClean="0">
                <a:sym typeface="Symbol" panose="05050102010706020507" pitchFamily="18" charset="2"/>
              </a:rPr>
              <a:t>= 0.5</a:t>
            </a:r>
            <a:r>
              <a:rPr lang="en-US" i="1" dirty="0" smtClean="0">
                <a:sym typeface="Symbol" panose="05050102010706020507" pitchFamily="18" charset="2"/>
              </a:rPr>
              <a:t> </a:t>
            </a:r>
          </a:p>
          <a:p>
            <a:r>
              <a:rPr lang="en-US" i="1" dirty="0" smtClean="0">
                <a:sym typeface="Symbol" panose="05050102010706020507" pitchFamily="18" charset="2"/>
              </a:rPr>
              <a:t>R</a:t>
            </a:r>
            <a:r>
              <a:rPr lang="en-US" dirty="0" smtClean="0">
                <a:sym typeface="Symbol" panose="05050102010706020507" pitchFamily="18" charset="2"/>
              </a:rPr>
              <a:t> = 0</a:t>
            </a:r>
            <a:endParaRPr lang="en-US" dirty="0"/>
          </a:p>
        </p:txBody>
      </p:sp>
      <p:sp>
        <p:nvSpPr>
          <p:cNvPr id="47" name="Rectangle 46"/>
          <p:cNvSpPr/>
          <p:nvPr/>
        </p:nvSpPr>
        <p:spPr>
          <a:xfrm>
            <a:off x="4607693" y="3468848"/>
            <a:ext cx="1630575" cy="1477328"/>
          </a:xfrm>
          <a:prstGeom prst="rect">
            <a:avLst/>
          </a:prstGeom>
        </p:spPr>
        <p:txBody>
          <a:bodyPr wrap="none">
            <a:spAutoFit/>
          </a:bodyPr>
          <a:lstStyle/>
          <a:p>
            <a:r>
              <a:rPr lang="en-US" i="1" dirty="0" smtClean="0"/>
              <a:t>x</a:t>
            </a:r>
            <a:r>
              <a:rPr lang="en-US" i="1" baseline="-25000" dirty="0"/>
              <a:t>2</a:t>
            </a:r>
            <a:r>
              <a:rPr lang="en-US" dirty="0" smtClean="0"/>
              <a:t>= (0.8,0.1)</a:t>
            </a:r>
            <a:endParaRPr lang="en-US" dirty="0"/>
          </a:p>
          <a:p>
            <a:r>
              <a:rPr lang="en-US" dirty="0" smtClean="0"/>
              <a:t>D(</a:t>
            </a:r>
            <a:r>
              <a:rPr lang="en-US" i="1" dirty="0" smtClean="0"/>
              <a:t>w</a:t>
            </a:r>
            <a:r>
              <a:rPr lang="en-US" i="1" baseline="-25000" dirty="0" smtClean="0"/>
              <a:t>1</a:t>
            </a:r>
            <a:r>
              <a:rPr lang="en-US" i="1" dirty="0" smtClean="0"/>
              <a:t> ,x</a:t>
            </a:r>
            <a:r>
              <a:rPr lang="en-US" i="1" baseline="-25000" dirty="0" smtClean="0"/>
              <a:t>1</a:t>
            </a:r>
            <a:r>
              <a:rPr lang="en-US" dirty="0" smtClean="0"/>
              <a:t>) = 0.71</a:t>
            </a:r>
          </a:p>
          <a:p>
            <a:r>
              <a:rPr lang="en-US" dirty="0" smtClean="0"/>
              <a:t>D(</a:t>
            </a:r>
            <a:r>
              <a:rPr lang="en-US" i="1" dirty="0" smtClean="0"/>
              <a:t>w</a:t>
            </a:r>
            <a:r>
              <a:rPr lang="en-US" i="1" baseline="-25000" dirty="0" smtClean="0"/>
              <a:t>2</a:t>
            </a:r>
            <a:r>
              <a:rPr lang="en-US" i="1" dirty="0" smtClean="0"/>
              <a:t> </a:t>
            </a:r>
            <a:r>
              <a:rPr lang="en-US" i="1" dirty="0"/>
              <a:t>,x</a:t>
            </a:r>
            <a:r>
              <a:rPr lang="en-US" i="1" baseline="-25000" dirty="0"/>
              <a:t>1</a:t>
            </a:r>
            <a:r>
              <a:rPr lang="en-US" dirty="0"/>
              <a:t>) = </a:t>
            </a:r>
            <a:r>
              <a:rPr lang="en-US" dirty="0" smtClean="0"/>
              <a:t>0.14</a:t>
            </a:r>
          </a:p>
          <a:p>
            <a:r>
              <a:rPr lang="en-US" dirty="0" smtClean="0"/>
              <a:t>D(</a:t>
            </a:r>
            <a:r>
              <a:rPr lang="en-US" i="1" dirty="0" smtClean="0"/>
              <a:t>w</a:t>
            </a:r>
            <a:r>
              <a:rPr lang="en-US" i="1" baseline="-25000" dirty="0" smtClean="0"/>
              <a:t>3</a:t>
            </a:r>
            <a:r>
              <a:rPr lang="en-US" i="1" dirty="0" smtClean="0"/>
              <a:t> </a:t>
            </a:r>
            <a:r>
              <a:rPr lang="en-US" i="1" dirty="0"/>
              <a:t>,x</a:t>
            </a:r>
            <a:r>
              <a:rPr lang="en-US" i="1" baseline="-25000" dirty="0"/>
              <a:t>1</a:t>
            </a:r>
            <a:r>
              <a:rPr lang="en-US" dirty="0"/>
              <a:t>) = </a:t>
            </a:r>
            <a:r>
              <a:rPr lang="en-US" dirty="0" smtClean="0"/>
              <a:t>0.99</a:t>
            </a:r>
          </a:p>
          <a:p>
            <a:r>
              <a:rPr lang="en-US" dirty="0" smtClean="0"/>
              <a:t>D(</a:t>
            </a:r>
            <a:r>
              <a:rPr lang="en-US" i="1" dirty="0" smtClean="0"/>
              <a:t>w</a:t>
            </a:r>
            <a:r>
              <a:rPr lang="en-US" i="1" baseline="-25000" dirty="0" smtClean="0"/>
              <a:t>4</a:t>
            </a:r>
            <a:r>
              <a:rPr lang="en-US" i="1" dirty="0" smtClean="0"/>
              <a:t> </a:t>
            </a:r>
            <a:r>
              <a:rPr lang="en-US" i="1" dirty="0"/>
              <a:t>,x</a:t>
            </a:r>
            <a:r>
              <a:rPr lang="en-US" i="1" baseline="-25000" dirty="0"/>
              <a:t>1</a:t>
            </a:r>
            <a:r>
              <a:rPr lang="en-US" dirty="0"/>
              <a:t>) = </a:t>
            </a:r>
            <a:r>
              <a:rPr lang="en-US" dirty="0" smtClean="0"/>
              <a:t>0.78</a:t>
            </a:r>
            <a:endParaRPr lang="en-US" dirty="0"/>
          </a:p>
        </p:txBody>
      </p:sp>
      <p:sp>
        <p:nvSpPr>
          <p:cNvPr id="50" name="TextBox 49"/>
          <p:cNvSpPr txBox="1"/>
          <p:nvPr/>
        </p:nvSpPr>
        <p:spPr>
          <a:xfrm>
            <a:off x="4590915" y="3231331"/>
            <a:ext cx="1416157" cy="369332"/>
          </a:xfrm>
          <a:prstGeom prst="rect">
            <a:avLst/>
          </a:prstGeom>
          <a:noFill/>
        </p:spPr>
        <p:txBody>
          <a:bodyPr wrap="none" rtlCol="0">
            <a:spAutoFit/>
          </a:bodyPr>
          <a:lstStyle/>
          <a:p>
            <a:r>
              <a:rPr lang="en-US" dirty="0" smtClean="0"/>
              <a:t>Competition:</a:t>
            </a:r>
            <a:endParaRPr lang="en-US" dirty="0"/>
          </a:p>
        </p:txBody>
      </p:sp>
      <p:sp>
        <p:nvSpPr>
          <p:cNvPr id="51" name="TextBox 50"/>
          <p:cNvSpPr txBox="1"/>
          <p:nvPr/>
        </p:nvSpPr>
        <p:spPr>
          <a:xfrm>
            <a:off x="4603506" y="5009906"/>
            <a:ext cx="1289584" cy="369332"/>
          </a:xfrm>
          <a:prstGeom prst="rect">
            <a:avLst/>
          </a:prstGeom>
          <a:noFill/>
        </p:spPr>
        <p:txBody>
          <a:bodyPr wrap="none" rtlCol="0">
            <a:spAutoFit/>
          </a:bodyPr>
          <a:lstStyle/>
          <a:p>
            <a:r>
              <a:rPr lang="en-US" dirty="0" smtClean="0"/>
              <a:t>Adaptation:</a:t>
            </a:r>
            <a:endParaRPr lang="en-US" dirty="0"/>
          </a:p>
        </p:txBody>
      </p:sp>
      <p:sp>
        <p:nvSpPr>
          <p:cNvPr id="52" name="TextBox 51"/>
          <p:cNvSpPr txBox="1"/>
          <p:nvPr/>
        </p:nvSpPr>
        <p:spPr>
          <a:xfrm>
            <a:off x="4613449" y="5242416"/>
            <a:ext cx="3584379" cy="923330"/>
          </a:xfrm>
          <a:prstGeom prst="rect">
            <a:avLst/>
          </a:prstGeom>
          <a:noFill/>
        </p:spPr>
        <p:txBody>
          <a:bodyPr wrap="none" rtlCol="0">
            <a:spAutoFit/>
          </a:bodyPr>
          <a:lstStyle/>
          <a:p>
            <a:pPr marL="0" lvl="2"/>
            <a:r>
              <a:rPr lang="en-US" i="1" dirty="0" err="1"/>
              <a:t>w</a:t>
            </a:r>
            <a:r>
              <a:rPr lang="en-US" i="1" baseline="-25000" dirty="0" err="1"/>
              <a:t>ij,new</a:t>
            </a:r>
            <a:r>
              <a:rPr lang="en-US" i="1" baseline="-25000" dirty="0"/>
              <a:t> </a:t>
            </a:r>
            <a:r>
              <a:rPr lang="en-US" dirty="0"/>
              <a:t>=</a:t>
            </a:r>
            <a:r>
              <a:rPr lang="en-US" i="1" dirty="0"/>
              <a:t> </a:t>
            </a:r>
            <a:r>
              <a:rPr lang="en-US" i="1" dirty="0" err="1"/>
              <a:t>w</a:t>
            </a:r>
            <a:r>
              <a:rPr lang="en-US" i="1" baseline="-25000" dirty="0" err="1"/>
              <a:t>ij.current</a:t>
            </a:r>
            <a:r>
              <a:rPr lang="en-US" i="1" dirty="0"/>
              <a:t> </a:t>
            </a:r>
            <a:r>
              <a:rPr lang="en-US" dirty="0"/>
              <a:t>+</a:t>
            </a:r>
            <a:r>
              <a:rPr lang="en-US" i="1" dirty="0"/>
              <a:t> </a:t>
            </a:r>
            <a:r>
              <a:rPr lang="en-US" i="1" dirty="0">
                <a:sym typeface="Symbol" panose="05050102010706020507" pitchFamily="18" charset="2"/>
              </a:rPr>
              <a:t></a:t>
            </a:r>
            <a:r>
              <a:rPr lang="en-US" dirty="0">
                <a:sym typeface="Symbol" panose="05050102010706020507" pitchFamily="18" charset="2"/>
              </a:rPr>
              <a:t>(</a:t>
            </a:r>
            <a:r>
              <a:rPr lang="en-US" i="1" dirty="0" err="1">
                <a:sym typeface="Symbol" panose="05050102010706020507" pitchFamily="18" charset="2"/>
              </a:rPr>
              <a:t>x</a:t>
            </a:r>
            <a:r>
              <a:rPr lang="en-US" i="1" baseline="-25000" dirty="0" err="1"/>
              <a:t>ni</a:t>
            </a:r>
            <a:r>
              <a:rPr lang="en-US" i="1" dirty="0"/>
              <a:t> </a:t>
            </a:r>
            <a:r>
              <a:rPr lang="en-US" dirty="0"/>
              <a:t>-</a:t>
            </a:r>
            <a:r>
              <a:rPr lang="en-US" i="1" dirty="0"/>
              <a:t> </a:t>
            </a:r>
            <a:r>
              <a:rPr lang="en-US" i="1" dirty="0" err="1"/>
              <a:t>w</a:t>
            </a:r>
            <a:r>
              <a:rPr lang="en-US" i="1" baseline="-25000" dirty="0" err="1"/>
              <a:t>ij,current</a:t>
            </a:r>
            <a:r>
              <a:rPr lang="en-US" dirty="0" smtClean="0">
                <a:sym typeface="Symbol" panose="05050102010706020507" pitchFamily="18" charset="2"/>
              </a:rPr>
              <a:t>)</a:t>
            </a:r>
          </a:p>
          <a:p>
            <a:pPr marL="0" lvl="2"/>
            <a:r>
              <a:rPr lang="en-US" dirty="0" smtClean="0">
                <a:sym typeface="Symbol" panose="05050102010706020507" pitchFamily="18" charset="2"/>
              </a:rPr>
              <a:t>For age: 0.9 + 0.5(0.8-0.9) = 0.85</a:t>
            </a:r>
          </a:p>
          <a:p>
            <a:pPr marL="0" lvl="2"/>
            <a:r>
              <a:rPr lang="en-US" dirty="0" smtClean="0">
                <a:sym typeface="Symbol" panose="05050102010706020507" pitchFamily="18" charset="2"/>
              </a:rPr>
              <a:t>For Income: 0.2 </a:t>
            </a:r>
            <a:r>
              <a:rPr lang="en-US" dirty="0">
                <a:sym typeface="Symbol" panose="05050102010706020507" pitchFamily="18" charset="2"/>
              </a:rPr>
              <a:t>+ </a:t>
            </a:r>
            <a:r>
              <a:rPr lang="en-US" dirty="0" smtClean="0">
                <a:sym typeface="Symbol" panose="05050102010706020507" pitchFamily="18" charset="2"/>
              </a:rPr>
              <a:t>0.5(0.1-0.2) = 0.15</a:t>
            </a:r>
            <a:endParaRPr lang="en-US" dirty="0"/>
          </a:p>
        </p:txBody>
      </p:sp>
      <p:sp>
        <p:nvSpPr>
          <p:cNvPr id="42" name="TextBox 41"/>
          <p:cNvSpPr txBox="1"/>
          <p:nvPr/>
        </p:nvSpPr>
        <p:spPr>
          <a:xfrm>
            <a:off x="7257878" y="1192635"/>
            <a:ext cx="945131" cy="369332"/>
          </a:xfrm>
          <a:prstGeom prst="rect">
            <a:avLst/>
          </a:prstGeom>
          <a:noFill/>
        </p:spPr>
        <p:txBody>
          <a:bodyPr wrap="none" rtlCol="0">
            <a:spAutoFit/>
          </a:bodyPr>
          <a:lstStyle/>
          <a:p>
            <a:r>
              <a:rPr lang="en-US" dirty="0" smtClean="0"/>
              <a:t>Weights</a:t>
            </a:r>
            <a:endParaRPr lang="en-US" dirty="0"/>
          </a:p>
        </p:txBody>
      </p:sp>
    </p:spTree>
    <p:extLst>
      <p:ext uri="{BB962C8B-B14F-4D97-AF65-F5344CB8AC3E}">
        <p14:creationId xmlns:p14="http://schemas.microsoft.com/office/powerpoint/2010/main" val="158275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1000"/>
                                        <p:tgtEl>
                                          <p:spTgt spid="50"/>
                                        </p:tgtEl>
                                      </p:cBhvr>
                                    </p:animEffect>
                                    <p:anim calcmode="lin" valueType="num">
                                      <p:cBhvr>
                                        <p:cTn id="13" dur="1000" fill="hold"/>
                                        <p:tgtEl>
                                          <p:spTgt spid="50"/>
                                        </p:tgtEl>
                                        <p:attrNameLst>
                                          <p:attrName>ppt_x</p:attrName>
                                        </p:attrNameLst>
                                      </p:cBhvr>
                                      <p:tavLst>
                                        <p:tav tm="0">
                                          <p:val>
                                            <p:strVal val="#ppt_x"/>
                                          </p:val>
                                        </p:tav>
                                        <p:tav tm="100000">
                                          <p:val>
                                            <p:strVal val="#ppt_x"/>
                                          </p:val>
                                        </p:tav>
                                      </p:tavLst>
                                    </p:anim>
                                    <p:anim calcmode="lin" valueType="num">
                                      <p:cBhvr>
                                        <p:cTn id="14"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1000"/>
                                        <p:tgtEl>
                                          <p:spTgt spid="52"/>
                                        </p:tgtEl>
                                      </p:cBhvr>
                                    </p:animEffect>
                                    <p:anim calcmode="lin" valueType="num">
                                      <p:cBhvr>
                                        <p:cTn id="20" dur="1000" fill="hold"/>
                                        <p:tgtEl>
                                          <p:spTgt spid="52"/>
                                        </p:tgtEl>
                                        <p:attrNameLst>
                                          <p:attrName>ppt_x</p:attrName>
                                        </p:attrNameLst>
                                      </p:cBhvr>
                                      <p:tavLst>
                                        <p:tav tm="0">
                                          <p:val>
                                            <p:strVal val="#ppt_x"/>
                                          </p:val>
                                        </p:tav>
                                        <p:tav tm="100000">
                                          <p:val>
                                            <p:strVal val="#ppt_x"/>
                                          </p:val>
                                        </p:tav>
                                      </p:tavLst>
                                    </p:anim>
                                    <p:anim calcmode="lin" valueType="num">
                                      <p:cBhvr>
                                        <p:cTn id="21" dur="1000" fill="hold"/>
                                        <p:tgtEl>
                                          <p:spTgt spid="5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1000"/>
                                        <p:tgtEl>
                                          <p:spTgt spid="51"/>
                                        </p:tgtEl>
                                      </p:cBhvr>
                                    </p:animEffect>
                                    <p:anim calcmode="lin" valueType="num">
                                      <p:cBhvr>
                                        <p:cTn id="25" dur="1000" fill="hold"/>
                                        <p:tgtEl>
                                          <p:spTgt spid="51"/>
                                        </p:tgtEl>
                                        <p:attrNameLst>
                                          <p:attrName>ppt_x</p:attrName>
                                        </p:attrNameLst>
                                      </p:cBhvr>
                                      <p:tavLst>
                                        <p:tav tm="0">
                                          <p:val>
                                            <p:strVal val="#ppt_x"/>
                                          </p:val>
                                        </p:tav>
                                        <p:tav tm="100000">
                                          <p:val>
                                            <p:strVal val="#ppt_x"/>
                                          </p:val>
                                        </p:tav>
                                      </p:tavLst>
                                    </p:anim>
                                    <p:anim calcmode="lin" valueType="num">
                                      <p:cBhvr>
                                        <p:cTn id="26"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0" grpId="0"/>
      <p:bldP spid="51" grpId="0"/>
      <p:bldP spid="5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479" y="140417"/>
            <a:ext cx="8229600" cy="1143000"/>
          </a:xfrm>
        </p:spPr>
        <p:txBody>
          <a:bodyPr/>
          <a:lstStyle/>
          <a:p>
            <a:r>
              <a:rPr lang="en-US" dirty="0" err="1" smtClean="0"/>
              <a:t>Kohonen</a:t>
            </a:r>
            <a:r>
              <a:rPr lang="en-US" dirty="0" smtClean="0"/>
              <a:t> Network Example</a:t>
            </a:r>
            <a:endParaRPr lang="en-US" dirty="0"/>
          </a:p>
        </p:txBody>
      </p:sp>
      <p:sp>
        <p:nvSpPr>
          <p:cNvPr id="4" name="Oval 3"/>
          <p:cNvSpPr/>
          <p:nvPr/>
        </p:nvSpPr>
        <p:spPr>
          <a:xfrm>
            <a:off x="1233182" y="4899171"/>
            <a:ext cx="402671" cy="41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912379" y="4899171"/>
            <a:ext cx="402671" cy="41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sp>
        <p:nvSpPr>
          <p:cNvPr id="6" name="TextBox 5"/>
          <p:cNvSpPr txBox="1"/>
          <p:nvPr/>
        </p:nvSpPr>
        <p:spPr>
          <a:xfrm>
            <a:off x="1164411" y="5310231"/>
            <a:ext cx="540212" cy="369332"/>
          </a:xfrm>
          <a:prstGeom prst="rect">
            <a:avLst/>
          </a:prstGeom>
          <a:noFill/>
        </p:spPr>
        <p:txBody>
          <a:bodyPr wrap="none" rtlCol="0">
            <a:spAutoFit/>
          </a:bodyPr>
          <a:lstStyle/>
          <a:p>
            <a:r>
              <a:rPr lang="en-US" dirty="0" smtClean="0"/>
              <a:t>Age</a:t>
            </a:r>
            <a:endParaRPr lang="en-US" dirty="0"/>
          </a:p>
        </p:txBody>
      </p:sp>
      <p:sp>
        <p:nvSpPr>
          <p:cNvPr id="7" name="TextBox 6"/>
          <p:cNvSpPr txBox="1"/>
          <p:nvPr/>
        </p:nvSpPr>
        <p:spPr>
          <a:xfrm>
            <a:off x="2672888" y="5310231"/>
            <a:ext cx="881652" cy="369332"/>
          </a:xfrm>
          <a:prstGeom prst="rect">
            <a:avLst/>
          </a:prstGeom>
          <a:noFill/>
        </p:spPr>
        <p:txBody>
          <a:bodyPr wrap="none" rtlCol="0">
            <a:spAutoFit/>
          </a:bodyPr>
          <a:lstStyle/>
          <a:p>
            <a:r>
              <a:rPr lang="en-US" dirty="0" smtClean="0"/>
              <a:t>Income</a:t>
            </a:r>
            <a:endParaRPr lang="en-US" dirty="0"/>
          </a:p>
        </p:txBody>
      </p:sp>
      <p:sp>
        <p:nvSpPr>
          <p:cNvPr id="9" name="Oval 8"/>
          <p:cNvSpPr/>
          <p:nvPr/>
        </p:nvSpPr>
        <p:spPr>
          <a:xfrm>
            <a:off x="499145" y="2232870"/>
            <a:ext cx="402671" cy="41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564546" y="2232870"/>
            <a:ext cx="402671" cy="41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660710" y="2232870"/>
            <a:ext cx="402671" cy="41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756874" y="2232870"/>
            <a:ext cx="402671" cy="41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 idx="0"/>
            <a:endCxn id="9" idx="4"/>
          </p:cNvCxnSpPr>
          <p:nvPr/>
        </p:nvCxnSpPr>
        <p:spPr>
          <a:xfrm flipH="1" flipV="1">
            <a:off x="700481" y="2643930"/>
            <a:ext cx="734037"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0"/>
            <a:endCxn id="10" idx="4"/>
          </p:cNvCxnSpPr>
          <p:nvPr/>
        </p:nvCxnSpPr>
        <p:spPr>
          <a:xfrm flipV="1">
            <a:off x="1434518" y="2643930"/>
            <a:ext cx="331364"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0"/>
            <a:endCxn id="11" idx="4"/>
          </p:cNvCxnSpPr>
          <p:nvPr/>
        </p:nvCxnSpPr>
        <p:spPr>
          <a:xfrm flipV="1">
            <a:off x="1434518" y="2643930"/>
            <a:ext cx="1427528"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0"/>
            <a:endCxn id="12" idx="4"/>
          </p:cNvCxnSpPr>
          <p:nvPr/>
        </p:nvCxnSpPr>
        <p:spPr>
          <a:xfrm flipV="1">
            <a:off x="1434518" y="2643930"/>
            <a:ext cx="2523692"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0"/>
            <a:endCxn id="9" idx="4"/>
          </p:cNvCxnSpPr>
          <p:nvPr/>
        </p:nvCxnSpPr>
        <p:spPr>
          <a:xfrm flipH="1" flipV="1">
            <a:off x="700481" y="2643930"/>
            <a:ext cx="2413234"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0"/>
            <a:endCxn id="10" idx="4"/>
          </p:cNvCxnSpPr>
          <p:nvPr/>
        </p:nvCxnSpPr>
        <p:spPr>
          <a:xfrm flipH="1" flipV="1">
            <a:off x="1765882" y="2643930"/>
            <a:ext cx="1347833"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0"/>
            <a:endCxn id="11" idx="4"/>
          </p:cNvCxnSpPr>
          <p:nvPr/>
        </p:nvCxnSpPr>
        <p:spPr>
          <a:xfrm flipH="1" flipV="1">
            <a:off x="2862046" y="2643930"/>
            <a:ext cx="251669"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0"/>
            <a:endCxn id="12" idx="4"/>
          </p:cNvCxnSpPr>
          <p:nvPr/>
        </p:nvCxnSpPr>
        <p:spPr>
          <a:xfrm flipV="1">
            <a:off x="3113715" y="2643930"/>
            <a:ext cx="844495"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0983" y="1857039"/>
            <a:ext cx="862737" cy="369332"/>
          </a:xfrm>
          <a:prstGeom prst="rect">
            <a:avLst/>
          </a:prstGeom>
          <a:noFill/>
        </p:spPr>
        <p:txBody>
          <a:bodyPr wrap="none" rtlCol="0">
            <a:spAutoFit/>
          </a:bodyPr>
          <a:lstStyle/>
          <a:p>
            <a:r>
              <a:rPr lang="en-US" dirty="0" smtClean="0"/>
              <a:t>Node 1</a:t>
            </a:r>
            <a:endParaRPr lang="en-US" dirty="0"/>
          </a:p>
        </p:txBody>
      </p:sp>
      <p:sp>
        <p:nvSpPr>
          <p:cNvPr id="30" name="TextBox 29"/>
          <p:cNvSpPr txBox="1"/>
          <p:nvPr/>
        </p:nvSpPr>
        <p:spPr>
          <a:xfrm>
            <a:off x="1337784" y="1858437"/>
            <a:ext cx="862737" cy="369332"/>
          </a:xfrm>
          <a:prstGeom prst="rect">
            <a:avLst/>
          </a:prstGeom>
          <a:noFill/>
        </p:spPr>
        <p:txBody>
          <a:bodyPr wrap="none" rtlCol="0">
            <a:spAutoFit/>
          </a:bodyPr>
          <a:lstStyle/>
          <a:p>
            <a:r>
              <a:rPr lang="en-US" dirty="0" smtClean="0"/>
              <a:t>Node 2</a:t>
            </a:r>
            <a:endParaRPr lang="en-US" dirty="0"/>
          </a:p>
        </p:txBody>
      </p:sp>
      <p:sp>
        <p:nvSpPr>
          <p:cNvPr id="31" name="TextBox 30"/>
          <p:cNvSpPr txBox="1"/>
          <p:nvPr/>
        </p:nvSpPr>
        <p:spPr>
          <a:xfrm>
            <a:off x="2429752" y="1859835"/>
            <a:ext cx="862737" cy="369332"/>
          </a:xfrm>
          <a:prstGeom prst="rect">
            <a:avLst/>
          </a:prstGeom>
          <a:noFill/>
        </p:spPr>
        <p:txBody>
          <a:bodyPr wrap="none" rtlCol="0">
            <a:spAutoFit/>
          </a:bodyPr>
          <a:lstStyle/>
          <a:p>
            <a:r>
              <a:rPr lang="en-US" dirty="0" smtClean="0"/>
              <a:t>Node 3</a:t>
            </a:r>
            <a:endParaRPr lang="en-US" dirty="0"/>
          </a:p>
        </p:txBody>
      </p:sp>
      <p:sp>
        <p:nvSpPr>
          <p:cNvPr id="32" name="TextBox 31"/>
          <p:cNvSpPr txBox="1"/>
          <p:nvPr/>
        </p:nvSpPr>
        <p:spPr>
          <a:xfrm>
            <a:off x="3538498" y="1852844"/>
            <a:ext cx="862737" cy="369332"/>
          </a:xfrm>
          <a:prstGeom prst="rect">
            <a:avLst/>
          </a:prstGeom>
          <a:noFill/>
        </p:spPr>
        <p:txBody>
          <a:bodyPr wrap="none" rtlCol="0">
            <a:spAutoFit/>
          </a:bodyPr>
          <a:lstStyle/>
          <a:p>
            <a:r>
              <a:rPr lang="en-US" dirty="0" smtClean="0"/>
              <a:t>Node 4</a:t>
            </a:r>
            <a:endParaRPr lang="en-US" dirty="0"/>
          </a:p>
        </p:txBody>
      </p:sp>
      <p:sp>
        <p:nvSpPr>
          <p:cNvPr id="33" name="TextBox 32"/>
          <p:cNvSpPr txBox="1"/>
          <p:nvPr/>
        </p:nvSpPr>
        <p:spPr>
          <a:xfrm>
            <a:off x="650148" y="3723948"/>
            <a:ext cx="423514" cy="276999"/>
          </a:xfrm>
          <a:prstGeom prst="rect">
            <a:avLst/>
          </a:prstGeom>
          <a:noFill/>
        </p:spPr>
        <p:txBody>
          <a:bodyPr wrap="none" rtlCol="0">
            <a:spAutoFit/>
          </a:bodyPr>
          <a:lstStyle/>
          <a:p>
            <a:r>
              <a:rPr lang="en-US" sz="1200" i="1" dirty="0" smtClean="0"/>
              <a:t>w</a:t>
            </a:r>
            <a:r>
              <a:rPr lang="en-US" sz="1200" i="1" baseline="-25000" dirty="0" smtClean="0"/>
              <a:t>1,1</a:t>
            </a:r>
            <a:endParaRPr lang="en-US" sz="1200" i="1" baseline="-25000" dirty="0"/>
          </a:p>
        </p:txBody>
      </p:sp>
      <p:sp>
        <p:nvSpPr>
          <p:cNvPr id="34" name="TextBox 33"/>
          <p:cNvSpPr txBox="1"/>
          <p:nvPr/>
        </p:nvSpPr>
        <p:spPr>
          <a:xfrm>
            <a:off x="1238776" y="3725346"/>
            <a:ext cx="423514" cy="276999"/>
          </a:xfrm>
          <a:prstGeom prst="rect">
            <a:avLst/>
          </a:prstGeom>
          <a:noFill/>
        </p:spPr>
        <p:txBody>
          <a:bodyPr wrap="none" rtlCol="0">
            <a:spAutoFit/>
          </a:bodyPr>
          <a:lstStyle/>
          <a:p>
            <a:r>
              <a:rPr lang="en-US" sz="1200" i="1" dirty="0" smtClean="0"/>
              <a:t>w</a:t>
            </a:r>
            <a:r>
              <a:rPr lang="en-US" sz="1200" i="1" baseline="-25000" dirty="0" smtClean="0"/>
              <a:t>1,2</a:t>
            </a:r>
            <a:endParaRPr lang="en-US" sz="1200" i="1" baseline="-25000" dirty="0"/>
          </a:p>
        </p:txBody>
      </p:sp>
      <p:sp>
        <p:nvSpPr>
          <p:cNvPr id="35" name="TextBox 34"/>
          <p:cNvSpPr txBox="1"/>
          <p:nvPr/>
        </p:nvSpPr>
        <p:spPr>
          <a:xfrm>
            <a:off x="1858032" y="3494551"/>
            <a:ext cx="423514" cy="276999"/>
          </a:xfrm>
          <a:prstGeom prst="rect">
            <a:avLst/>
          </a:prstGeom>
          <a:noFill/>
        </p:spPr>
        <p:txBody>
          <a:bodyPr wrap="none" rtlCol="0">
            <a:spAutoFit/>
          </a:bodyPr>
          <a:lstStyle/>
          <a:p>
            <a:r>
              <a:rPr lang="en-US" sz="1200" i="1" dirty="0" smtClean="0"/>
              <a:t>w</a:t>
            </a:r>
            <a:r>
              <a:rPr lang="en-US" sz="1200" i="1" baseline="-25000" dirty="0" smtClean="0"/>
              <a:t>1,3</a:t>
            </a:r>
            <a:endParaRPr lang="en-US" sz="1200" i="1" baseline="-25000" dirty="0"/>
          </a:p>
        </p:txBody>
      </p:sp>
      <p:sp>
        <p:nvSpPr>
          <p:cNvPr id="36" name="TextBox 35"/>
          <p:cNvSpPr txBox="1"/>
          <p:nvPr/>
        </p:nvSpPr>
        <p:spPr>
          <a:xfrm>
            <a:off x="3070503" y="2904221"/>
            <a:ext cx="423514" cy="276999"/>
          </a:xfrm>
          <a:prstGeom prst="rect">
            <a:avLst/>
          </a:prstGeom>
          <a:noFill/>
        </p:spPr>
        <p:txBody>
          <a:bodyPr wrap="none" rtlCol="0">
            <a:spAutoFit/>
          </a:bodyPr>
          <a:lstStyle/>
          <a:p>
            <a:r>
              <a:rPr lang="en-US" sz="1200" i="1" dirty="0" smtClean="0"/>
              <a:t>w</a:t>
            </a:r>
            <a:r>
              <a:rPr lang="en-US" sz="1200" i="1" baseline="-25000" dirty="0" smtClean="0"/>
              <a:t>1,4</a:t>
            </a:r>
            <a:endParaRPr lang="en-US" sz="1200" i="1" baseline="-25000" dirty="0"/>
          </a:p>
        </p:txBody>
      </p:sp>
      <p:sp>
        <p:nvSpPr>
          <p:cNvPr id="37" name="TextBox 36"/>
          <p:cNvSpPr txBox="1"/>
          <p:nvPr/>
        </p:nvSpPr>
        <p:spPr>
          <a:xfrm>
            <a:off x="1221494" y="2986095"/>
            <a:ext cx="423514" cy="276999"/>
          </a:xfrm>
          <a:prstGeom prst="rect">
            <a:avLst/>
          </a:prstGeom>
          <a:noFill/>
        </p:spPr>
        <p:txBody>
          <a:bodyPr wrap="none" rtlCol="0">
            <a:spAutoFit/>
          </a:bodyPr>
          <a:lstStyle/>
          <a:p>
            <a:r>
              <a:rPr lang="en-US" sz="1200" i="1" dirty="0" smtClean="0"/>
              <a:t>w</a:t>
            </a:r>
            <a:r>
              <a:rPr lang="en-US" sz="1200" i="1" baseline="-25000" dirty="0" smtClean="0"/>
              <a:t>2,1</a:t>
            </a:r>
            <a:endParaRPr lang="en-US" sz="1200" i="1" baseline="-25000" dirty="0"/>
          </a:p>
        </p:txBody>
      </p:sp>
      <p:sp>
        <p:nvSpPr>
          <p:cNvPr id="38" name="TextBox 37"/>
          <p:cNvSpPr txBox="1"/>
          <p:nvPr/>
        </p:nvSpPr>
        <p:spPr>
          <a:xfrm>
            <a:off x="2295658" y="3495949"/>
            <a:ext cx="440120" cy="276999"/>
          </a:xfrm>
          <a:prstGeom prst="rect">
            <a:avLst/>
          </a:prstGeom>
          <a:noFill/>
        </p:spPr>
        <p:txBody>
          <a:bodyPr wrap="none" rtlCol="0">
            <a:spAutoFit/>
          </a:bodyPr>
          <a:lstStyle/>
          <a:p>
            <a:r>
              <a:rPr lang="en-US" sz="1200" i="1" dirty="0" smtClean="0"/>
              <a:t>w</a:t>
            </a:r>
            <a:r>
              <a:rPr lang="en-US" sz="1200" i="1" baseline="-25000" dirty="0" smtClean="0"/>
              <a:t>2,2</a:t>
            </a:r>
            <a:endParaRPr lang="en-US" sz="1200" i="1" baseline="-25000" dirty="0"/>
          </a:p>
        </p:txBody>
      </p:sp>
      <p:sp>
        <p:nvSpPr>
          <p:cNvPr id="39" name="TextBox 38"/>
          <p:cNvSpPr txBox="1"/>
          <p:nvPr/>
        </p:nvSpPr>
        <p:spPr>
          <a:xfrm>
            <a:off x="2926231" y="3749017"/>
            <a:ext cx="423514" cy="276999"/>
          </a:xfrm>
          <a:prstGeom prst="rect">
            <a:avLst/>
          </a:prstGeom>
          <a:noFill/>
        </p:spPr>
        <p:txBody>
          <a:bodyPr wrap="none" rtlCol="0">
            <a:spAutoFit/>
          </a:bodyPr>
          <a:lstStyle/>
          <a:p>
            <a:r>
              <a:rPr lang="en-US" sz="1200" i="1" dirty="0" smtClean="0"/>
              <a:t>w</a:t>
            </a:r>
            <a:r>
              <a:rPr lang="en-US" sz="1200" i="1" baseline="-25000" dirty="0" smtClean="0"/>
              <a:t>2,3</a:t>
            </a:r>
            <a:endParaRPr lang="en-US" sz="1200" i="1" baseline="-25000" dirty="0"/>
          </a:p>
        </p:txBody>
      </p:sp>
      <p:sp>
        <p:nvSpPr>
          <p:cNvPr id="40" name="TextBox 39"/>
          <p:cNvSpPr txBox="1"/>
          <p:nvPr/>
        </p:nvSpPr>
        <p:spPr>
          <a:xfrm>
            <a:off x="3439358" y="3742026"/>
            <a:ext cx="423514" cy="276999"/>
          </a:xfrm>
          <a:prstGeom prst="rect">
            <a:avLst/>
          </a:prstGeom>
          <a:noFill/>
        </p:spPr>
        <p:txBody>
          <a:bodyPr wrap="none" rtlCol="0">
            <a:spAutoFit/>
          </a:bodyPr>
          <a:lstStyle/>
          <a:p>
            <a:r>
              <a:rPr lang="en-US" sz="1200" i="1" dirty="0" smtClean="0"/>
              <a:t>w</a:t>
            </a:r>
            <a:r>
              <a:rPr lang="en-US" sz="1200" i="1" baseline="-25000" dirty="0" smtClean="0"/>
              <a:t>2,4</a:t>
            </a:r>
            <a:endParaRPr lang="en-US" sz="1200" i="1" baseline="-25000" dirty="0"/>
          </a:p>
        </p:txBody>
      </p:sp>
      <p:graphicFrame>
        <p:nvGraphicFramePr>
          <p:cNvPr id="41" name="Table 40"/>
          <p:cNvGraphicFramePr>
            <a:graphicFrameLocks noGrp="1"/>
          </p:cNvGraphicFramePr>
          <p:nvPr>
            <p:extLst>
              <p:ext uri="{D42A27DB-BD31-4B8C-83A1-F6EECF244321}">
                <p14:modId xmlns:p14="http://schemas.microsoft.com/office/powerpoint/2010/main" val="1379689277"/>
              </p:ext>
            </p:extLst>
          </p:nvPr>
        </p:nvGraphicFramePr>
        <p:xfrm>
          <a:off x="6414464" y="1532621"/>
          <a:ext cx="2642751" cy="1371600"/>
        </p:xfrm>
        <a:graphic>
          <a:graphicData uri="http://schemas.openxmlformats.org/drawingml/2006/table">
            <a:tbl>
              <a:tblPr firstRow="1" bandRow="1">
                <a:tableStyleId>{5940675A-B579-460E-94D1-54222C63F5DA}</a:tableStyleId>
              </a:tblPr>
              <a:tblGrid>
                <a:gridCol w="880917"/>
                <a:gridCol w="880917"/>
                <a:gridCol w="880917"/>
              </a:tblGrid>
              <a:tr h="247007">
                <a:tc>
                  <a:txBody>
                    <a:bodyPr/>
                    <a:lstStyle/>
                    <a:p>
                      <a:pPr algn="ctr"/>
                      <a:endParaRPr lang="en-US" sz="1200" dirty="0"/>
                    </a:p>
                  </a:txBody>
                  <a:tcPr/>
                </a:tc>
                <a:tc>
                  <a:txBody>
                    <a:bodyPr/>
                    <a:lstStyle/>
                    <a:p>
                      <a:pPr algn="ctr"/>
                      <a:r>
                        <a:rPr lang="en-US" sz="1200" dirty="0" smtClean="0"/>
                        <a:t>Age (1)</a:t>
                      </a:r>
                      <a:endParaRPr lang="en-US" sz="1200" dirty="0"/>
                    </a:p>
                  </a:txBody>
                  <a:tcPr/>
                </a:tc>
                <a:tc>
                  <a:txBody>
                    <a:bodyPr/>
                    <a:lstStyle/>
                    <a:p>
                      <a:pPr algn="ctr"/>
                      <a:r>
                        <a:rPr lang="en-US" sz="1200" dirty="0" smtClean="0"/>
                        <a:t>Income (2)</a:t>
                      </a:r>
                      <a:endParaRPr lang="en-US" sz="1200" dirty="0"/>
                    </a:p>
                  </a:txBody>
                  <a:tcPr/>
                </a:tc>
              </a:tr>
              <a:tr h="247007">
                <a:tc>
                  <a:txBody>
                    <a:bodyPr/>
                    <a:lstStyle/>
                    <a:p>
                      <a:pPr algn="ctr"/>
                      <a:r>
                        <a:rPr lang="en-US" sz="1200" dirty="0" smtClean="0"/>
                        <a:t>Node1</a:t>
                      </a:r>
                      <a:endParaRPr lang="en-US" sz="1200" dirty="0"/>
                    </a:p>
                  </a:txBody>
                  <a:tcPr/>
                </a:tc>
                <a:tc>
                  <a:txBody>
                    <a:bodyPr/>
                    <a:lstStyle/>
                    <a:p>
                      <a:pPr algn="ctr"/>
                      <a:r>
                        <a:rPr lang="en-US" sz="1200" dirty="0" smtClean="0"/>
                        <a:t>0.85</a:t>
                      </a:r>
                      <a:endParaRPr lang="en-US" sz="1200" dirty="0"/>
                    </a:p>
                  </a:txBody>
                  <a:tcPr/>
                </a:tc>
                <a:tc>
                  <a:txBody>
                    <a:bodyPr/>
                    <a:lstStyle/>
                    <a:p>
                      <a:pPr algn="ctr"/>
                      <a:r>
                        <a:rPr lang="en-US" sz="1200" dirty="0" smtClean="0"/>
                        <a:t>0.8</a:t>
                      </a:r>
                      <a:endParaRPr lang="en-US" sz="1200" dirty="0"/>
                    </a:p>
                  </a:txBody>
                  <a:tcPr/>
                </a:tc>
              </a:tr>
              <a:tr h="247007">
                <a:tc>
                  <a:txBody>
                    <a:bodyPr/>
                    <a:lstStyle/>
                    <a:p>
                      <a:pPr algn="ctr"/>
                      <a:r>
                        <a:rPr lang="en-US" sz="1200" dirty="0" smtClean="0"/>
                        <a:t>Node 2</a:t>
                      </a:r>
                      <a:endParaRPr lang="en-US" sz="1200" dirty="0"/>
                    </a:p>
                  </a:txBody>
                  <a:tcPr/>
                </a:tc>
                <a:tc>
                  <a:txBody>
                    <a:bodyPr/>
                    <a:lstStyle/>
                    <a:p>
                      <a:pPr algn="ctr"/>
                      <a:r>
                        <a:rPr lang="en-US" sz="1200" dirty="0" smtClean="0"/>
                        <a:t>0.85</a:t>
                      </a:r>
                      <a:endParaRPr lang="en-US" sz="1200" dirty="0"/>
                    </a:p>
                  </a:txBody>
                  <a:tcPr/>
                </a:tc>
                <a:tc>
                  <a:txBody>
                    <a:bodyPr/>
                    <a:lstStyle/>
                    <a:p>
                      <a:pPr algn="ctr"/>
                      <a:r>
                        <a:rPr lang="en-US" sz="1200" dirty="0" smtClean="0"/>
                        <a:t>0.15</a:t>
                      </a:r>
                      <a:endParaRPr lang="en-US" sz="1200" dirty="0"/>
                    </a:p>
                  </a:txBody>
                  <a:tcPr/>
                </a:tc>
              </a:tr>
              <a:tr h="247007">
                <a:tc>
                  <a:txBody>
                    <a:bodyPr/>
                    <a:lstStyle/>
                    <a:p>
                      <a:pPr algn="ctr"/>
                      <a:r>
                        <a:rPr lang="en-US" sz="1200" dirty="0" smtClean="0"/>
                        <a:t>Node 3</a:t>
                      </a:r>
                      <a:endParaRPr lang="en-US" sz="1200" dirty="0"/>
                    </a:p>
                  </a:txBody>
                  <a:tcPr/>
                </a:tc>
                <a:tc>
                  <a:txBody>
                    <a:bodyPr/>
                    <a:lstStyle/>
                    <a:p>
                      <a:pPr algn="ctr"/>
                      <a:r>
                        <a:rPr lang="en-US" sz="1200" dirty="0" smtClean="0"/>
                        <a:t>0.1</a:t>
                      </a:r>
                      <a:endParaRPr lang="en-US" sz="1200" dirty="0"/>
                    </a:p>
                  </a:txBody>
                  <a:tcPr/>
                </a:tc>
                <a:tc>
                  <a:txBody>
                    <a:bodyPr/>
                    <a:lstStyle/>
                    <a:p>
                      <a:pPr algn="ctr"/>
                      <a:r>
                        <a:rPr lang="en-US" sz="1200" dirty="0" smtClean="0"/>
                        <a:t>0.8</a:t>
                      </a:r>
                      <a:endParaRPr lang="en-US" sz="1200" dirty="0"/>
                    </a:p>
                  </a:txBody>
                  <a:tcPr/>
                </a:tc>
              </a:tr>
              <a:tr h="247007">
                <a:tc>
                  <a:txBody>
                    <a:bodyPr/>
                    <a:lstStyle/>
                    <a:p>
                      <a:pPr algn="ctr"/>
                      <a:r>
                        <a:rPr lang="en-US" sz="1200" dirty="0" smtClean="0"/>
                        <a:t>Node 4</a:t>
                      </a:r>
                      <a:endParaRPr lang="en-US" sz="1200" dirty="0"/>
                    </a:p>
                  </a:txBody>
                  <a:tcPr/>
                </a:tc>
                <a:tc>
                  <a:txBody>
                    <a:bodyPr/>
                    <a:lstStyle/>
                    <a:p>
                      <a:pPr algn="ctr"/>
                      <a:r>
                        <a:rPr lang="en-US" sz="1200" dirty="0" smtClean="0"/>
                        <a:t>0.1</a:t>
                      </a:r>
                      <a:endParaRPr lang="en-US" sz="1200" dirty="0"/>
                    </a:p>
                  </a:txBody>
                  <a:tcPr/>
                </a:tc>
                <a:tc>
                  <a:txBody>
                    <a:bodyPr/>
                    <a:lstStyle/>
                    <a:p>
                      <a:pPr algn="ctr"/>
                      <a:r>
                        <a:rPr lang="en-US" sz="1200" dirty="0" smtClean="0"/>
                        <a:t>0.2</a:t>
                      </a:r>
                      <a:endParaRPr lang="en-US" sz="1200" dirty="0"/>
                    </a:p>
                  </a:txBody>
                  <a:tcPr/>
                </a:tc>
              </a:tr>
            </a:tbl>
          </a:graphicData>
        </a:graphic>
      </p:graphicFrame>
      <p:graphicFrame>
        <p:nvGraphicFramePr>
          <p:cNvPr id="43" name="Table 42"/>
          <p:cNvGraphicFramePr>
            <a:graphicFrameLocks noGrp="1"/>
          </p:cNvGraphicFramePr>
          <p:nvPr/>
        </p:nvGraphicFramePr>
        <p:xfrm>
          <a:off x="4486518" y="1532621"/>
          <a:ext cx="1761834" cy="1371600"/>
        </p:xfrm>
        <a:graphic>
          <a:graphicData uri="http://schemas.openxmlformats.org/drawingml/2006/table">
            <a:tbl>
              <a:tblPr firstRow="1" bandRow="1">
                <a:tableStyleId>{5940675A-B579-460E-94D1-54222C63F5DA}</a:tableStyleId>
              </a:tblPr>
              <a:tblGrid>
                <a:gridCol w="880917"/>
                <a:gridCol w="880917"/>
              </a:tblGrid>
              <a:tr h="247007">
                <a:tc>
                  <a:txBody>
                    <a:bodyPr/>
                    <a:lstStyle/>
                    <a:p>
                      <a:pPr algn="ctr"/>
                      <a:r>
                        <a:rPr lang="en-US" sz="1200" dirty="0" smtClean="0"/>
                        <a:t>Age (1)</a:t>
                      </a:r>
                      <a:endParaRPr lang="en-US" sz="1200" dirty="0"/>
                    </a:p>
                  </a:txBody>
                  <a:tcPr/>
                </a:tc>
                <a:tc>
                  <a:txBody>
                    <a:bodyPr/>
                    <a:lstStyle/>
                    <a:p>
                      <a:pPr algn="ctr"/>
                      <a:r>
                        <a:rPr lang="en-US" sz="1200" dirty="0" smtClean="0"/>
                        <a:t>Income (2)</a:t>
                      </a:r>
                      <a:endParaRPr lang="en-US" sz="1200" dirty="0"/>
                    </a:p>
                  </a:txBody>
                  <a:tcPr/>
                </a:tc>
              </a:tr>
              <a:tr h="247007">
                <a:tc>
                  <a:txBody>
                    <a:bodyPr/>
                    <a:lstStyle/>
                    <a:p>
                      <a:pPr algn="ctr"/>
                      <a:r>
                        <a:rPr lang="en-US" sz="1200" dirty="0" smtClean="0"/>
                        <a:t>0.8</a:t>
                      </a:r>
                      <a:endParaRPr lang="en-US" sz="1200" dirty="0"/>
                    </a:p>
                  </a:txBody>
                  <a:tcPr/>
                </a:tc>
                <a:tc>
                  <a:txBody>
                    <a:bodyPr/>
                    <a:lstStyle/>
                    <a:p>
                      <a:pPr algn="ctr"/>
                      <a:r>
                        <a:rPr lang="en-US" sz="1200" dirty="0" smtClean="0"/>
                        <a:t>0.8</a:t>
                      </a:r>
                      <a:endParaRPr lang="en-US" sz="1200" dirty="0"/>
                    </a:p>
                  </a:txBody>
                  <a:tcPr/>
                </a:tc>
              </a:tr>
              <a:tr h="247007">
                <a:tc>
                  <a:txBody>
                    <a:bodyPr/>
                    <a:lstStyle/>
                    <a:p>
                      <a:pPr algn="ctr"/>
                      <a:r>
                        <a:rPr lang="en-US" sz="1200" dirty="0" smtClean="0"/>
                        <a:t>0.8</a:t>
                      </a:r>
                      <a:endParaRPr lang="en-US" sz="1200" dirty="0"/>
                    </a:p>
                  </a:txBody>
                  <a:tcPr/>
                </a:tc>
                <a:tc>
                  <a:txBody>
                    <a:bodyPr/>
                    <a:lstStyle/>
                    <a:p>
                      <a:pPr algn="ctr"/>
                      <a:r>
                        <a:rPr lang="en-US" sz="1200" dirty="0" smtClean="0"/>
                        <a:t>0.1</a:t>
                      </a:r>
                      <a:endParaRPr lang="en-US" sz="1200" dirty="0"/>
                    </a:p>
                  </a:txBody>
                  <a:tcPr/>
                </a:tc>
              </a:tr>
              <a:tr h="247007">
                <a:tc>
                  <a:txBody>
                    <a:bodyPr/>
                    <a:lstStyle/>
                    <a:p>
                      <a:pPr algn="ctr"/>
                      <a:r>
                        <a:rPr lang="en-US" sz="1200" dirty="0" smtClean="0"/>
                        <a:t>0.2</a:t>
                      </a:r>
                      <a:endParaRPr lang="en-US" sz="1200" dirty="0"/>
                    </a:p>
                  </a:txBody>
                  <a:tcPr/>
                </a:tc>
                <a:tc>
                  <a:txBody>
                    <a:bodyPr/>
                    <a:lstStyle/>
                    <a:p>
                      <a:pPr algn="ctr"/>
                      <a:r>
                        <a:rPr lang="en-US" sz="1200" dirty="0" smtClean="0"/>
                        <a:t>0.9</a:t>
                      </a:r>
                      <a:endParaRPr lang="en-US" sz="1200" dirty="0"/>
                    </a:p>
                  </a:txBody>
                  <a:tcPr/>
                </a:tc>
              </a:tr>
              <a:tr h="247007">
                <a:tc>
                  <a:txBody>
                    <a:bodyPr/>
                    <a:lstStyle/>
                    <a:p>
                      <a:pPr algn="ctr"/>
                      <a:r>
                        <a:rPr lang="en-US" sz="1200" dirty="0" smtClean="0"/>
                        <a:t>0.1</a:t>
                      </a:r>
                      <a:endParaRPr lang="en-US" sz="1200" dirty="0"/>
                    </a:p>
                  </a:txBody>
                  <a:tcPr/>
                </a:tc>
                <a:tc>
                  <a:txBody>
                    <a:bodyPr/>
                    <a:lstStyle/>
                    <a:p>
                      <a:pPr algn="ctr"/>
                      <a:r>
                        <a:rPr lang="en-US" sz="1200" dirty="0" smtClean="0"/>
                        <a:t>0.1</a:t>
                      </a:r>
                      <a:endParaRPr lang="en-US" sz="1200" dirty="0"/>
                    </a:p>
                  </a:txBody>
                  <a:tcPr/>
                </a:tc>
              </a:tr>
            </a:tbl>
          </a:graphicData>
        </a:graphic>
      </p:graphicFrame>
      <p:sp>
        <p:nvSpPr>
          <p:cNvPr id="44" name="TextBox 43"/>
          <p:cNvSpPr txBox="1"/>
          <p:nvPr/>
        </p:nvSpPr>
        <p:spPr>
          <a:xfrm>
            <a:off x="4781725" y="1199626"/>
            <a:ext cx="1173591" cy="369332"/>
          </a:xfrm>
          <a:prstGeom prst="rect">
            <a:avLst/>
          </a:prstGeom>
          <a:noFill/>
        </p:spPr>
        <p:txBody>
          <a:bodyPr wrap="none" rtlCol="0">
            <a:spAutoFit/>
          </a:bodyPr>
          <a:lstStyle/>
          <a:p>
            <a:r>
              <a:rPr lang="en-US" dirty="0" smtClean="0"/>
              <a:t>Input Data</a:t>
            </a:r>
            <a:endParaRPr lang="en-US" dirty="0"/>
          </a:p>
        </p:txBody>
      </p:sp>
      <p:sp>
        <p:nvSpPr>
          <p:cNvPr id="46" name="Rectangle 45"/>
          <p:cNvSpPr/>
          <p:nvPr/>
        </p:nvSpPr>
        <p:spPr>
          <a:xfrm>
            <a:off x="2036244" y="1144918"/>
            <a:ext cx="889987" cy="646331"/>
          </a:xfrm>
          <a:prstGeom prst="rect">
            <a:avLst/>
          </a:prstGeom>
        </p:spPr>
        <p:txBody>
          <a:bodyPr wrap="none">
            <a:spAutoFit/>
          </a:bodyPr>
          <a:lstStyle/>
          <a:p>
            <a:r>
              <a:rPr lang="en-US" i="1" dirty="0" smtClean="0">
                <a:sym typeface="Symbol" panose="05050102010706020507" pitchFamily="18" charset="2"/>
              </a:rPr>
              <a:t> </a:t>
            </a:r>
            <a:r>
              <a:rPr lang="en-US" dirty="0" smtClean="0">
                <a:sym typeface="Symbol" panose="05050102010706020507" pitchFamily="18" charset="2"/>
              </a:rPr>
              <a:t>= 0.5</a:t>
            </a:r>
            <a:r>
              <a:rPr lang="en-US" i="1" dirty="0" smtClean="0">
                <a:sym typeface="Symbol" panose="05050102010706020507" pitchFamily="18" charset="2"/>
              </a:rPr>
              <a:t> </a:t>
            </a:r>
          </a:p>
          <a:p>
            <a:r>
              <a:rPr lang="en-US" i="1" dirty="0" smtClean="0">
                <a:sym typeface="Symbol" panose="05050102010706020507" pitchFamily="18" charset="2"/>
              </a:rPr>
              <a:t>R</a:t>
            </a:r>
            <a:r>
              <a:rPr lang="en-US" dirty="0" smtClean="0">
                <a:sym typeface="Symbol" panose="05050102010706020507" pitchFamily="18" charset="2"/>
              </a:rPr>
              <a:t> = 0</a:t>
            </a:r>
            <a:endParaRPr lang="en-US" dirty="0"/>
          </a:p>
        </p:txBody>
      </p:sp>
      <p:sp>
        <p:nvSpPr>
          <p:cNvPr id="47" name="Rectangle 46"/>
          <p:cNvSpPr/>
          <p:nvPr/>
        </p:nvSpPr>
        <p:spPr>
          <a:xfrm>
            <a:off x="4607693" y="3468848"/>
            <a:ext cx="1630575" cy="1477328"/>
          </a:xfrm>
          <a:prstGeom prst="rect">
            <a:avLst/>
          </a:prstGeom>
        </p:spPr>
        <p:txBody>
          <a:bodyPr wrap="none">
            <a:spAutoFit/>
          </a:bodyPr>
          <a:lstStyle/>
          <a:p>
            <a:r>
              <a:rPr lang="en-US" i="1" dirty="0" smtClean="0"/>
              <a:t>x</a:t>
            </a:r>
            <a:r>
              <a:rPr lang="en-US" i="1" baseline="-25000" dirty="0" smtClean="0"/>
              <a:t>3</a:t>
            </a:r>
            <a:r>
              <a:rPr lang="en-US" dirty="0" smtClean="0"/>
              <a:t>= (0.2,0.9)</a:t>
            </a:r>
            <a:endParaRPr lang="en-US" dirty="0"/>
          </a:p>
          <a:p>
            <a:r>
              <a:rPr lang="en-US" dirty="0" smtClean="0"/>
              <a:t>D(</a:t>
            </a:r>
            <a:r>
              <a:rPr lang="en-US" i="1" dirty="0" smtClean="0"/>
              <a:t>w</a:t>
            </a:r>
            <a:r>
              <a:rPr lang="en-US" i="1" baseline="-25000" dirty="0" smtClean="0"/>
              <a:t>1</a:t>
            </a:r>
            <a:r>
              <a:rPr lang="en-US" i="1" dirty="0" smtClean="0"/>
              <a:t> ,x</a:t>
            </a:r>
            <a:r>
              <a:rPr lang="en-US" i="1" baseline="-25000" dirty="0" smtClean="0"/>
              <a:t>1</a:t>
            </a:r>
            <a:r>
              <a:rPr lang="en-US" dirty="0" smtClean="0"/>
              <a:t>) = 0.66</a:t>
            </a:r>
          </a:p>
          <a:p>
            <a:r>
              <a:rPr lang="en-US" dirty="0" smtClean="0"/>
              <a:t>D(</a:t>
            </a:r>
            <a:r>
              <a:rPr lang="en-US" i="1" dirty="0" smtClean="0"/>
              <a:t>w</a:t>
            </a:r>
            <a:r>
              <a:rPr lang="en-US" i="1" baseline="-25000" dirty="0" smtClean="0"/>
              <a:t>2</a:t>
            </a:r>
            <a:r>
              <a:rPr lang="en-US" i="1" dirty="0" smtClean="0"/>
              <a:t> </a:t>
            </a:r>
            <a:r>
              <a:rPr lang="en-US" i="1" dirty="0"/>
              <a:t>,x</a:t>
            </a:r>
            <a:r>
              <a:rPr lang="en-US" i="1" baseline="-25000" dirty="0"/>
              <a:t>1</a:t>
            </a:r>
            <a:r>
              <a:rPr lang="en-US" dirty="0"/>
              <a:t>) = </a:t>
            </a:r>
            <a:r>
              <a:rPr lang="en-US" dirty="0" smtClean="0"/>
              <a:t>0.99</a:t>
            </a:r>
          </a:p>
          <a:p>
            <a:r>
              <a:rPr lang="en-US" dirty="0" smtClean="0"/>
              <a:t>D(</a:t>
            </a:r>
            <a:r>
              <a:rPr lang="en-US" i="1" dirty="0" smtClean="0"/>
              <a:t>w</a:t>
            </a:r>
            <a:r>
              <a:rPr lang="en-US" i="1" baseline="-25000" dirty="0" smtClean="0"/>
              <a:t>3</a:t>
            </a:r>
            <a:r>
              <a:rPr lang="en-US" i="1" dirty="0" smtClean="0"/>
              <a:t> </a:t>
            </a:r>
            <a:r>
              <a:rPr lang="en-US" i="1" dirty="0"/>
              <a:t>,x</a:t>
            </a:r>
            <a:r>
              <a:rPr lang="en-US" i="1" baseline="-25000" dirty="0"/>
              <a:t>1</a:t>
            </a:r>
            <a:r>
              <a:rPr lang="en-US" dirty="0"/>
              <a:t>) = </a:t>
            </a:r>
            <a:r>
              <a:rPr lang="en-US" dirty="0" smtClean="0"/>
              <a:t>0.14</a:t>
            </a:r>
          </a:p>
          <a:p>
            <a:r>
              <a:rPr lang="en-US" dirty="0" smtClean="0"/>
              <a:t>D(</a:t>
            </a:r>
            <a:r>
              <a:rPr lang="en-US" i="1" dirty="0" smtClean="0"/>
              <a:t>w</a:t>
            </a:r>
            <a:r>
              <a:rPr lang="en-US" i="1" baseline="-25000" dirty="0" smtClean="0"/>
              <a:t>4</a:t>
            </a:r>
            <a:r>
              <a:rPr lang="en-US" i="1" dirty="0" smtClean="0"/>
              <a:t> </a:t>
            </a:r>
            <a:r>
              <a:rPr lang="en-US" i="1" dirty="0"/>
              <a:t>,x</a:t>
            </a:r>
            <a:r>
              <a:rPr lang="en-US" i="1" baseline="-25000" dirty="0"/>
              <a:t>1</a:t>
            </a:r>
            <a:r>
              <a:rPr lang="en-US" dirty="0"/>
              <a:t>) = </a:t>
            </a:r>
            <a:r>
              <a:rPr lang="en-US" dirty="0" smtClean="0"/>
              <a:t>0.71</a:t>
            </a:r>
            <a:endParaRPr lang="en-US" dirty="0"/>
          </a:p>
        </p:txBody>
      </p:sp>
      <p:sp>
        <p:nvSpPr>
          <p:cNvPr id="50" name="TextBox 49"/>
          <p:cNvSpPr txBox="1"/>
          <p:nvPr/>
        </p:nvSpPr>
        <p:spPr>
          <a:xfrm>
            <a:off x="4590915" y="3231331"/>
            <a:ext cx="1416157" cy="369332"/>
          </a:xfrm>
          <a:prstGeom prst="rect">
            <a:avLst/>
          </a:prstGeom>
          <a:noFill/>
        </p:spPr>
        <p:txBody>
          <a:bodyPr wrap="none" rtlCol="0">
            <a:spAutoFit/>
          </a:bodyPr>
          <a:lstStyle/>
          <a:p>
            <a:r>
              <a:rPr lang="en-US" dirty="0" smtClean="0"/>
              <a:t>Competition:</a:t>
            </a:r>
            <a:endParaRPr lang="en-US" dirty="0"/>
          </a:p>
        </p:txBody>
      </p:sp>
      <p:sp>
        <p:nvSpPr>
          <p:cNvPr id="51" name="TextBox 50"/>
          <p:cNvSpPr txBox="1"/>
          <p:nvPr/>
        </p:nvSpPr>
        <p:spPr>
          <a:xfrm>
            <a:off x="4603506" y="5009906"/>
            <a:ext cx="1289584" cy="369332"/>
          </a:xfrm>
          <a:prstGeom prst="rect">
            <a:avLst/>
          </a:prstGeom>
          <a:noFill/>
        </p:spPr>
        <p:txBody>
          <a:bodyPr wrap="none" rtlCol="0">
            <a:spAutoFit/>
          </a:bodyPr>
          <a:lstStyle/>
          <a:p>
            <a:r>
              <a:rPr lang="en-US" dirty="0" smtClean="0"/>
              <a:t>Adaptation:</a:t>
            </a:r>
            <a:endParaRPr lang="en-US" dirty="0"/>
          </a:p>
        </p:txBody>
      </p:sp>
      <p:sp>
        <p:nvSpPr>
          <p:cNvPr id="52" name="TextBox 51"/>
          <p:cNvSpPr txBox="1"/>
          <p:nvPr/>
        </p:nvSpPr>
        <p:spPr>
          <a:xfrm>
            <a:off x="4613449" y="5242416"/>
            <a:ext cx="3584379" cy="923330"/>
          </a:xfrm>
          <a:prstGeom prst="rect">
            <a:avLst/>
          </a:prstGeom>
          <a:noFill/>
        </p:spPr>
        <p:txBody>
          <a:bodyPr wrap="none" rtlCol="0">
            <a:spAutoFit/>
          </a:bodyPr>
          <a:lstStyle/>
          <a:p>
            <a:pPr marL="0" lvl="2"/>
            <a:r>
              <a:rPr lang="en-US" i="1" dirty="0" err="1"/>
              <a:t>w</a:t>
            </a:r>
            <a:r>
              <a:rPr lang="en-US" i="1" baseline="-25000" dirty="0" err="1"/>
              <a:t>ij,new</a:t>
            </a:r>
            <a:r>
              <a:rPr lang="en-US" i="1" baseline="-25000" dirty="0"/>
              <a:t> </a:t>
            </a:r>
            <a:r>
              <a:rPr lang="en-US" dirty="0"/>
              <a:t>=</a:t>
            </a:r>
            <a:r>
              <a:rPr lang="en-US" i="1" dirty="0"/>
              <a:t> </a:t>
            </a:r>
            <a:r>
              <a:rPr lang="en-US" i="1" dirty="0" err="1"/>
              <a:t>w</a:t>
            </a:r>
            <a:r>
              <a:rPr lang="en-US" i="1" baseline="-25000" dirty="0" err="1"/>
              <a:t>ij.current</a:t>
            </a:r>
            <a:r>
              <a:rPr lang="en-US" i="1" dirty="0"/>
              <a:t> </a:t>
            </a:r>
            <a:r>
              <a:rPr lang="en-US" dirty="0"/>
              <a:t>+</a:t>
            </a:r>
            <a:r>
              <a:rPr lang="en-US" i="1" dirty="0"/>
              <a:t> </a:t>
            </a:r>
            <a:r>
              <a:rPr lang="en-US" i="1" dirty="0">
                <a:sym typeface="Symbol" panose="05050102010706020507" pitchFamily="18" charset="2"/>
              </a:rPr>
              <a:t></a:t>
            </a:r>
            <a:r>
              <a:rPr lang="en-US" dirty="0">
                <a:sym typeface="Symbol" panose="05050102010706020507" pitchFamily="18" charset="2"/>
              </a:rPr>
              <a:t>(</a:t>
            </a:r>
            <a:r>
              <a:rPr lang="en-US" i="1" dirty="0" err="1">
                <a:sym typeface="Symbol" panose="05050102010706020507" pitchFamily="18" charset="2"/>
              </a:rPr>
              <a:t>x</a:t>
            </a:r>
            <a:r>
              <a:rPr lang="en-US" i="1" baseline="-25000" dirty="0" err="1"/>
              <a:t>ni</a:t>
            </a:r>
            <a:r>
              <a:rPr lang="en-US" i="1" dirty="0"/>
              <a:t> </a:t>
            </a:r>
            <a:r>
              <a:rPr lang="en-US" dirty="0"/>
              <a:t>-</a:t>
            </a:r>
            <a:r>
              <a:rPr lang="en-US" i="1" dirty="0"/>
              <a:t> </a:t>
            </a:r>
            <a:r>
              <a:rPr lang="en-US" i="1" dirty="0" err="1"/>
              <a:t>w</a:t>
            </a:r>
            <a:r>
              <a:rPr lang="en-US" i="1" baseline="-25000" dirty="0" err="1"/>
              <a:t>ij,current</a:t>
            </a:r>
            <a:r>
              <a:rPr lang="en-US" dirty="0" smtClean="0">
                <a:sym typeface="Symbol" panose="05050102010706020507" pitchFamily="18" charset="2"/>
              </a:rPr>
              <a:t>)</a:t>
            </a:r>
          </a:p>
          <a:p>
            <a:pPr marL="0" lvl="2"/>
            <a:r>
              <a:rPr lang="en-US" dirty="0" smtClean="0">
                <a:sym typeface="Symbol" panose="05050102010706020507" pitchFamily="18" charset="2"/>
              </a:rPr>
              <a:t>For age: 0.1 + 0.5(0.2-0.1) = 0.15</a:t>
            </a:r>
          </a:p>
          <a:p>
            <a:pPr marL="0" lvl="2"/>
            <a:r>
              <a:rPr lang="en-US" dirty="0" smtClean="0">
                <a:sym typeface="Symbol" panose="05050102010706020507" pitchFamily="18" charset="2"/>
              </a:rPr>
              <a:t>For Income: 0.8 </a:t>
            </a:r>
            <a:r>
              <a:rPr lang="en-US" dirty="0">
                <a:sym typeface="Symbol" panose="05050102010706020507" pitchFamily="18" charset="2"/>
              </a:rPr>
              <a:t>+ </a:t>
            </a:r>
            <a:r>
              <a:rPr lang="en-US" dirty="0" smtClean="0">
                <a:sym typeface="Symbol" panose="05050102010706020507" pitchFamily="18" charset="2"/>
              </a:rPr>
              <a:t>0.5(0.9-0.2) = 0.85</a:t>
            </a:r>
            <a:endParaRPr lang="en-US" dirty="0"/>
          </a:p>
        </p:txBody>
      </p:sp>
      <p:sp>
        <p:nvSpPr>
          <p:cNvPr id="42" name="TextBox 41"/>
          <p:cNvSpPr txBox="1"/>
          <p:nvPr/>
        </p:nvSpPr>
        <p:spPr>
          <a:xfrm>
            <a:off x="7257878" y="1192635"/>
            <a:ext cx="945131" cy="369332"/>
          </a:xfrm>
          <a:prstGeom prst="rect">
            <a:avLst/>
          </a:prstGeom>
          <a:noFill/>
        </p:spPr>
        <p:txBody>
          <a:bodyPr wrap="none" rtlCol="0">
            <a:spAutoFit/>
          </a:bodyPr>
          <a:lstStyle/>
          <a:p>
            <a:r>
              <a:rPr lang="en-US" dirty="0" smtClean="0"/>
              <a:t>Weights</a:t>
            </a:r>
            <a:endParaRPr lang="en-US" dirty="0"/>
          </a:p>
        </p:txBody>
      </p:sp>
    </p:spTree>
    <p:extLst>
      <p:ext uri="{BB962C8B-B14F-4D97-AF65-F5344CB8AC3E}">
        <p14:creationId xmlns:p14="http://schemas.microsoft.com/office/powerpoint/2010/main" val="82305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1000"/>
                                        <p:tgtEl>
                                          <p:spTgt spid="50"/>
                                        </p:tgtEl>
                                      </p:cBhvr>
                                    </p:animEffect>
                                    <p:anim calcmode="lin" valueType="num">
                                      <p:cBhvr>
                                        <p:cTn id="13" dur="1000" fill="hold"/>
                                        <p:tgtEl>
                                          <p:spTgt spid="50"/>
                                        </p:tgtEl>
                                        <p:attrNameLst>
                                          <p:attrName>ppt_x</p:attrName>
                                        </p:attrNameLst>
                                      </p:cBhvr>
                                      <p:tavLst>
                                        <p:tav tm="0">
                                          <p:val>
                                            <p:strVal val="#ppt_x"/>
                                          </p:val>
                                        </p:tav>
                                        <p:tav tm="100000">
                                          <p:val>
                                            <p:strVal val="#ppt_x"/>
                                          </p:val>
                                        </p:tav>
                                      </p:tavLst>
                                    </p:anim>
                                    <p:anim calcmode="lin" valueType="num">
                                      <p:cBhvr>
                                        <p:cTn id="14"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1000"/>
                                        <p:tgtEl>
                                          <p:spTgt spid="52"/>
                                        </p:tgtEl>
                                      </p:cBhvr>
                                    </p:animEffect>
                                    <p:anim calcmode="lin" valueType="num">
                                      <p:cBhvr>
                                        <p:cTn id="20" dur="1000" fill="hold"/>
                                        <p:tgtEl>
                                          <p:spTgt spid="52"/>
                                        </p:tgtEl>
                                        <p:attrNameLst>
                                          <p:attrName>ppt_x</p:attrName>
                                        </p:attrNameLst>
                                      </p:cBhvr>
                                      <p:tavLst>
                                        <p:tav tm="0">
                                          <p:val>
                                            <p:strVal val="#ppt_x"/>
                                          </p:val>
                                        </p:tav>
                                        <p:tav tm="100000">
                                          <p:val>
                                            <p:strVal val="#ppt_x"/>
                                          </p:val>
                                        </p:tav>
                                      </p:tavLst>
                                    </p:anim>
                                    <p:anim calcmode="lin" valueType="num">
                                      <p:cBhvr>
                                        <p:cTn id="21" dur="1000" fill="hold"/>
                                        <p:tgtEl>
                                          <p:spTgt spid="5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1000"/>
                                        <p:tgtEl>
                                          <p:spTgt spid="51"/>
                                        </p:tgtEl>
                                      </p:cBhvr>
                                    </p:animEffect>
                                    <p:anim calcmode="lin" valueType="num">
                                      <p:cBhvr>
                                        <p:cTn id="25" dur="1000" fill="hold"/>
                                        <p:tgtEl>
                                          <p:spTgt spid="51"/>
                                        </p:tgtEl>
                                        <p:attrNameLst>
                                          <p:attrName>ppt_x</p:attrName>
                                        </p:attrNameLst>
                                      </p:cBhvr>
                                      <p:tavLst>
                                        <p:tav tm="0">
                                          <p:val>
                                            <p:strVal val="#ppt_x"/>
                                          </p:val>
                                        </p:tav>
                                        <p:tav tm="100000">
                                          <p:val>
                                            <p:strVal val="#ppt_x"/>
                                          </p:val>
                                        </p:tav>
                                      </p:tavLst>
                                    </p:anim>
                                    <p:anim calcmode="lin" valueType="num">
                                      <p:cBhvr>
                                        <p:cTn id="26"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0" grpId="0"/>
      <p:bldP spid="51" grpId="0"/>
      <p:bldP spid="5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479" y="140417"/>
            <a:ext cx="8229600" cy="1143000"/>
          </a:xfrm>
        </p:spPr>
        <p:txBody>
          <a:bodyPr/>
          <a:lstStyle/>
          <a:p>
            <a:r>
              <a:rPr lang="en-US" dirty="0" err="1" smtClean="0"/>
              <a:t>Kohonen</a:t>
            </a:r>
            <a:r>
              <a:rPr lang="en-US" dirty="0" smtClean="0"/>
              <a:t> Network Example</a:t>
            </a:r>
            <a:endParaRPr lang="en-US" dirty="0"/>
          </a:p>
        </p:txBody>
      </p:sp>
      <p:sp>
        <p:nvSpPr>
          <p:cNvPr id="4" name="Oval 3"/>
          <p:cNvSpPr/>
          <p:nvPr/>
        </p:nvSpPr>
        <p:spPr>
          <a:xfrm>
            <a:off x="1233182" y="4899171"/>
            <a:ext cx="402671" cy="41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912379" y="4899171"/>
            <a:ext cx="402671" cy="41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sp>
        <p:nvSpPr>
          <p:cNvPr id="6" name="TextBox 5"/>
          <p:cNvSpPr txBox="1"/>
          <p:nvPr/>
        </p:nvSpPr>
        <p:spPr>
          <a:xfrm>
            <a:off x="1164411" y="5310231"/>
            <a:ext cx="540212" cy="369332"/>
          </a:xfrm>
          <a:prstGeom prst="rect">
            <a:avLst/>
          </a:prstGeom>
          <a:noFill/>
        </p:spPr>
        <p:txBody>
          <a:bodyPr wrap="none" rtlCol="0">
            <a:spAutoFit/>
          </a:bodyPr>
          <a:lstStyle/>
          <a:p>
            <a:r>
              <a:rPr lang="en-US" dirty="0" smtClean="0"/>
              <a:t>Age</a:t>
            </a:r>
            <a:endParaRPr lang="en-US" dirty="0"/>
          </a:p>
        </p:txBody>
      </p:sp>
      <p:sp>
        <p:nvSpPr>
          <p:cNvPr id="7" name="TextBox 6"/>
          <p:cNvSpPr txBox="1"/>
          <p:nvPr/>
        </p:nvSpPr>
        <p:spPr>
          <a:xfrm>
            <a:off x="2672888" y="5310231"/>
            <a:ext cx="881652" cy="369332"/>
          </a:xfrm>
          <a:prstGeom prst="rect">
            <a:avLst/>
          </a:prstGeom>
          <a:noFill/>
        </p:spPr>
        <p:txBody>
          <a:bodyPr wrap="none" rtlCol="0">
            <a:spAutoFit/>
          </a:bodyPr>
          <a:lstStyle/>
          <a:p>
            <a:r>
              <a:rPr lang="en-US" dirty="0" smtClean="0"/>
              <a:t>Income</a:t>
            </a:r>
            <a:endParaRPr lang="en-US" dirty="0"/>
          </a:p>
        </p:txBody>
      </p:sp>
      <p:sp>
        <p:nvSpPr>
          <p:cNvPr id="9" name="Oval 8"/>
          <p:cNvSpPr/>
          <p:nvPr/>
        </p:nvSpPr>
        <p:spPr>
          <a:xfrm>
            <a:off x="499145" y="2232870"/>
            <a:ext cx="402671" cy="41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564546" y="2232870"/>
            <a:ext cx="402671" cy="41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660710" y="2232870"/>
            <a:ext cx="402671" cy="41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756874" y="2232870"/>
            <a:ext cx="402671" cy="41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 idx="0"/>
            <a:endCxn id="9" idx="4"/>
          </p:cNvCxnSpPr>
          <p:nvPr/>
        </p:nvCxnSpPr>
        <p:spPr>
          <a:xfrm flipH="1" flipV="1">
            <a:off x="700481" y="2643930"/>
            <a:ext cx="734037"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0"/>
            <a:endCxn id="10" idx="4"/>
          </p:cNvCxnSpPr>
          <p:nvPr/>
        </p:nvCxnSpPr>
        <p:spPr>
          <a:xfrm flipV="1">
            <a:off x="1434518" y="2643930"/>
            <a:ext cx="331364"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0"/>
            <a:endCxn id="11" idx="4"/>
          </p:cNvCxnSpPr>
          <p:nvPr/>
        </p:nvCxnSpPr>
        <p:spPr>
          <a:xfrm flipV="1">
            <a:off x="1434518" y="2643930"/>
            <a:ext cx="1427528"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0"/>
            <a:endCxn id="12" idx="4"/>
          </p:cNvCxnSpPr>
          <p:nvPr/>
        </p:nvCxnSpPr>
        <p:spPr>
          <a:xfrm flipV="1">
            <a:off x="1434518" y="2643930"/>
            <a:ext cx="2523692"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0"/>
            <a:endCxn id="9" idx="4"/>
          </p:cNvCxnSpPr>
          <p:nvPr/>
        </p:nvCxnSpPr>
        <p:spPr>
          <a:xfrm flipH="1" flipV="1">
            <a:off x="700481" y="2643930"/>
            <a:ext cx="2413234"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0"/>
            <a:endCxn id="10" idx="4"/>
          </p:cNvCxnSpPr>
          <p:nvPr/>
        </p:nvCxnSpPr>
        <p:spPr>
          <a:xfrm flipH="1" flipV="1">
            <a:off x="1765882" y="2643930"/>
            <a:ext cx="1347833"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0"/>
            <a:endCxn id="11" idx="4"/>
          </p:cNvCxnSpPr>
          <p:nvPr/>
        </p:nvCxnSpPr>
        <p:spPr>
          <a:xfrm flipH="1" flipV="1">
            <a:off x="2862046" y="2643930"/>
            <a:ext cx="251669"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0"/>
            <a:endCxn id="12" idx="4"/>
          </p:cNvCxnSpPr>
          <p:nvPr/>
        </p:nvCxnSpPr>
        <p:spPr>
          <a:xfrm flipV="1">
            <a:off x="3113715" y="2643930"/>
            <a:ext cx="844495"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0983" y="1857039"/>
            <a:ext cx="862737" cy="369332"/>
          </a:xfrm>
          <a:prstGeom prst="rect">
            <a:avLst/>
          </a:prstGeom>
          <a:noFill/>
        </p:spPr>
        <p:txBody>
          <a:bodyPr wrap="none" rtlCol="0">
            <a:spAutoFit/>
          </a:bodyPr>
          <a:lstStyle/>
          <a:p>
            <a:r>
              <a:rPr lang="en-US" dirty="0" smtClean="0"/>
              <a:t>Node 1</a:t>
            </a:r>
            <a:endParaRPr lang="en-US" dirty="0"/>
          </a:p>
        </p:txBody>
      </p:sp>
      <p:sp>
        <p:nvSpPr>
          <p:cNvPr id="30" name="TextBox 29"/>
          <p:cNvSpPr txBox="1"/>
          <p:nvPr/>
        </p:nvSpPr>
        <p:spPr>
          <a:xfrm>
            <a:off x="1337784" y="1858437"/>
            <a:ext cx="862737" cy="369332"/>
          </a:xfrm>
          <a:prstGeom prst="rect">
            <a:avLst/>
          </a:prstGeom>
          <a:noFill/>
        </p:spPr>
        <p:txBody>
          <a:bodyPr wrap="none" rtlCol="0">
            <a:spAutoFit/>
          </a:bodyPr>
          <a:lstStyle/>
          <a:p>
            <a:r>
              <a:rPr lang="en-US" dirty="0" smtClean="0"/>
              <a:t>Node 2</a:t>
            </a:r>
            <a:endParaRPr lang="en-US" dirty="0"/>
          </a:p>
        </p:txBody>
      </p:sp>
      <p:sp>
        <p:nvSpPr>
          <p:cNvPr id="31" name="TextBox 30"/>
          <p:cNvSpPr txBox="1"/>
          <p:nvPr/>
        </p:nvSpPr>
        <p:spPr>
          <a:xfrm>
            <a:off x="2429752" y="1859835"/>
            <a:ext cx="862737" cy="369332"/>
          </a:xfrm>
          <a:prstGeom prst="rect">
            <a:avLst/>
          </a:prstGeom>
          <a:noFill/>
        </p:spPr>
        <p:txBody>
          <a:bodyPr wrap="none" rtlCol="0">
            <a:spAutoFit/>
          </a:bodyPr>
          <a:lstStyle/>
          <a:p>
            <a:r>
              <a:rPr lang="en-US" dirty="0" smtClean="0"/>
              <a:t>Node 3</a:t>
            </a:r>
            <a:endParaRPr lang="en-US" dirty="0"/>
          </a:p>
        </p:txBody>
      </p:sp>
      <p:sp>
        <p:nvSpPr>
          <p:cNvPr id="32" name="TextBox 31"/>
          <p:cNvSpPr txBox="1"/>
          <p:nvPr/>
        </p:nvSpPr>
        <p:spPr>
          <a:xfrm>
            <a:off x="3538498" y="1852844"/>
            <a:ext cx="862737" cy="369332"/>
          </a:xfrm>
          <a:prstGeom prst="rect">
            <a:avLst/>
          </a:prstGeom>
          <a:noFill/>
        </p:spPr>
        <p:txBody>
          <a:bodyPr wrap="none" rtlCol="0">
            <a:spAutoFit/>
          </a:bodyPr>
          <a:lstStyle/>
          <a:p>
            <a:r>
              <a:rPr lang="en-US" dirty="0" smtClean="0"/>
              <a:t>Node 4</a:t>
            </a:r>
            <a:endParaRPr lang="en-US" dirty="0"/>
          </a:p>
        </p:txBody>
      </p:sp>
      <p:sp>
        <p:nvSpPr>
          <p:cNvPr id="33" name="TextBox 32"/>
          <p:cNvSpPr txBox="1"/>
          <p:nvPr/>
        </p:nvSpPr>
        <p:spPr>
          <a:xfrm>
            <a:off x="650148" y="3723948"/>
            <a:ext cx="423514" cy="276999"/>
          </a:xfrm>
          <a:prstGeom prst="rect">
            <a:avLst/>
          </a:prstGeom>
          <a:noFill/>
        </p:spPr>
        <p:txBody>
          <a:bodyPr wrap="none" rtlCol="0">
            <a:spAutoFit/>
          </a:bodyPr>
          <a:lstStyle/>
          <a:p>
            <a:r>
              <a:rPr lang="en-US" sz="1200" i="1" dirty="0" smtClean="0"/>
              <a:t>w</a:t>
            </a:r>
            <a:r>
              <a:rPr lang="en-US" sz="1200" i="1" baseline="-25000" dirty="0" smtClean="0"/>
              <a:t>1,1</a:t>
            </a:r>
            <a:endParaRPr lang="en-US" sz="1200" i="1" baseline="-25000" dirty="0"/>
          </a:p>
        </p:txBody>
      </p:sp>
      <p:sp>
        <p:nvSpPr>
          <p:cNvPr id="34" name="TextBox 33"/>
          <p:cNvSpPr txBox="1"/>
          <p:nvPr/>
        </p:nvSpPr>
        <p:spPr>
          <a:xfrm>
            <a:off x="1238776" y="3725346"/>
            <a:ext cx="423514" cy="276999"/>
          </a:xfrm>
          <a:prstGeom prst="rect">
            <a:avLst/>
          </a:prstGeom>
          <a:noFill/>
        </p:spPr>
        <p:txBody>
          <a:bodyPr wrap="none" rtlCol="0">
            <a:spAutoFit/>
          </a:bodyPr>
          <a:lstStyle/>
          <a:p>
            <a:r>
              <a:rPr lang="en-US" sz="1200" i="1" dirty="0" smtClean="0"/>
              <a:t>w</a:t>
            </a:r>
            <a:r>
              <a:rPr lang="en-US" sz="1200" i="1" baseline="-25000" dirty="0" smtClean="0"/>
              <a:t>1,2</a:t>
            </a:r>
            <a:endParaRPr lang="en-US" sz="1200" i="1" baseline="-25000" dirty="0"/>
          </a:p>
        </p:txBody>
      </p:sp>
      <p:sp>
        <p:nvSpPr>
          <p:cNvPr id="35" name="TextBox 34"/>
          <p:cNvSpPr txBox="1"/>
          <p:nvPr/>
        </p:nvSpPr>
        <p:spPr>
          <a:xfrm>
            <a:off x="1858032" y="3494551"/>
            <a:ext cx="423514" cy="276999"/>
          </a:xfrm>
          <a:prstGeom prst="rect">
            <a:avLst/>
          </a:prstGeom>
          <a:noFill/>
        </p:spPr>
        <p:txBody>
          <a:bodyPr wrap="none" rtlCol="0">
            <a:spAutoFit/>
          </a:bodyPr>
          <a:lstStyle/>
          <a:p>
            <a:r>
              <a:rPr lang="en-US" sz="1200" i="1" dirty="0" smtClean="0"/>
              <a:t>w</a:t>
            </a:r>
            <a:r>
              <a:rPr lang="en-US" sz="1200" i="1" baseline="-25000" dirty="0" smtClean="0"/>
              <a:t>1,3</a:t>
            </a:r>
            <a:endParaRPr lang="en-US" sz="1200" i="1" baseline="-25000" dirty="0"/>
          </a:p>
        </p:txBody>
      </p:sp>
      <p:sp>
        <p:nvSpPr>
          <p:cNvPr id="36" name="TextBox 35"/>
          <p:cNvSpPr txBox="1"/>
          <p:nvPr/>
        </p:nvSpPr>
        <p:spPr>
          <a:xfrm>
            <a:off x="3070503" y="2904221"/>
            <a:ext cx="423514" cy="276999"/>
          </a:xfrm>
          <a:prstGeom prst="rect">
            <a:avLst/>
          </a:prstGeom>
          <a:noFill/>
        </p:spPr>
        <p:txBody>
          <a:bodyPr wrap="none" rtlCol="0">
            <a:spAutoFit/>
          </a:bodyPr>
          <a:lstStyle/>
          <a:p>
            <a:r>
              <a:rPr lang="en-US" sz="1200" i="1" dirty="0" smtClean="0"/>
              <a:t>w</a:t>
            </a:r>
            <a:r>
              <a:rPr lang="en-US" sz="1200" i="1" baseline="-25000" dirty="0" smtClean="0"/>
              <a:t>1,4</a:t>
            </a:r>
            <a:endParaRPr lang="en-US" sz="1200" i="1" baseline="-25000" dirty="0"/>
          </a:p>
        </p:txBody>
      </p:sp>
      <p:sp>
        <p:nvSpPr>
          <p:cNvPr id="37" name="TextBox 36"/>
          <p:cNvSpPr txBox="1"/>
          <p:nvPr/>
        </p:nvSpPr>
        <p:spPr>
          <a:xfrm>
            <a:off x="1221494" y="2986095"/>
            <a:ext cx="423514" cy="276999"/>
          </a:xfrm>
          <a:prstGeom prst="rect">
            <a:avLst/>
          </a:prstGeom>
          <a:noFill/>
        </p:spPr>
        <p:txBody>
          <a:bodyPr wrap="none" rtlCol="0">
            <a:spAutoFit/>
          </a:bodyPr>
          <a:lstStyle/>
          <a:p>
            <a:r>
              <a:rPr lang="en-US" sz="1200" i="1" dirty="0" smtClean="0"/>
              <a:t>w</a:t>
            </a:r>
            <a:r>
              <a:rPr lang="en-US" sz="1200" i="1" baseline="-25000" dirty="0" smtClean="0"/>
              <a:t>2,1</a:t>
            </a:r>
            <a:endParaRPr lang="en-US" sz="1200" i="1" baseline="-25000" dirty="0"/>
          </a:p>
        </p:txBody>
      </p:sp>
      <p:sp>
        <p:nvSpPr>
          <p:cNvPr id="38" name="TextBox 37"/>
          <p:cNvSpPr txBox="1"/>
          <p:nvPr/>
        </p:nvSpPr>
        <p:spPr>
          <a:xfrm>
            <a:off x="2295658" y="3495949"/>
            <a:ext cx="440120" cy="276999"/>
          </a:xfrm>
          <a:prstGeom prst="rect">
            <a:avLst/>
          </a:prstGeom>
          <a:noFill/>
        </p:spPr>
        <p:txBody>
          <a:bodyPr wrap="none" rtlCol="0">
            <a:spAutoFit/>
          </a:bodyPr>
          <a:lstStyle/>
          <a:p>
            <a:r>
              <a:rPr lang="en-US" sz="1200" i="1" dirty="0" smtClean="0"/>
              <a:t>w</a:t>
            </a:r>
            <a:r>
              <a:rPr lang="en-US" sz="1200" i="1" baseline="-25000" dirty="0" smtClean="0"/>
              <a:t>2,2</a:t>
            </a:r>
            <a:endParaRPr lang="en-US" sz="1200" i="1" baseline="-25000" dirty="0"/>
          </a:p>
        </p:txBody>
      </p:sp>
      <p:sp>
        <p:nvSpPr>
          <p:cNvPr id="39" name="TextBox 38"/>
          <p:cNvSpPr txBox="1"/>
          <p:nvPr/>
        </p:nvSpPr>
        <p:spPr>
          <a:xfrm>
            <a:off x="2926231" y="3749017"/>
            <a:ext cx="423514" cy="276999"/>
          </a:xfrm>
          <a:prstGeom prst="rect">
            <a:avLst/>
          </a:prstGeom>
          <a:noFill/>
        </p:spPr>
        <p:txBody>
          <a:bodyPr wrap="none" rtlCol="0">
            <a:spAutoFit/>
          </a:bodyPr>
          <a:lstStyle/>
          <a:p>
            <a:r>
              <a:rPr lang="en-US" sz="1200" i="1" dirty="0" smtClean="0"/>
              <a:t>w</a:t>
            </a:r>
            <a:r>
              <a:rPr lang="en-US" sz="1200" i="1" baseline="-25000" dirty="0" smtClean="0"/>
              <a:t>2,3</a:t>
            </a:r>
            <a:endParaRPr lang="en-US" sz="1200" i="1" baseline="-25000" dirty="0"/>
          </a:p>
        </p:txBody>
      </p:sp>
      <p:sp>
        <p:nvSpPr>
          <p:cNvPr id="40" name="TextBox 39"/>
          <p:cNvSpPr txBox="1"/>
          <p:nvPr/>
        </p:nvSpPr>
        <p:spPr>
          <a:xfrm>
            <a:off x="3439358" y="3742026"/>
            <a:ext cx="423514" cy="276999"/>
          </a:xfrm>
          <a:prstGeom prst="rect">
            <a:avLst/>
          </a:prstGeom>
          <a:noFill/>
        </p:spPr>
        <p:txBody>
          <a:bodyPr wrap="none" rtlCol="0">
            <a:spAutoFit/>
          </a:bodyPr>
          <a:lstStyle/>
          <a:p>
            <a:r>
              <a:rPr lang="en-US" sz="1200" i="1" dirty="0" smtClean="0"/>
              <a:t>w</a:t>
            </a:r>
            <a:r>
              <a:rPr lang="en-US" sz="1200" i="1" baseline="-25000" dirty="0" smtClean="0"/>
              <a:t>2,4</a:t>
            </a:r>
            <a:endParaRPr lang="en-US" sz="1200" i="1" baseline="-25000" dirty="0"/>
          </a:p>
        </p:txBody>
      </p:sp>
      <p:graphicFrame>
        <p:nvGraphicFramePr>
          <p:cNvPr id="41" name="Table 40"/>
          <p:cNvGraphicFramePr>
            <a:graphicFrameLocks noGrp="1"/>
          </p:cNvGraphicFramePr>
          <p:nvPr>
            <p:extLst>
              <p:ext uri="{D42A27DB-BD31-4B8C-83A1-F6EECF244321}">
                <p14:modId xmlns:p14="http://schemas.microsoft.com/office/powerpoint/2010/main" val="3101075003"/>
              </p:ext>
            </p:extLst>
          </p:nvPr>
        </p:nvGraphicFramePr>
        <p:xfrm>
          <a:off x="6414464" y="1532621"/>
          <a:ext cx="2642751" cy="1371600"/>
        </p:xfrm>
        <a:graphic>
          <a:graphicData uri="http://schemas.openxmlformats.org/drawingml/2006/table">
            <a:tbl>
              <a:tblPr firstRow="1" bandRow="1">
                <a:tableStyleId>{5940675A-B579-460E-94D1-54222C63F5DA}</a:tableStyleId>
              </a:tblPr>
              <a:tblGrid>
                <a:gridCol w="880917"/>
                <a:gridCol w="880917"/>
                <a:gridCol w="880917"/>
              </a:tblGrid>
              <a:tr h="247007">
                <a:tc>
                  <a:txBody>
                    <a:bodyPr/>
                    <a:lstStyle/>
                    <a:p>
                      <a:pPr algn="ctr"/>
                      <a:endParaRPr lang="en-US" sz="1200" dirty="0"/>
                    </a:p>
                  </a:txBody>
                  <a:tcPr/>
                </a:tc>
                <a:tc>
                  <a:txBody>
                    <a:bodyPr/>
                    <a:lstStyle/>
                    <a:p>
                      <a:pPr algn="ctr"/>
                      <a:r>
                        <a:rPr lang="en-US" sz="1200" dirty="0" smtClean="0"/>
                        <a:t>Age (1)</a:t>
                      </a:r>
                      <a:endParaRPr lang="en-US" sz="1200" dirty="0"/>
                    </a:p>
                  </a:txBody>
                  <a:tcPr/>
                </a:tc>
                <a:tc>
                  <a:txBody>
                    <a:bodyPr/>
                    <a:lstStyle/>
                    <a:p>
                      <a:pPr algn="ctr"/>
                      <a:r>
                        <a:rPr lang="en-US" sz="1200" dirty="0" smtClean="0"/>
                        <a:t>Income (2)</a:t>
                      </a:r>
                      <a:endParaRPr lang="en-US" sz="1200" dirty="0"/>
                    </a:p>
                  </a:txBody>
                  <a:tcPr/>
                </a:tc>
              </a:tr>
              <a:tr h="247007">
                <a:tc>
                  <a:txBody>
                    <a:bodyPr/>
                    <a:lstStyle/>
                    <a:p>
                      <a:pPr algn="ctr"/>
                      <a:r>
                        <a:rPr lang="en-US" sz="1200" dirty="0" smtClean="0"/>
                        <a:t>Node1</a:t>
                      </a:r>
                      <a:endParaRPr lang="en-US" sz="1200" dirty="0"/>
                    </a:p>
                  </a:txBody>
                  <a:tcPr/>
                </a:tc>
                <a:tc>
                  <a:txBody>
                    <a:bodyPr/>
                    <a:lstStyle/>
                    <a:p>
                      <a:pPr algn="ctr"/>
                      <a:r>
                        <a:rPr lang="en-US" sz="1200" dirty="0" smtClean="0"/>
                        <a:t>0.85</a:t>
                      </a:r>
                      <a:endParaRPr lang="en-US" sz="1200" dirty="0"/>
                    </a:p>
                  </a:txBody>
                  <a:tcPr/>
                </a:tc>
                <a:tc>
                  <a:txBody>
                    <a:bodyPr/>
                    <a:lstStyle/>
                    <a:p>
                      <a:pPr algn="ctr"/>
                      <a:r>
                        <a:rPr lang="en-US" sz="1200" dirty="0" smtClean="0"/>
                        <a:t>0.8</a:t>
                      </a:r>
                      <a:endParaRPr lang="en-US" sz="1200" dirty="0"/>
                    </a:p>
                  </a:txBody>
                  <a:tcPr/>
                </a:tc>
              </a:tr>
              <a:tr h="247007">
                <a:tc>
                  <a:txBody>
                    <a:bodyPr/>
                    <a:lstStyle/>
                    <a:p>
                      <a:pPr algn="ctr"/>
                      <a:r>
                        <a:rPr lang="en-US" sz="1200" dirty="0" smtClean="0"/>
                        <a:t>Node 2</a:t>
                      </a:r>
                      <a:endParaRPr lang="en-US" sz="1200" dirty="0"/>
                    </a:p>
                  </a:txBody>
                  <a:tcPr/>
                </a:tc>
                <a:tc>
                  <a:txBody>
                    <a:bodyPr/>
                    <a:lstStyle/>
                    <a:p>
                      <a:pPr algn="ctr"/>
                      <a:r>
                        <a:rPr lang="en-US" sz="1200" dirty="0" smtClean="0"/>
                        <a:t>0.85</a:t>
                      </a:r>
                      <a:endParaRPr lang="en-US" sz="1200" dirty="0"/>
                    </a:p>
                  </a:txBody>
                  <a:tcPr/>
                </a:tc>
                <a:tc>
                  <a:txBody>
                    <a:bodyPr/>
                    <a:lstStyle/>
                    <a:p>
                      <a:pPr algn="ctr"/>
                      <a:r>
                        <a:rPr lang="en-US" sz="1200" dirty="0" smtClean="0"/>
                        <a:t>0.15</a:t>
                      </a:r>
                      <a:endParaRPr lang="en-US" sz="1200" dirty="0"/>
                    </a:p>
                  </a:txBody>
                  <a:tcPr/>
                </a:tc>
              </a:tr>
              <a:tr h="247007">
                <a:tc>
                  <a:txBody>
                    <a:bodyPr/>
                    <a:lstStyle/>
                    <a:p>
                      <a:pPr algn="ctr"/>
                      <a:r>
                        <a:rPr lang="en-US" sz="1200" dirty="0" smtClean="0"/>
                        <a:t>Node 3</a:t>
                      </a:r>
                      <a:endParaRPr lang="en-US" sz="1200" dirty="0"/>
                    </a:p>
                  </a:txBody>
                  <a:tcPr/>
                </a:tc>
                <a:tc>
                  <a:txBody>
                    <a:bodyPr/>
                    <a:lstStyle/>
                    <a:p>
                      <a:pPr algn="ctr"/>
                      <a:r>
                        <a:rPr lang="en-US" sz="1200" dirty="0" smtClean="0"/>
                        <a:t>0.15</a:t>
                      </a:r>
                      <a:endParaRPr lang="en-US" sz="1200" dirty="0"/>
                    </a:p>
                  </a:txBody>
                  <a:tcPr/>
                </a:tc>
                <a:tc>
                  <a:txBody>
                    <a:bodyPr/>
                    <a:lstStyle/>
                    <a:p>
                      <a:pPr algn="ctr"/>
                      <a:r>
                        <a:rPr lang="en-US" sz="1200" dirty="0" smtClean="0"/>
                        <a:t>0.85</a:t>
                      </a:r>
                      <a:endParaRPr lang="en-US" sz="1200" dirty="0"/>
                    </a:p>
                  </a:txBody>
                  <a:tcPr/>
                </a:tc>
              </a:tr>
              <a:tr h="247007">
                <a:tc>
                  <a:txBody>
                    <a:bodyPr/>
                    <a:lstStyle/>
                    <a:p>
                      <a:pPr algn="ctr"/>
                      <a:r>
                        <a:rPr lang="en-US" sz="1200" dirty="0" smtClean="0"/>
                        <a:t>Node 4</a:t>
                      </a:r>
                      <a:endParaRPr lang="en-US" sz="1200" dirty="0"/>
                    </a:p>
                  </a:txBody>
                  <a:tcPr/>
                </a:tc>
                <a:tc>
                  <a:txBody>
                    <a:bodyPr/>
                    <a:lstStyle/>
                    <a:p>
                      <a:pPr algn="ctr"/>
                      <a:r>
                        <a:rPr lang="en-US" sz="1200" dirty="0" smtClean="0"/>
                        <a:t>0.1</a:t>
                      </a:r>
                      <a:endParaRPr lang="en-US" sz="1200" dirty="0"/>
                    </a:p>
                  </a:txBody>
                  <a:tcPr/>
                </a:tc>
                <a:tc>
                  <a:txBody>
                    <a:bodyPr/>
                    <a:lstStyle/>
                    <a:p>
                      <a:pPr algn="ctr"/>
                      <a:r>
                        <a:rPr lang="en-US" sz="1200" dirty="0" smtClean="0"/>
                        <a:t>0.2</a:t>
                      </a:r>
                      <a:endParaRPr lang="en-US" sz="1200" dirty="0"/>
                    </a:p>
                  </a:txBody>
                  <a:tcPr/>
                </a:tc>
              </a:tr>
            </a:tbl>
          </a:graphicData>
        </a:graphic>
      </p:graphicFrame>
      <p:graphicFrame>
        <p:nvGraphicFramePr>
          <p:cNvPr id="43" name="Table 42"/>
          <p:cNvGraphicFramePr>
            <a:graphicFrameLocks noGrp="1"/>
          </p:cNvGraphicFramePr>
          <p:nvPr/>
        </p:nvGraphicFramePr>
        <p:xfrm>
          <a:off x="4486518" y="1532621"/>
          <a:ext cx="1761834" cy="1371600"/>
        </p:xfrm>
        <a:graphic>
          <a:graphicData uri="http://schemas.openxmlformats.org/drawingml/2006/table">
            <a:tbl>
              <a:tblPr firstRow="1" bandRow="1">
                <a:tableStyleId>{5940675A-B579-460E-94D1-54222C63F5DA}</a:tableStyleId>
              </a:tblPr>
              <a:tblGrid>
                <a:gridCol w="880917"/>
                <a:gridCol w="880917"/>
              </a:tblGrid>
              <a:tr h="247007">
                <a:tc>
                  <a:txBody>
                    <a:bodyPr/>
                    <a:lstStyle/>
                    <a:p>
                      <a:pPr algn="ctr"/>
                      <a:r>
                        <a:rPr lang="en-US" sz="1200" dirty="0" smtClean="0"/>
                        <a:t>Age (1)</a:t>
                      </a:r>
                      <a:endParaRPr lang="en-US" sz="1200" dirty="0"/>
                    </a:p>
                  </a:txBody>
                  <a:tcPr/>
                </a:tc>
                <a:tc>
                  <a:txBody>
                    <a:bodyPr/>
                    <a:lstStyle/>
                    <a:p>
                      <a:pPr algn="ctr"/>
                      <a:r>
                        <a:rPr lang="en-US" sz="1200" dirty="0" smtClean="0"/>
                        <a:t>Income (2)</a:t>
                      </a:r>
                      <a:endParaRPr lang="en-US" sz="1200" dirty="0"/>
                    </a:p>
                  </a:txBody>
                  <a:tcPr/>
                </a:tc>
              </a:tr>
              <a:tr h="247007">
                <a:tc>
                  <a:txBody>
                    <a:bodyPr/>
                    <a:lstStyle/>
                    <a:p>
                      <a:pPr algn="ctr"/>
                      <a:r>
                        <a:rPr lang="en-US" sz="1200" dirty="0" smtClean="0"/>
                        <a:t>0.8</a:t>
                      </a:r>
                      <a:endParaRPr lang="en-US" sz="1200" dirty="0"/>
                    </a:p>
                  </a:txBody>
                  <a:tcPr/>
                </a:tc>
                <a:tc>
                  <a:txBody>
                    <a:bodyPr/>
                    <a:lstStyle/>
                    <a:p>
                      <a:pPr algn="ctr"/>
                      <a:r>
                        <a:rPr lang="en-US" sz="1200" dirty="0" smtClean="0"/>
                        <a:t>0.8</a:t>
                      </a:r>
                      <a:endParaRPr lang="en-US" sz="1200" dirty="0"/>
                    </a:p>
                  </a:txBody>
                  <a:tcPr/>
                </a:tc>
              </a:tr>
              <a:tr h="247007">
                <a:tc>
                  <a:txBody>
                    <a:bodyPr/>
                    <a:lstStyle/>
                    <a:p>
                      <a:pPr algn="ctr"/>
                      <a:r>
                        <a:rPr lang="en-US" sz="1200" dirty="0" smtClean="0"/>
                        <a:t>0.8</a:t>
                      </a:r>
                      <a:endParaRPr lang="en-US" sz="1200" dirty="0"/>
                    </a:p>
                  </a:txBody>
                  <a:tcPr/>
                </a:tc>
                <a:tc>
                  <a:txBody>
                    <a:bodyPr/>
                    <a:lstStyle/>
                    <a:p>
                      <a:pPr algn="ctr"/>
                      <a:r>
                        <a:rPr lang="en-US" sz="1200" dirty="0" smtClean="0"/>
                        <a:t>0.1</a:t>
                      </a:r>
                      <a:endParaRPr lang="en-US" sz="1200" dirty="0"/>
                    </a:p>
                  </a:txBody>
                  <a:tcPr/>
                </a:tc>
              </a:tr>
              <a:tr h="247007">
                <a:tc>
                  <a:txBody>
                    <a:bodyPr/>
                    <a:lstStyle/>
                    <a:p>
                      <a:pPr algn="ctr"/>
                      <a:r>
                        <a:rPr lang="en-US" sz="1200" dirty="0" smtClean="0"/>
                        <a:t>0.2</a:t>
                      </a:r>
                      <a:endParaRPr lang="en-US" sz="1200" dirty="0"/>
                    </a:p>
                  </a:txBody>
                  <a:tcPr/>
                </a:tc>
                <a:tc>
                  <a:txBody>
                    <a:bodyPr/>
                    <a:lstStyle/>
                    <a:p>
                      <a:pPr algn="ctr"/>
                      <a:r>
                        <a:rPr lang="en-US" sz="1200" dirty="0" smtClean="0"/>
                        <a:t>0.9</a:t>
                      </a:r>
                      <a:endParaRPr lang="en-US" sz="1200" dirty="0"/>
                    </a:p>
                  </a:txBody>
                  <a:tcPr/>
                </a:tc>
              </a:tr>
              <a:tr h="247007">
                <a:tc>
                  <a:txBody>
                    <a:bodyPr/>
                    <a:lstStyle/>
                    <a:p>
                      <a:pPr algn="ctr"/>
                      <a:r>
                        <a:rPr lang="en-US" sz="1200" dirty="0" smtClean="0"/>
                        <a:t>0.1</a:t>
                      </a:r>
                      <a:endParaRPr lang="en-US" sz="1200" dirty="0"/>
                    </a:p>
                  </a:txBody>
                  <a:tcPr/>
                </a:tc>
                <a:tc>
                  <a:txBody>
                    <a:bodyPr/>
                    <a:lstStyle/>
                    <a:p>
                      <a:pPr algn="ctr"/>
                      <a:r>
                        <a:rPr lang="en-US" sz="1200" dirty="0" smtClean="0"/>
                        <a:t>0.1</a:t>
                      </a:r>
                      <a:endParaRPr lang="en-US" sz="1200" dirty="0"/>
                    </a:p>
                  </a:txBody>
                  <a:tcPr/>
                </a:tc>
              </a:tr>
            </a:tbl>
          </a:graphicData>
        </a:graphic>
      </p:graphicFrame>
      <p:sp>
        <p:nvSpPr>
          <p:cNvPr id="44" name="TextBox 43"/>
          <p:cNvSpPr txBox="1"/>
          <p:nvPr/>
        </p:nvSpPr>
        <p:spPr>
          <a:xfrm>
            <a:off x="4781725" y="1199626"/>
            <a:ext cx="1173591" cy="369332"/>
          </a:xfrm>
          <a:prstGeom prst="rect">
            <a:avLst/>
          </a:prstGeom>
          <a:noFill/>
        </p:spPr>
        <p:txBody>
          <a:bodyPr wrap="none" rtlCol="0">
            <a:spAutoFit/>
          </a:bodyPr>
          <a:lstStyle/>
          <a:p>
            <a:r>
              <a:rPr lang="en-US" dirty="0" smtClean="0"/>
              <a:t>Input Data</a:t>
            </a:r>
            <a:endParaRPr lang="en-US" dirty="0"/>
          </a:p>
        </p:txBody>
      </p:sp>
      <p:sp>
        <p:nvSpPr>
          <p:cNvPr id="45" name="TextBox 44"/>
          <p:cNvSpPr txBox="1"/>
          <p:nvPr/>
        </p:nvSpPr>
        <p:spPr>
          <a:xfrm>
            <a:off x="7257878" y="1192635"/>
            <a:ext cx="945131" cy="369332"/>
          </a:xfrm>
          <a:prstGeom prst="rect">
            <a:avLst/>
          </a:prstGeom>
          <a:noFill/>
        </p:spPr>
        <p:txBody>
          <a:bodyPr wrap="none" rtlCol="0">
            <a:spAutoFit/>
          </a:bodyPr>
          <a:lstStyle/>
          <a:p>
            <a:r>
              <a:rPr lang="en-US" dirty="0" smtClean="0"/>
              <a:t>Weights</a:t>
            </a:r>
            <a:endParaRPr lang="en-US" dirty="0"/>
          </a:p>
        </p:txBody>
      </p:sp>
      <p:sp>
        <p:nvSpPr>
          <p:cNvPr id="46" name="Rectangle 45"/>
          <p:cNvSpPr/>
          <p:nvPr/>
        </p:nvSpPr>
        <p:spPr>
          <a:xfrm>
            <a:off x="2036244" y="1144918"/>
            <a:ext cx="889987" cy="646331"/>
          </a:xfrm>
          <a:prstGeom prst="rect">
            <a:avLst/>
          </a:prstGeom>
        </p:spPr>
        <p:txBody>
          <a:bodyPr wrap="none">
            <a:spAutoFit/>
          </a:bodyPr>
          <a:lstStyle/>
          <a:p>
            <a:r>
              <a:rPr lang="en-US" i="1" dirty="0" smtClean="0">
                <a:sym typeface="Symbol" panose="05050102010706020507" pitchFamily="18" charset="2"/>
              </a:rPr>
              <a:t> </a:t>
            </a:r>
            <a:r>
              <a:rPr lang="en-US" dirty="0" smtClean="0">
                <a:sym typeface="Symbol" panose="05050102010706020507" pitchFamily="18" charset="2"/>
              </a:rPr>
              <a:t>= 0.5</a:t>
            </a:r>
            <a:r>
              <a:rPr lang="en-US" i="1" dirty="0" smtClean="0">
                <a:sym typeface="Symbol" panose="05050102010706020507" pitchFamily="18" charset="2"/>
              </a:rPr>
              <a:t> </a:t>
            </a:r>
          </a:p>
          <a:p>
            <a:r>
              <a:rPr lang="en-US" i="1" dirty="0" smtClean="0">
                <a:sym typeface="Symbol" panose="05050102010706020507" pitchFamily="18" charset="2"/>
              </a:rPr>
              <a:t>R</a:t>
            </a:r>
            <a:r>
              <a:rPr lang="en-US" dirty="0" smtClean="0">
                <a:sym typeface="Symbol" panose="05050102010706020507" pitchFamily="18" charset="2"/>
              </a:rPr>
              <a:t> = 0</a:t>
            </a:r>
            <a:endParaRPr lang="en-US" dirty="0"/>
          </a:p>
        </p:txBody>
      </p:sp>
      <p:sp>
        <p:nvSpPr>
          <p:cNvPr id="47" name="Rectangle 46"/>
          <p:cNvSpPr/>
          <p:nvPr/>
        </p:nvSpPr>
        <p:spPr>
          <a:xfrm>
            <a:off x="4607693" y="3468848"/>
            <a:ext cx="1630575" cy="1477328"/>
          </a:xfrm>
          <a:prstGeom prst="rect">
            <a:avLst/>
          </a:prstGeom>
        </p:spPr>
        <p:txBody>
          <a:bodyPr wrap="none">
            <a:spAutoFit/>
          </a:bodyPr>
          <a:lstStyle/>
          <a:p>
            <a:r>
              <a:rPr lang="en-US" i="1" dirty="0" smtClean="0"/>
              <a:t>x</a:t>
            </a:r>
            <a:r>
              <a:rPr lang="en-US" i="1" baseline="-25000" dirty="0"/>
              <a:t>4</a:t>
            </a:r>
            <a:r>
              <a:rPr lang="en-US" dirty="0" smtClean="0"/>
              <a:t>= (0.1,0.1)</a:t>
            </a:r>
            <a:endParaRPr lang="en-US" dirty="0"/>
          </a:p>
          <a:p>
            <a:r>
              <a:rPr lang="en-US" dirty="0" smtClean="0"/>
              <a:t>D(</a:t>
            </a:r>
            <a:r>
              <a:rPr lang="en-US" i="1" dirty="0" smtClean="0"/>
              <a:t>w</a:t>
            </a:r>
            <a:r>
              <a:rPr lang="en-US" i="1" baseline="-25000" dirty="0" smtClean="0"/>
              <a:t>1</a:t>
            </a:r>
            <a:r>
              <a:rPr lang="en-US" i="1" dirty="0" smtClean="0"/>
              <a:t> ,x</a:t>
            </a:r>
            <a:r>
              <a:rPr lang="en-US" i="1" baseline="-25000" dirty="0" smtClean="0"/>
              <a:t>1</a:t>
            </a:r>
            <a:r>
              <a:rPr lang="en-US" dirty="0" smtClean="0"/>
              <a:t>) = 1.03</a:t>
            </a:r>
          </a:p>
          <a:p>
            <a:r>
              <a:rPr lang="en-US" dirty="0" smtClean="0"/>
              <a:t>D(</a:t>
            </a:r>
            <a:r>
              <a:rPr lang="en-US" i="1" dirty="0" smtClean="0"/>
              <a:t>w</a:t>
            </a:r>
            <a:r>
              <a:rPr lang="en-US" i="1" baseline="-25000" dirty="0" smtClean="0"/>
              <a:t>2</a:t>
            </a:r>
            <a:r>
              <a:rPr lang="en-US" i="1" dirty="0" smtClean="0"/>
              <a:t> </a:t>
            </a:r>
            <a:r>
              <a:rPr lang="en-US" i="1" dirty="0"/>
              <a:t>,x</a:t>
            </a:r>
            <a:r>
              <a:rPr lang="en-US" i="1" baseline="-25000" dirty="0"/>
              <a:t>1</a:t>
            </a:r>
            <a:r>
              <a:rPr lang="en-US" dirty="0"/>
              <a:t>) = </a:t>
            </a:r>
            <a:r>
              <a:rPr lang="en-US" dirty="0" smtClean="0"/>
              <a:t>0.75</a:t>
            </a:r>
          </a:p>
          <a:p>
            <a:r>
              <a:rPr lang="en-US" dirty="0" smtClean="0"/>
              <a:t>D(</a:t>
            </a:r>
            <a:r>
              <a:rPr lang="en-US" i="1" dirty="0" smtClean="0"/>
              <a:t>w</a:t>
            </a:r>
            <a:r>
              <a:rPr lang="en-US" i="1" baseline="-25000" dirty="0" smtClean="0"/>
              <a:t>3</a:t>
            </a:r>
            <a:r>
              <a:rPr lang="en-US" i="1" dirty="0" smtClean="0"/>
              <a:t> </a:t>
            </a:r>
            <a:r>
              <a:rPr lang="en-US" i="1" dirty="0"/>
              <a:t>,x</a:t>
            </a:r>
            <a:r>
              <a:rPr lang="en-US" i="1" baseline="-25000" dirty="0"/>
              <a:t>1</a:t>
            </a:r>
            <a:r>
              <a:rPr lang="en-US" dirty="0"/>
              <a:t>) = </a:t>
            </a:r>
            <a:r>
              <a:rPr lang="en-US" dirty="0" smtClean="0"/>
              <a:t>0.75</a:t>
            </a:r>
          </a:p>
          <a:p>
            <a:r>
              <a:rPr lang="en-US" dirty="0" smtClean="0"/>
              <a:t>D(</a:t>
            </a:r>
            <a:r>
              <a:rPr lang="en-US" i="1" dirty="0" smtClean="0"/>
              <a:t>w</a:t>
            </a:r>
            <a:r>
              <a:rPr lang="en-US" i="1" baseline="-25000" dirty="0" smtClean="0"/>
              <a:t>4</a:t>
            </a:r>
            <a:r>
              <a:rPr lang="en-US" i="1" dirty="0" smtClean="0"/>
              <a:t> </a:t>
            </a:r>
            <a:r>
              <a:rPr lang="en-US" i="1" dirty="0"/>
              <a:t>,x</a:t>
            </a:r>
            <a:r>
              <a:rPr lang="en-US" i="1" baseline="-25000" dirty="0"/>
              <a:t>1</a:t>
            </a:r>
            <a:r>
              <a:rPr lang="en-US" dirty="0"/>
              <a:t>) = </a:t>
            </a:r>
            <a:r>
              <a:rPr lang="en-US" dirty="0" smtClean="0"/>
              <a:t>0.1</a:t>
            </a:r>
            <a:endParaRPr lang="en-US" dirty="0"/>
          </a:p>
        </p:txBody>
      </p:sp>
      <p:sp>
        <p:nvSpPr>
          <p:cNvPr id="50" name="TextBox 49"/>
          <p:cNvSpPr txBox="1"/>
          <p:nvPr/>
        </p:nvSpPr>
        <p:spPr>
          <a:xfrm>
            <a:off x="4590915" y="3231331"/>
            <a:ext cx="1416157" cy="369332"/>
          </a:xfrm>
          <a:prstGeom prst="rect">
            <a:avLst/>
          </a:prstGeom>
          <a:noFill/>
        </p:spPr>
        <p:txBody>
          <a:bodyPr wrap="none" rtlCol="0">
            <a:spAutoFit/>
          </a:bodyPr>
          <a:lstStyle/>
          <a:p>
            <a:r>
              <a:rPr lang="en-US" dirty="0" smtClean="0"/>
              <a:t>Competition:</a:t>
            </a:r>
            <a:endParaRPr lang="en-US" dirty="0"/>
          </a:p>
        </p:txBody>
      </p:sp>
      <p:sp>
        <p:nvSpPr>
          <p:cNvPr id="51" name="TextBox 50"/>
          <p:cNvSpPr txBox="1"/>
          <p:nvPr/>
        </p:nvSpPr>
        <p:spPr>
          <a:xfrm>
            <a:off x="4603506" y="5009906"/>
            <a:ext cx="1289584" cy="369332"/>
          </a:xfrm>
          <a:prstGeom prst="rect">
            <a:avLst/>
          </a:prstGeom>
          <a:noFill/>
        </p:spPr>
        <p:txBody>
          <a:bodyPr wrap="none" rtlCol="0">
            <a:spAutoFit/>
          </a:bodyPr>
          <a:lstStyle/>
          <a:p>
            <a:r>
              <a:rPr lang="en-US" dirty="0" smtClean="0"/>
              <a:t>Adaptation:</a:t>
            </a:r>
            <a:endParaRPr lang="en-US" dirty="0"/>
          </a:p>
        </p:txBody>
      </p:sp>
      <p:sp>
        <p:nvSpPr>
          <p:cNvPr id="52" name="TextBox 51"/>
          <p:cNvSpPr txBox="1"/>
          <p:nvPr/>
        </p:nvSpPr>
        <p:spPr>
          <a:xfrm>
            <a:off x="4613449" y="5242416"/>
            <a:ext cx="3584379" cy="923330"/>
          </a:xfrm>
          <a:prstGeom prst="rect">
            <a:avLst/>
          </a:prstGeom>
          <a:noFill/>
        </p:spPr>
        <p:txBody>
          <a:bodyPr wrap="none" rtlCol="0">
            <a:spAutoFit/>
          </a:bodyPr>
          <a:lstStyle/>
          <a:p>
            <a:pPr marL="0" lvl="2"/>
            <a:r>
              <a:rPr lang="en-US" i="1" dirty="0" err="1"/>
              <a:t>w</a:t>
            </a:r>
            <a:r>
              <a:rPr lang="en-US" i="1" baseline="-25000" dirty="0" err="1"/>
              <a:t>ij,new</a:t>
            </a:r>
            <a:r>
              <a:rPr lang="en-US" i="1" baseline="-25000" dirty="0"/>
              <a:t> </a:t>
            </a:r>
            <a:r>
              <a:rPr lang="en-US" dirty="0"/>
              <a:t>=</a:t>
            </a:r>
            <a:r>
              <a:rPr lang="en-US" i="1" dirty="0"/>
              <a:t> </a:t>
            </a:r>
            <a:r>
              <a:rPr lang="en-US" i="1" dirty="0" err="1"/>
              <a:t>w</a:t>
            </a:r>
            <a:r>
              <a:rPr lang="en-US" i="1" baseline="-25000" dirty="0" err="1"/>
              <a:t>ij.current</a:t>
            </a:r>
            <a:r>
              <a:rPr lang="en-US" i="1" dirty="0"/>
              <a:t> </a:t>
            </a:r>
            <a:r>
              <a:rPr lang="en-US" dirty="0"/>
              <a:t>+</a:t>
            </a:r>
            <a:r>
              <a:rPr lang="en-US" i="1" dirty="0"/>
              <a:t> </a:t>
            </a:r>
            <a:r>
              <a:rPr lang="en-US" i="1" dirty="0">
                <a:sym typeface="Symbol" panose="05050102010706020507" pitchFamily="18" charset="2"/>
              </a:rPr>
              <a:t></a:t>
            </a:r>
            <a:r>
              <a:rPr lang="en-US" dirty="0">
                <a:sym typeface="Symbol" panose="05050102010706020507" pitchFamily="18" charset="2"/>
              </a:rPr>
              <a:t>(</a:t>
            </a:r>
            <a:r>
              <a:rPr lang="en-US" i="1" dirty="0" err="1">
                <a:sym typeface="Symbol" panose="05050102010706020507" pitchFamily="18" charset="2"/>
              </a:rPr>
              <a:t>x</a:t>
            </a:r>
            <a:r>
              <a:rPr lang="en-US" i="1" baseline="-25000" dirty="0" err="1"/>
              <a:t>ni</a:t>
            </a:r>
            <a:r>
              <a:rPr lang="en-US" i="1" dirty="0"/>
              <a:t> </a:t>
            </a:r>
            <a:r>
              <a:rPr lang="en-US" dirty="0"/>
              <a:t>-</a:t>
            </a:r>
            <a:r>
              <a:rPr lang="en-US" i="1" dirty="0"/>
              <a:t> </a:t>
            </a:r>
            <a:r>
              <a:rPr lang="en-US" i="1" dirty="0" err="1"/>
              <a:t>w</a:t>
            </a:r>
            <a:r>
              <a:rPr lang="en-US" i="1" baseline="-25000" dirty="0" err="1"/>
              <a:t>ij,current</a:t>
            </a:r>
            <a:r>
              <a:rPr lang="en-US" dirty="0" smtClean="0">
                <a:sym typeface="Symbol" panose="05050102010706020507" pitchFamily="18" charset="2"/>
              </a:rPr>
              <a:t>)</a:t>
            </a:r>
          </a:p>
          <a:p>
            <a:pPr marL="0" lvl="2"/>
            <a:r>
              <a:rPr lang="en-US" dirty="0" smtClean="0">
                <a:sym typeface="Symbol" panose="05050102010706020507" pitchFamily="18" charset="2"/>
              </a:rPr>
              <a:t>For age: 0.1 + 0.5(0.1-0.1) = 0.1</a:t>
            </a:r>
          </a:p>
          <a:p>
            <a:pPr marL="0" lvl="2"/>
            <a:r>
              <a:rPr lang="en-US" dirty="0" smtClean="0">
                <a:sym typeface="Symbol" panose="05050102010706020507" pitchFamily="18" charset="2"/>
              </a:rPr>
              <a:t>For Income: 0.8 </a:t>
            </a:r>
            <a:r>
              <a:rPr lang="en-US" dirty="0">
                <a:sym typeface="Symbol" panose="05050102010706020507" pitchFamily="18" charset="2"/>
              </a:rPr>
              <a:t>+ </a:t>
            </a:r>
            <a:r>
              <a:rPr lang="en-US" dirty="0" smtClean="0">
                <a:sym typeface="Symbol" panose="05050102010706020507" pitchFamily="18" charset="2"/>
              </a:rPr>
              <a:t>0.5(0.1-0.2) = 0.15</a:t>
            </a:r>
            <a:endParaRPr lang="en-US" dirty="0"/>
          </a:p>
        </p:txBody>
      </p:sp>
    </p:spTree>
    <p:extLst>
      <p:ext uri="{BB962C8B-B14F-4D97-AF65-F5344CB8AC3E}">
        <p14:creationId xmlns:p14="http://schemas.microsoft.com/office/powerpoint/2010/main" val="289303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1000"/>
                                        <p:tgtEl>
                                          <p:spTgt spid="50"/>
                                        </p:tgtEl>
                                      </p:cBhvr>
                                    </p:animEffect>
                                    <p:anim calcmode="lin" valueType="num">
                                      <p:cBhvr>
                                        <p:cTn id="13" dur="1000" fill="hold"/>
                                        <p:tgtEl>
                                          <p:spTgt spid="50"/>
                                        </p:tgtEl>
                                        <p:attrNameLst>
                                          <p:attrName>ppt_x</p:attrName>
                                        </p:attrNameLst>
                                      </p:cBhvr>
                                      <p:tavLst>
                                        <p:tav tm="0">
                                          <p:val>
                                            <p:strVal val="#ppt_x"/>
                                          </p:val>
                                        </p:tav>
                                        <p:tav tm="100000">
                                          <p:val>
                                            <p:strVal val="#ppt_x"/>
                                          </p:val>
                                        </p:tav>
                                      </p:tavLst>
                                    </p:anim>
                                    <p:anim calcmode="lin" valueType="num">
                                      <p:cBhvr>
                                        <p:cTn id="14"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1000"/>
                                        <p:tgtEl>
                                          <p:spTgt spid="52"/>
                                        </p:tgtEl>
                                      </p:cBhvr>
                                    </p:animEffect>
                                    <p:anim calcmode="lin" valueType="num">
                                      <p:cBhvr>
                                        <p:cTn id="20" dur="1000" fill="hold"/>
                                        <p:tgtEl>
                                          <p:spTgt spid="52"/>
                                        </p:tgtEl>
                                        <p:attrNameLst>
                                          <p:attrName>ppt_x</p:attrName>
                                        </p:attrNameLst>
                                      </p:cBhvr>
                                      <p:tavLst>
                                        <p:tav tm="0">
                                          <p:val>
                                            <p:strVal val="#ppt_x"/>
                                          </p:val>
                                        </p:tav>
                                        <p:tav tm="100000">
                                          <p:val>
                                            <p:strVal val="#ppt_x"/>
                                          </p:val>
                                        </p:tav>
                                      </p:tavLst>
                                    </p:anim>
                                    <p:anim calcmode="lin" valueType="num">
                                      <p:cBhvr>
                                        <p:cTn id="21" dur="1000" fill="hold"/>
                                        <p:tgtEl>
                                          <p:spTgt spid="5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1000"/>
                                        <p:tgtEl>
                                          <p:spTgt spid="51"/>
                                        </p:tgtEl>
                                      </p:cBhvr>
                                    </p:animEffect>
                                    <p:anim calcmode="lin" valueType="num">
                                      <p:cBhvr>
                                        <p:cTn id="25" dur="1000" fill="hold"/>
                                        <p:tgtEl>
                                          <p:spTgt spid="51"/>
                                        </p:tgtEl>
                                        <p:attrNameLst>
                                          <p:attrName>ppt_x</p:attrName>
                                        </p:attrNameLst>
                                      </p:cBhvr>
                                      <p:tavLst>
                                        <p:tav tm="0">
                                          <p:val>
                                            <p:strVal val="#ppt_x"/>
                                          </p:val>
                                        </p:tav>
                                        <p:tav tm="100000">
                                          <p:val>
                                            <p:strVal val="#ppt_x"/>
                                          </p:val>
                                        </p:tav>
                                      </p:tavLst>
                                    </p:anim>
                                    <p:anim calcmode="lin" valueType="num">
                                      <p:cBhvr>
                                        <p:cTn id="26"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0" grpId="0"/>
      <p:bldP spid="51" grpId="0"/>
      <p:bldP spid="5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479" y="140417"/>
            <a:ext cx="8229600" cy="1143000"/>
          </a:xfrm>
        </p:spPr>
        <p:txBody>
          <a:bodyPr/>
          <a:lstStyle/>
          <a:p>
            <a:r>
              <a:rPr lang="en-US" dirty="0" err="1" smtClean="0"/>
              <a:t>Kohonen</a:t>
            </a:r>
            <a:r>
              <a:rPr lang="en-US" dirty="0" smtClean="0"/>
              <a:t> Network Example</a:t>
            </a:r>
            <a:endParaRPr lang="en-US" dirty="0"/>
          </a:p>
        </p:txBody>
      </p:sp>
      <p:sp>
        <p:nvSpPr>
          <p:cNvPr id="4" name="Oval 3"/>
          <p:cNvSpPr/>
          <p:nvPr/>
        </p:nvSpPr>
        <p:spPr>
          <a:xfrm>
            <a:off x="1233182" y="4899171"/>
            <a:ext cx="402671" cy="41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912379" y="4899171"/>
            <a:ext cx="402671" cy="41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sp>
        <p:nvSpPr>
          <p:cNvPr id="6" name="TextBox 5"/>
          <p:cNvSpPr txBox="1"/>
          <p:nvPr/>
        </p:nvSpPr>
        <p:spPr>
          <a:xfrm>
            <a:off x="1164411" y="5310231"/>
            <a:ext cx="540212" cy="369332"/>
          </a:xfrm>
          <a:prstGeom prst="rect">
            <a:avLst/>
          </a:prstGeom>
          <a:noFill/>
        </p:spPr>
        <p:txBody>
          <a:bodyPr wrap="none" rtlCol="0">
            <a:spAutoFit/>
          </a:bodyPr>
          <a:lstStyle/>
          <a:p>
            <a:r>
              <a:rPr lang="en-US" dirty="0" smtClean="0"/>
              <a:t>Age</a:t>
            </a:r>
            <a:endParaRPr lang="en-US" dirty="0"/>
          </a:p>
        </p:txBody>
      </p:sp>
      <p:sp>
        <p:nvSpPr>
          <p:cNvPr id="7" name="TextBox 6"/>
          <p:cNvSpPr txBox="1"/>
          <p:nvPr/>
        </p:nvSpPr>
        <p:spPr>
          <a:xfrm>
            <a:off x="2672888" y="5310231"/>
            <a:ext cx="881652" cy="369332"/>
          </a:xfrm>
          <a:prstGeom prst="rect">
            <a:avLst/>
          </a:prstGeom>
          <a:noFill/>
        </p:spPr>
        <p:txBody>
          <a:bodyPr wrap="none" rtlCol="0">
            <a:spAutoFit/>
          </a:bodyPr>
          <a:lstStyle/>
          <a:p>
            <a:r>
              <a:rPr lang="en-US" dirty="0" smtClean="0"/>
              <a:t>Income</a:t>
            </a:r>
            <a:endParaRPr lang="en-US" dirty="0"/>
          </a:p>
        </p:txBody>
      </p:sp>
      <p:sp>
        <p:nvSpPr>
          <p:cNvPr id="9" name="Oval 8"/>
          <p:cNvSpPr/>
          <p:nvPr/>
        </p:nvSpPr>
        <p:spPr>
          <a:xfrm>
            <a:off x="499145" y="2232870"/>
            <a:ext cx="402671" cy="41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564546" y="2232870"/>
            <a:ext cx="402671" cy="41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660710" y="2232870"/>
            <a:ext cx="402671" cy="41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756874" y="2232870"/>
            <a:ext cx="402671" cy="41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 idx="0"/>
            <a:endCxn id="9" idx="4"/>
          </p:cNvCxnSpPr>
          <p:nvPr/>
        </p:nvCxnSpPr>
        <p:spPr>
          <a:xfrm flipH="1" flipV="1">
            <a:off x="700481" y="2643930"/>
            <a:ext cx="734037"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0"/>
            <a:endCxn id="10" idx="4"/>
          </p:cNvCxnSpPr>
          <p:nvPr/>
        </p:nvCxnSpPr>
        <p:spPr>
          <a:xfrm flipV="1">
            <a:off x="1434518" y="2643930"/>
            <a:ext cx="331364"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0"/>
            <a:endCxn id="11" idx="4"/>
          </p:cNvCxnSpPr>
          <p:nvPr/>
        </p:nvCxnSpPr>
        <p:spPr>
          <a:xfrm flipV="1">
            <a:off x="1434518" y="2643930"/>
            <a:ext cx="1427528"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0"/>
            <a:endCxn id="12" idx="4"/>
          </p:cNvCxnSpPr>
          <p:nvPr/>
        </p:nvCxnSpPr>
        <p:spPr>
          <a:xfrm flipV="1">
            <a:off x="1434518" y="2643930"/>
            <a:ext cx="2523692"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0"/>
            <a:endCxn id="9" idx="4"/>
          </p:cNvCxnSpPr>
          <p:nvPr/>
        </p:nvCxnSpPr>
        <p:spPr>
          <a:xfrm flipH="1" flipV="1">
            <a:off x="700481" y="2643930"/>
            <a:ext cx="2413234"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0"/>
            <a:endCxn id="10" idx="4"/>
          </p:cNvCxnSpPr>
          <p:nvPr/>
        </p:nvCxnSpPr>
        <p:spPr>
          <a:xfrm flipH="1" flipV="1">
            <a:off x="1765882" y="2643930"/>
            <a:ext cx="1347833"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0"/>
            <a:endCxn id="11" idx="4"/>
          </p:cNvCxnSpPr>
          <p:nvPr/>
        </p:nvCxnSpPr>
        <p:spPr>
          <a:xfrm flipH="1" flipV="1">
            <a:off x="2862046" y="2643930"/>
            <a:ext cx="251669"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0"/>
            <a:endCxn id="12" idx="4"/>
          </p:cNvCxnSpPr>
          <p:nvPr/>
        </p:nvCxnSpPr>
        <p:spPr>
          <a:xfrm flipV="1">
            <a:off x="3113715" y="2643930"/>
            <a:ext cx="844495" cy="225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0983" y="1857039"/>
            <a:ext cx="862737" cy="369332"/>
          </a:xfrm>
          <a:prstGeom prst="rect">
            <a:avLst/>
          </a:prstGeom>
          <a:noFill/>
        </p:spPr>
        <p:txBody>
          <a:bodyPr wrap="none" rtlCol="0">
            <a:spAutoFit/>
          </a:bodyPr>
          <a:lstStyle/>
          <a:p>
            <a:r>
              <a:rPr lang="en-US" dirty="0" smtClean="0"/>
              <a:t>Node 1</a:t>
            </a:r>
            <a:endParaRPr lang="en-US" dirty="0"/>
          </a:p>
        </p:txBody>
      </p:sp>
      <p:sp>
        <p:nvSpPr>
          <p:cNvPr id="30" name="TextBox 29"/>
          <p:cNvSpPr txBox="1"/>
          <p:nvPr/>
        </p:nvSpPr>
        <p:spPr>
          <a:xfrm>
            <a:off x="1337784" y="1858437"/>
            <a:ext cx="862737" cy="369332"/>
          </a:xfrm>
          <a:prstGeom prst="rect">
            <a:avLst/>
          </a:prstGeom>
          <a:noFill/>
        </p:spPr>
        <p:txBody>
          <a:bodyPr wrap="none" rtlCol="0">
            <a:spAutoFit/>
          </a:bodyPr>
          <a:lstStyle/>
          <a:p>
            <a:r>
              <a:rPr lang="en-US" dirty="0" smtClean="0"/>
              <a:t>Node 2</a:t>
            </a:r>
            <a:endParaRPr lang="en-US" dirty="0"/>
          </a:p>
        </p:txBody>
      </p:sp>
      <p:sp>
        <p:nvSpPr>
          <p:cNvPr id="31" name="TextBox 30"/>
          <p:cNvSpPr txBox="1"/>
          <p:nvPr/>
        </p:nvSpPr>
        <p:spPr>
          <a:xfrm>
            <a:off x="2429752" y="1859835"/>
            <a:ext cx="862737" cy="369332"/>
          </a:xfrm>
          <a:prstGeom prst="rect">
            <a:avLst/>
          </a:prstGeom>
          <a:noFill/>
        </p:spPr>
        <p:txBody>
          <a:bodyPr wrap="none" rtlCol="0">
            <a:spAutoFit/>
          </a:bodyPr>
          <a:lstStyle/>
          <a:p>
            <a:r>
              <a:rPr lang="en-US" dirty="0" smtClean="0"/>
              <a:t>Node 3</a:t>
            </a:r>
            <a:endParaRPr lang="en-US" dirty="0"/>
          </a:p>
        </p:txBody>
      </p:sp>
      <p:sp>
        <p:nvSpPr>
          <p:cNvPr id="32" name="TextBox 31"/>
          <p:cNvSpPr txBox="1"/>
          <p:nvPr/>
        </p:nvSpPr>
        <p:spPr>
          <a:xfrm>
            <a:off x="3538498" y="1852844"/>
            <a:ext cx="862737" cy="369332"/>
          </a:xfrm>
          <a:prstGeom prst="rect">
            <a:avLst/>
          </a:prstGeom>
          <a:noFill/>
        </p:spPr>
        <p:txBody>
          <a:bodyPr wrap="none" rtlCol="0">
            <a:spAutoFit/>
          </a:bodyPr>
          <a:lstStyle/>
          <a:p>
            <a:r>
              <a:rPr lang="en-US" dirty="0" smtClean="0"/>
              <a:t>Node 4</a:t>
            </a:r>
            <a:endParaRPr lang="en-US" dirty="0"/>
          </a:p>
        </p:txBody>
      </p:sp>
      <p:sp>
        <p:nvSpPr>
          <p:cNvPr id="33" name="TextBox 32"/>
          <p:cNvSpPr txBox="1"/>
          <p:nvPr/>
        </p:nvSpPr>
        <p:spPr>
          <a:xfrm>
            <a:off x="650148" y="3723948"/>
            <a:ext cx="423514" cy="276999"/>
          </a:xfrm>
          <a:prstGeom prst="rect">
            <a:avLst/>
          </a:prstGeom>
          <a:noFill/>
        </p:spPr>
        <p:txBody>
          <a:bodyPr wrap="none" rtlCol="0">
            <a:spAutoFit/>
          </a:bodyPr>
          <a:lstStyle/>
          <a:p>
            <a:r>
              <a:rPr lang="en-US" sz="1200" i="1" dirty="0" smtClean="0"/>
              <a:t>w</a:t>
            </a:r>
            <a:r>
              <a:rPr lang="en-US" sz="1200" i="1" baseline="-25000" dirty="0" smtClean="0"/>
              <a:t>1,1</a:t>
            </a:r>
            <a:endParaRPr lang="en-US" sz="1200" i="1" baseline="-25000" dirty="0"/>
          </a:p>
        </p:txBody>
      </p:sp>
      <p:sp>
        <p:nvSpPr>
          <p:cNvPr id="34" name="TextBox 33"/>
          <p:cNvSpPr txBox="1"/>
          <p:nvPr/>
        </p:nvSpPr>
        <p:spPr>
          <a:xfrm>
            <a:off x="1238776" y="3725346"/>
            <a:ext cx="423514" cy="276999"/>
          </a:xfrm>
          <a:prstGeom prst="rect">
            <a:avLst/>
          </a:prstGeom>
          <a:noFill/>
        </p:spPr>
        <p:txBody>
          <a:bodyPr wrap="none" rtlCol="0">
            <a:spAutoFit/>
          </a:bodyPr>
          <a:lstStyle/>
          <a:p>
            <a:r>
              <a:rPr lang="en-US" sz="1200" i="1" dirty="0" smtClean="0"/>
              <a:t>w</a:t>
            </a:r>
            <a:r>
              <a:rPr lang="en-US" sz="1200" i="1" baseline="-25000" dirty="0" smtClean="0"/>
              <a:t>1,2</a:t>
            </a:r>
            <a:endParaRPr lang="en-US" sz="1200" i="1" baseline="-25000" dirty="0"/>
          </a:p>
        </p:txBody>
      </p:sp>
      <p:sp>
        <p:nvSpPr>
          <p:cNvPr id="35" name="TextBox 34"/>
          <p:cNvSpPr txBox="1"/>
          <p:nvPr/>
        </p:nvSpPr>
        <p:spPr>
          <a:xfrm>
            <a:off x="1858032" y="3494551"/>
            <a:ext cx="423514" cy="276999"/>
          </a:xfrm>
          <a:prstGeom prst="rect">
            <a:avLst/>
          </a:prstGeom>
          <a:noFill/>
        </p:spPr>
        <p:txBody>
          <a:bodyPr wrap="none" rtlCol="0">
            <a:spAutoFit/>
          </a:bodyPr>
          <a:lstStyle/>
          <a:p>
            <a:r>
              <a:rPr lang="en-US" sz="1200" i="1" dirty="0" smtClean="0"/>
              <a:t>w</a:t>
            </a:r>
            <a:r>
              <a:rPr lang="en-US" sz="1200" i="1" baseline="-25000" dirty="0" smtClean="0"/>
              <a:t>1,3</a:t>
            </a:r>
            <a:endParaRPr lang="en-US" sz="1200" i="1" baseline="-25000" dirty="0"/>
          </a:p>
        </p:txBody>
      </p:sp>
      <p:sp>
        <p:nvSpPr>
          <p:cNvPr id="36" name="TextBox 35"/>
          <p:cNvSpPr txBox="1"/>
          <p:nvPr/>
        </p:nvSpPr>
        <p:spPr>
          <a:xfrm>
            <a:off x="3070503" y="2904221"/>
            <a:ext cx="423514" cy="276999"/>
          </a:xfrm>
          <a:prstGeom prst="rect">
            <a:avLst/>
          </a:prstGeom>
          <a:noFill/>
        </p:spPr>
        <p:txBody>
          <a:bodyPr wrap="none" rtlCol="0">
            <a:spAutoFit/>
          </a:bodyPr>
          <a:lstStyle/>
          <a:p>
            <a:r>
              <a:rPr lang="en-US" sz="1200" i="1" dirty="0" smtClean="0"/>
              <a:t>w</a:t>
            </a:r>
            <a:r>
              <a:rPr lang="en-US" sz="1200" i="1" baseline="-25000" dirty="0" smtClean="0"/>
              <a:t>1,4</a:t>
            </a:r>
            <a:endParaRPr lang="en-US" sz="1200" i="1" baseline="-25000" dirty="0"/>
          </a:p>
        </p:txBody>
      </p:sp>
      <p:sp>
        <p:nvSpPr>
          <p:cNvPr id="37" name="TextBox 36"/>
          <p:cNvSpPr txBox="1"/>
          <p:nvPr/>
        </p:nvSpPr>
        <p:spPr>
          <a:xfrm>
            <a:off x="1221494" y="2986095"/>
            <a:ext cx="423514" cy="276999"/>
          </a:xfrm>
          <a:prstGeom prst="rect">
            <a:avLst/>
          </a:prstGeom>
          <a:noFill/>
        </p:spPr>
        <p:txBody>
          <a:bodyPr wrap="none" rtlCol="0">
            <a:spAutoFit/>
          </a:bodyPr>
          <a:lstStyle/>
          <a:p>
            <a:r>
              <a:rPr lang="en-US" sz="1200" i="1" dirty="0" smtClean="0"/>
              <a:t>w</a:t>
            </a:r>
            <a:r>
              <a:rPr lang="en-US" sz="1200" i="1" baseline="-25000" dirty="0" smtClean="0"/>
              <a:t>2,1</a:t>
            </a:r>
            <a:endParaRPr lang="en-US" sz="1200" i="1" baseline="-25000" dirty="0"/>
          </a:p>
        </p:txBody>
      </p:sp>
      <p:sp>
        <p:nvSpPr>
          <p:cNvPr id="38" name="TextBox 37"/>
          <p:cNvSpPr txBox="1"/>
          <p:nvPr/>
        </p:nvSpPr>
        <p:spPr>
          <a:xfrm>
            <a:off x="2295658" y="3495949"/>
            <a:ext cx="440120" cy="276999"/>
          </a:xfrm>
          <a:prstGeom prst="rect">
            <a:avLst/>
          </a:prstGeom>
          <a:noFill/>
        </p:spPr>
        <p:txBody>
          <a:bodyPr wrap="none" rtlCol="0">
            <a:spAutoFit/>
          </a:bodyPr>
          <a:lstStyle/>
          <a:p>
            <a:r>
              <a:rPr lang="en-US" sz="1200" i="1" dirty="0" smtClean="0"/>
              <a:t>w</a:t>
            </a:r>
            <a:r>
              <a:rPr lang="en-US" sz="1200" i="1" baseline="-25000" dirty="0" smtClean="0"/>
              <a:t>2,2</a:t>
            </a:r>
            <a:endParaRPr lang="en-US" sz="1200" i="1" baseline="-25000" dirty="0"/>
          </a:p>
        </p:txBody>
      </p:sp>
      <p:sp>
        <p:nvSpPr>
          <p:cNvPr id="39" name="TextBox 38"/>
          <p:cNvSpPr txBox="1"/>
          <p:nvPr/>
        </p:nvSpPr>
        <p:spPr>
          <a:xfrm>
            <a:off x="2926231" y="3749017"/>
            <a:ext cx="423514" cy="276999"/>
          </a:xfrm>
          <a:prstGeom prst="rect">
            <a:avLst/>
          </a:prstGeom>
          <a:noFill/>
        </p:spPr>
        <p:txBody>
          <a:bodyPr wrap="none" rtlCol="0">
            <a:spAutoFit/>
          </a:bodyPr>
          <a:lstStyle/>
          <a:p>
            <a:r>
              <a:rPr lang="en-US" sz="1200" i="1" dirty="0" smtClean="0"/>
              <a:t>w</a:t>
            </a:r>
            <a:r>
              <a:rPr lang="en-US" sz="1200" i="1" baseline="-25000" dirty="0" smtClean="0"/>
              <a:t>2,3</a:t>
            </a:r>
            <a:endParaRPr lang="en-US" sz="1200" i="1" baseline="-25000" dirty="0"/>
          </a:p>
        </p:txBody>
      </p:sp>
      <p:sp>
        <p:nvSpPr>
          <p:cNvPr id="40" name="TextBox 39"/>
          <p:cNvSpPr txBox="1"/>
          <p:nvPr/>
        </p:nvSpPr>
        <p:spPr>
          <a:xfrm>
            <a:off x="3439358" y="3742026"/>
            <a:ext cx="423514" cy="276999"/>
          </a:xfrm>
          <a:prstGeom prst="rect">
            <a:avLst/>
          </a:prstGeom>
          <a:noFill/>
        </p:spPr>
        <p:txBody>
          <a:bodyPr wrap="none" rtlCol="0">
            <a:spAutoFit/>
          </a:bodyPr>
          <a:lstStyle/>
          <a:p>
            <a:r>
              <a:rPr lang="en-US" sz="1200" i="1" dirty="0" smtClean="0"/>
              <a:t>w</a:t>
            </a:r>
            <a:r>
              <a:rPr lang="en-US" sz="1200" i="1" baseline="-25000" dirty="0" smtClean="0"/>
              <a:t>2,4</a:t>
            </a:r>
            <a:endParaRPr lang="en-US" sz="1200" i="1" baseline="-25000" dirty="0"/>
          </a:p>
        </p:txBody>
      </p:sp>
      <p:graphicFrame>
        <p:nvGraphicFramePr>
          <p:cNvPr id="41" name="Table 40"/>
          <p:cNvGraphicFramePr>
            <a:graphicFrameLocks noGrp="1"/>
          </p:cNvGraphicFramePr>
          <p:nvPr>
            <p:extLst>
              <p:ext uri="{D42A27DB-BD31-4B8C-83A1-F6EECF244321}">
                <p14:modId xmlns:p14="http://schemas.microsoft.com/office/powerpoint/2010/main" val="1652717405"/>
              </p:ext>
            </p:extLst>
          </p:nvPr>
        </p:nvGraphicFramePr>
        <p:xfrm>
          <a:off x="6414464" y="1532621"/>
          <a:ext cx="2642751" cy="1371600"/>
        </p:xfrm>
        <a:graphic>
          <a:graphicData uri="http://schemas.openxmlformats.org/drawingml/2006/table">
            <a:tbl>
              <a:tblPr firstRow="1" bandRow="1">
                <a:tableStyleId>{5940675A-B579-460E-94D1-54222C63F5DA}</a:tableStyleId>
              </a:tblPr>
              <a:tblGrid>
                <a:gridCol w="880917"/>
                <a:gridCol w="880917"/>
                <a:gridCol w="880917"/>
              </a:tblGrid>
              <a:tr h="247007">
                <a:tc>
                  <a:txBody>
                    <a:bodyPr/>
                    <a:lstStyle/>
                    <a:p>
                      <a:pPr algn="ctr"/>
                      <a:endParaRPr lang="en-US" sz="1200" dirty="0"/>
                    </a:p>
                  </a:txBody>
                  <a:tcPr/>
                </a:tc>
                <a:tc>
                  <a:txBody>
                    <a:bodyPr/>
                    <a:lstStyle/>
                    <a:p>
                      <a:pPr algn="ctr"/>
                      <a:r>
                        <a:rPr lang="en-US" sz="1200" dirty="0" smtClean="0"/>
                        <a:t>Age (1)</a:t>
                      </a:r>
                      <a:endParaRPr lang="en-US" sz="1200" dirty="0"/>
                    </a:p>
                  </a:txBody>
                  <a:tcPr/>
                </a:tc>
                <a:tc>
                  <a:txBody>
                    <a:bodyPr/>
                    <a:lstStyle/>
                    <a:p>
                      <a:pPr algn="ctr"/>
                      <a:r>
                        <a:rPr lang="en-US" sz="1200" dirty="0" smtClean="0"/>
                        <a:t>Income (2)</a:t>
                      </a:r>
                      <a:endParaRPr lang="en-US" sz="1200" dirty="0"/>
                    </a:p>
                  </a:txBody>
                  <a:tcPr/>
                </a:tc>
              </a:tr>
              <a:tr h="247007">
                <a:tc>
                  <a:txBody>
                    <a:bodyPr/>
                    <a:lstStyle/>
                    <a:p>
                      <a:pPr algn="ctr"/>
                      <a:r>
                        <a:rPr lang="en-US" sz="1200" dirty="0" smtClean="0"/>
                        <a:t>Node1</a:t>
                      </a:r>
                      <a:endParaRPr lang="en-US" sz="1200" dirty="0"/>
                    </a:p>
                  </a:txBody>
                  <a:tcPr/>
                </a:tc>
                <a:tc>
                  <a:txBody>
                    <a:bodyPr/>
                    <a:lstStyle/>
                    <a:p>
                      <a:pPr algn="ctr"/>
                      <a:r>
                        <a:rPr lang="en-US" sz="1200" dirty="0" smtClean="0"/>
                        <a:t>0.85</a:t>
                      </a:r>
                      <a:endParaRPr lang="en-US" sz="1200" dirty="0"/>
                    </a:p>
                  </a:txBody>
                  <a:tcPr/>
                </a:tc>
                <a:tc>
                  <a:txBody>
                    <a:bodyPr/>
                    <a:lstStyle/>
                    <a:p>
                      <a:pPr algn="ctr"/>
                      <a:r>
                        <a:rPr lang="en-US" sz="1200" dirty="0" smtClean="0"/>
                        <a:t>0.8</a:t>
                      </a:r>
                      <a:endParaRPr lang="en-US" sz="1200" dirty="0"/>
                    </a:p>
                  </a:txBody>
                  <a:tcPr/>
                </a:tc>
              </a:tr>
              <a:tr h="247007">
                <a:tc>
                  <a:txBody>
                    <a:bodyPr/>
                    <a:lstStyle/>
                    <a:p>
                      <a:pPr algn="ctr"/>
                      <a:r>
                        <a:rPr lang="en-US" sz="1200" dirty="0" smtClean="0"/>
                        <a:t>Node 2</a:t>
                      </a:r>
                      <a:endParaRPr lang="en-US" sz="1200" dirty="0"/>
                    </a:p>
                  </a:txBody>
                  <a:tcPr/>
                </a:tc>
                <a:tc>
                  <a:txBody>
                    <a:bodyPr/>
                    <a:lstStyle/>
                    <a:p>
                      <a:pPr algn="ctr"/>
                      <a:r>
                        <a:rPr lang="en-US" sz="1200" dirty="0" smtClean="0"/>
                        <a:t>0.85</a:t>
                      </a:r>
                      <a:endParaRPr lang="en-US" sz="1200" dirty="0"/>
                    </a:p>
                  </a:txBody>
                  <a:tcPr/>
                </a:tc>
                <a:tc>
                  <a:txBody>
                    <a:bodyPr/>
                    <a:lstStyle/>
                    <a:p>
                      <a:pPr algn="ctr"/>
                      <a:r>
                        <a:rPr lang="en-US" sz="1200" dirty="0" smtClean="0"/>
                        <a:t>0.15</a:t>
                      </a:r>
                      <a:endParaRPr lang="en-US" sz="1200" dirty="0"/>
                    </a:p>
                  </a:txBody>
                  <a:tcPr/>
                </a:tc>
              </a:tr>
              <a:tr h="247007">
                <a:tc>
                  <a:txBody>
                    <a:bodyPr/>
                    <a:lstStyle/>
                    <a:p>
                      <a:pPr algn="ctr"/>
                      <a:r>
                        <a:rPr lang="en-US" sz="1200" dirty="0" smtClean="0"/>
                        <a:t>Node 3</a:t>
                      </a:r>
                      <a:endParaRPr lang="en-US" sz="1200" dirty="0"/>
                    </a:p>
                  </a:txBody>
                  <a:tcPr/>
                </a:tc>
                <a:tc>
                  <a:txBody>
                    <a:bodyPr/>
                    <a:lstStyle/>
                    <a:p>
                      <a:pPr algn="ctr"/>
                      <a:r>
                        <a:rPr lang="en-US" sz="1200" dirty="0" smtClean="0"/>
                        <a:t>0.15</a:t>
                      </a:r>
                      <a:endParaRPr lang="en-US" sz="1200" dirty="0"/>
                    </a:p>
                  </a:txBody>
                  <a:tcPr/>
                </a:tc>
                <a:tc>
                  <a:txBody>
                    <a:bodyPr/>
                    <a:lstStyle/>
                    <a:p>
                      <a:pPr algn="ctr"/>
                      <a:r>
                        <a:rPr lang="en-US" sz="1200" dirty="0" smtClean="0"/>
                        <a:t>0.85</a:t>
                      </a:r>
                      <a:endParaRPr lang="en-US" sz="1200" dirty="0"/>
                    </a:p>
                  </a:txBody>
                  <a:tcPr/>
                </a:tc>
              </a:tr>
              <a:tr h="247007">
                <a:tc>
                  <a:txBody>
                    <a:bodyPr/>
                    <a:lstStyle/>
                    <a:p>
                      <a:pPr algn="ctr"/>
                      <a:r>
                        <a:rPr lang="en-US" sz="1200" dirty="0" smtClean="0"/>
                        <a:t>Node 4</a:t>
                      </a:r>
                      <a:endParaRPr lang="en-US" sz="1200" dirty="0"/>
                    </a:p>
                  </a:txBody>
                  <a:tcPr/>
                </a:tc>
                <a:tc>
                  <a:txBody>
                    <a:bodyPr/>
                    <a:lstStyle/>
                    <a:p>
                      <a:pPr algn="ctr"/>
                      <a:r>
                        <a:rPr lang="en-US" sz="1200" dirty="0" smtClean="0"/>
                        <a:t>0.1</a:t>
                      </a:r>
                      <a:endParaRPr lang="en-US" sz="1200" dirty="0"/>
                    </a:p>
                  </a:txBody>
                  <a:tcPr/>
                </a:tc>
                <a:tc>
                  <a:txBody>
                    <a:bodyPr/>
                    <a:lstStyle/>
                    <a:p>
                      <a:pPr algn="ctr"/>
                      <a:r>
                        <a:rPr lang="en-US" sz="1200" dirty="0" smtClean="0"/>
                        <a:t>0.15</a:t>
                      </a:r>
                      <a:endParaRPr lang="en-US" sz="1200" dirty="0"/>
                    </a:p>
                  </a:txBody>
                  <a:tcPr/>
                </a:tc>
              </a:tr>
            </a:tbl>
          </a:graphicData>
        </a:graphic>
      </p:graphicFrame>
      <p:graphicFrame>
        <p:nvGraphicFramePr>
          <p:cNvPr id="43" name="Table 42"/>
          <p:cNvGraphicFramePr>
            <a:graphicFrameLocks noGrp="1"/>
          </p:cNvGraphicFramePr>
          <p:nvPr/>
        </p:nvGraphicFramePr>
        <p:xfrm>
          <a:off x="4486518" y="1532621"/>
          <a:ext cx="1761834" cy="1371600"/>
        </p:xfrm>
        <a:graphic>
          <a:graphicData uri="http://schemas.openxmlformats.org/drawingml/2006/table">
            <a:tbl>
              <a:tblPr firstRow="1" bandRow="1">
                <a:tableStyleId>{5940675A-B579-460E-94D1-54222C63F5DA}</a:tableStyleId>
              </a:tblPr>
              <a:tblGrid>
                <a:gridCol w="880917"/>
                <a:gridCol w="880917"/>
              </a:tblGrid>
              <a:tr h="247007">
                <a:tc>
                  <a:txBody>
                    <a:bodyPr/>
                    <a:lstStyle/>
                    <a:p>
                      <a:pPr algn="ctr"/>
                      <a:r>
                        <a:rPr lang="en-US" sz="1200" dirty="0" smtClean="0"/>
                        <a:t>Age (1)</a:t>
                      </a:r>
                      <a:endParaRPr lang="en-US" sz="1200" dirty="0"/>
                    </a:p>
                  </a:txBody>
                  <a:tcPr/>
                </a:tc>
                <a:tc>
                  <a:txBody>
                    <a:bodyPr/>
                    <a:lstStyle/>
                    <a:p>
                      <a:pPr algn="ctr"/>
                      <a:r>
                        <a:rPr lang="en-US" sz="1200" dirty="0" smtClean="0"/>
                        <a:t>Income (2)</a:t>
                      </a:r>
                      <a:endParaRPr lang="en-US" sz="1200" dirty="0"/>
                    </a:p>
                  </a:txBody>
                  <a:tcPr/>
                </a:tc>
              </a:tr>
              <a:tr h="247007">
                <a:tc>
                  <a:txBody>
                    <a:bodyPr/>
                    <a:lstStyle/>
                    <a:p>
                      <a:pPr algn="ctr"/>
                      <a:r>
                        <a:rPr lang="en-US" sz="1200" dirty="0" smtClean="0"/>
                        <a:t>0.8</a:t>
                      </a:r>
                      <a:endParaRPr lang="en-US" sz="1200" dirty="0"/>
                    </a:p>
                  </a:txBody>
                  <a:tcPr/>
                </a:tc>
                <a:tc>
                  <a:txBody>
                    <a:bodyPr/>
                    <a:lstStyle/>
                    <a:p>
                      <a:pPr algn="ctr"/>
                      <a:r>
                        <a:rPr lang="en-US" sz="1200" dirty="0" smtClean="0"/>
                        <a:t>0.8</a:t>
                      </a:r>
                      <a:endParaRPr lang="en-US" sz="1200" dirty="0"/>
                    </a:p>
                  </a:txBody>
                  <a:tcPr/>
                </a:tc>
              </a:tr>
              <a:tr h="247007">
                <a:tc>
                  <a:txBody>
                    <a:bodyPr/>
                    <a:lstStyle/>
                    <a:p>
                      <a:pPr algn="ctr"/>
                      <a:r>
                        <a:rPr lang="en-US" sz="1200" dirty="0" smtClean="0"/>
                        <a:t>0.8</a:t>
                      </a:r>
                      <a:endParaRPr lang="en-US" sz="1200" dirty="0"/>
                    </a:p>
                  </a:txBody>
                  <a:tcPr/>
                </a:tc>
                <a:tc>
                  <a:txBody>
                    <a:bodyPr/>
                    <a:lstStyle/>
                    <a:p>
                      <a:pPr algn="ctr"/>
                      <a:r>
                        <a:rPr lang="en-US" sz="1200" dirty="0" smtClean="0"/>
                        <a:t>0.1</a:t>
                      </a:r>
                      <a:endParaRPr lang="en-US" sz="1200" dirty="0"/>
                    </a:p>
                  </a:txBody>
                  <a:tcPr/>
                </a:tc>
              </a:tr>
              <a:tr h="247007">
                <a:tc>
                  <a:txBody>
                    <a:bodyPr/>
                    <a:lstStyle/>
                    <a:p>
                      <a:pPr algn="ctr"/>
                      <a:r>
                        <a:rPr lang="en-US" sz="1200" dirty="0" smtClean="0"/>
                        <a:t>0.2</a:t>
                      </a:r>
                      <a:endParaRPr lang="en-US" sz="1200" dirty="0"/>
                    </a:p>
                  </a:txBody>
                  <a:tcPr/>
                </a:tc>
                <a:tc>
                  <a:txBody>
                    <a:bodyPr/>
                    <a:lstStyle/>
                    <a:p>
                      <a:pPr algn="ctr"/>
                      <a:r>
                        <a:rPr lang="en-US" sz="1200" dirty="0" smtClean="0"/>
                        <a:t>0.9</a:t>
                      </a:r>
                      <a:endParaRPr lang="en-US" sz="1200" dirty="0"/>
                    </a:p>
                  </a:txBody>
                  <a:tcPr/>
                </a:tc>
              </a:tr>
              <a:tr h="247007">
                <a:tc>
                  <a:txBody>
                    <a:bodyPr/>
                    <a:lstStyle/>
                    <a:p>
                      <a:pPr algn="ctr"/>
                      <a:r>
                        <a:rPr lang="en-US" sz="1200" dirty="0" smtClean="0"/>
                        <a:t>0.1</a:t>
                      </a:r>
                      <a:endParaRPr lang="en-US" sz="1200" dirty="0"/>
                    </a:p>
                  </a:txBody>
                  <a:tcPr/>
                </a:tc>
                <a:tc>
                  <a:txBody>
                    <a:bodyPr/>
                    <a:lstStyle/>
                    <a:p>
                      <a:pPr algn="ctr"/>
                      <a:r>
                        <a:rPr lang="en-US" sz="1200" dirty="0" smtClean="0"/>
                        <a:t>0.1</a:t>
                      </a:r>
                      <a:endParaRPr lang="en-US" sz="1200" dirty="0"/>
                    </a:p>
                  </a:txBody>
                  <a:tcPr/>
                </a:tc>
              </a:tr>
            </a:tbl>
          </a:graphicData>
        </a:graphic>
      </p:graphicFrame>
      <p:sp>
        <p:nvSpPr>
          <p:cNvPr id="44" name="TextBox 43"/>
          <p:cNvSpPr txBox="1"/>
          <p:nvPr/>
        </p:nvSpPr>
        <p:spPr>
          <a:xfrm>
            <a:off x="4781725" y="1199626"/>
            <a:ext cx="1173591" cy="369332"/>
          </a:xfrm>
          <a:prstGeom prst="rect">
            <a:avLst/>
          </a:prstGeom>
          <a:noFill/>
        </p:spPr>
        <p:txBody>
          <a:bodyPr wrap="none" rtlCol="0">
            <a:spAutoFit/>
          </a:bodyPr>
          <a:lstStyle/>
          <a:p>
            <a:r>
              <a:rPr lang="en-US" dirty="0" smtClean="0"/>
              <a:t>Input Data</a:t>
            </a:r>
            <a:endParaRPr lang="en-US" dirty="0"/>
          </a:p>
        </p:txBody>
      </p:sp>
      <p:sp>
        <p:nvSpPr>
          <p:cNvPr id="45" name="TextBox 44"/>
          <p:cNvSpPr txBox="1"/>
          <p:nvPr/>
        </p:nvSpPr>
        <p:spPr>
          <a:xfrm>
            <a:off x="7257878" y="1192635"/>
            <a:ext cx="945131" cy="369332"/>
          </a:xfrm>
          <a:prstGeom prst="rect">
            <a:avLst/>
          </a:prstGeom>
          <a:noFill/>
        </p:spPr>
        <p:txBody>
          <a:bodyPr wrap="none" rtlCol="0">
            <a:spAutoFit/>
          </a:bodyPr>
          <a:lstStyle/>
          <a:p>
            <a:r>
              <a:rPr lang="en-US" dirty="0" smtClean="0"/>
              <a:t>Weights</a:t>
            </a:r>
            <a:endParaRPr lang="en-US" dirty="0"/>
          </a:p>
        </p:txBody>
      </p:sp>
      <p:sp>
        <p:nvSpPr>
          <p:cNvPr id="46" name="Rectangle 45"/>
          <p:cNvSpPr/>
          <p:nvPr/>
        </p:nvSpPr>
        <p:spPr>
          <a:xfrm>
            <a:off x="2036244" y="1144918"/>
            <a:ext cx="889987" cy="646331"/>
          </a:xfrm>
          <a:prstGeom prst="rect">
            <a:avLst/>
          </a:prstGeom>
        </p:spPr>
        <p:txBody>
          <a:bodyPr wrap="none">
            <a:spAutoFit/>
          </a:bodyPr>
          <a:lstStyle/>
          <a:p>
            <a:r>
              <a:rPr lang="en-US" i="1" dirty="0" smtClean="0">
                <a:sym typeface="Symbol" panose="05050102010706020507" pitchFamily="18" charset="2"/>
              </a:rPr>
              <a:t> </a:t>
            </a:r>
            <a:r>
              <a:rPr lang="en-US" dirty="0" smtClean="0">
                <a:sym typeface="Symbol" panose="05050102010706020507" pitchFamily="18" charset="2"/>
              </a:rPr>
              <a:t>= 0.5</a:t>
            </a:r>
            <a:r>
              <a:rPr lang="en-US" i="1" dirty="0" smtClean="0">
                <a:sym typeface="Symbol" panose="05050102010706020507" pitchFamily="18" charset="2"/>
              </a:rPr>
              <a:t> </a:t>
            </a:r>
          </a:p>
          <a:p>
            <a:r>
              <a:rPr lang="en-US" i="1" dirty="0" smtClean="0">
                <a:sym typeface="Symbol" panose="05050102010706020507" pitchFamily="18" charset="2"/>
              </a:rPr>
              <a:t>R</a:t>
            </a:r>
            <a:r>
              <a:rPr lang="en-US" dirty="0" smtClean="0">
                <a:sym typeface="Symbol" panose="05050102010706020507" pitchFamily="18" charset="2"/>
              </a:rPr>
              <a:t> = 0</a:t>
            </a:r>
            <a:endParaRPr lang="en-US" dirty="0"/>
          </a:p>
        </p:txBody>
      </p:sp>
      <p:graphicFrame>
        <p:nvGraphicFramePr>
          <p:cNvPr id="42" name="Table 41"/>
          <p:cNvGraphicFramePr>
            <a:graphicFrameLocks noGrp="1"/>
          </p:cNvGraphicFramePr>
          <p:nvPr>
            <p:extLst>
              <p:ext uri="{D42A27DB-BD31-4B8C-83A1-F6EECF244321}">
                <p14:modId xmlns:p14="http://schemas.microsoft.com/office/powerpoint/2010/main" val="1595212597"/>
              </p:ext>
            </p:extLst>
          </p:nvPr>
        </p:nvGraphicFramePr>
        <p:xfrm>
          <a:off x="4938330" y="3893109"/>
          <a:ext cx="3786222" cy="2103120"/>
        </p:xfrm>
        <a:graphic>
          <a:graphicData uri="http://schemas.openxmlformats.org/drawingml/2006/table">
            <a:tbl>
              <a:tblPr firstRow="1" bandRow="1">
                <a:tableStyleId>{5940675A-B579-460E-94D1-54222C63F5DA}</a:tableStyleId>
              </a:tblPr>
              <a:tblGrid>
                <a:gridCol w="1262074"/>
                <a:gridCol w="1262074"/>
                <a:gridCol w="1262074"/>
              </a:tblGrid>
              <a:tr h="247007">
                <a:tc>
                  <a:txBody>
                    <a:bodyPr/>
                    <a:lstStyle/>
                    <a:p>
                      <a:pPr algn="ctr"/>
                      <a:endParaRPr lang="en-US" sz="1200" dirty="0"/>
                    </a:p>
                  </a:txBody>
                  <a:tcPr/>
                </a:tc>
                <a:tc>
                  <a:txBody>
                    <a:bodyPr/>
                    <a:lstStyle/>
                    <a:p>
                      <a:pPr algn="ctr"/>
                      <a:r>
                        <a:rPr lang="en-US" sz="1200" dirty="0" smtClean="0"/>
                        <a:t>Associated With</a:t>
                      </a:r>
                      <a:endParaRPr lang="en-US" sz="1200" dirty="0"/>
                    </a:p>
                  </a:txBody>
                  <a:tcPr/>
                </a:tc>
                <a:tc>
                  <a:txBody>
                    <a:bodyPr/>
                    <a:lstStyle/>
                    <a:p>
                      <a:pPr algn="ctr"/>
                      <a:r>
                        <a:rPr lang="en-US" sz="1200" dirty="0" smtClean="0"/>
                        <a:t>Description</a:t>
                      </a:r>
                      <a:endParaRPr lang="en-US" sz="1200" dirty="0"/>
                    </a:p>
                  </a:txBody>
                  <a:tcPr/>
                </a:tc>
              </a:tr>
              <a:tr h="247007">
                <a:tc>
                  <a:txBody>
                    <a:bodyPr/>
                    <a:lstStyle/>
                    <a:p>
                      <a:pPr algn="ctr"/>
                      <a:r>
                        <a:rPr lang="en-US" sz="1200" dirty="0" smtClean="0"/>
                        <a:t>Cluster 1</a:t>
                      </a:r>
                      <a:endParaRPr lang="en-US" sz="1200" dirty="0"/>
                    </a:p>
                  </a:txBody>
                  <a:tcPr/>
                </a:tc>
                <a:tc>
                  <a:txBody>
                    <a:bodyPr/>
                    <a:lstStyle/>
                    <a:p>
                      <a:pPr algn="ctr"/>
                      <a:r>
                        <a:rPr lang="en-US" sz="1200" dirty="0" smtClean="0"/>
                        <a:t>Node1</a:t>
                      </a:r>
                      <a:endParaRPr lang="en-US" sz="1200" dirty="0"/>
                    </a:p>
                  </a:txBody>
                  <a:tcPr/>
                </a:tc>
                <a:tc>
                  <a:txBody>
                    <a:bodyPr/>
                    <a:lstStyle/>
                    <a:p>
                      <a:pPr algn="ctr"/>
                      <a:r>
                        <a:rPr lang="en-US" sz="1200" dirty="0" smtClean="0"/>
                        <a:t>Older</a:t>
                      </a:r>
                      <a:r>
                        <a:rPr lang="en-US" sz="1200" baseline="0" dirty="0" smtClean="0"/>
                        <a:t> person with high income</a:t>
                      </a:r>
                      <a:endParaRPr lang="en-US" sz="1200" dirty="0"/>
                    </a:p>
                  </a:txBody>
                  <a:tcPr/>
                </a:tc>
              </a:tr>
              <a:tr h="247007">
                <a:tc>
                  <a:txBody>
                    <a:bodyPr/>
                    <a:lstStyle/>
                    <a:p>
                      <a:pPr algn="ctr"/>
                      <a:r>
                        <a:rPr lang="en-US" sz="1200" dirty="0" smtClean="0"/>
                        <a:t>Cluster 2</a:t>
                      </a:r>
                      <a:endParaRPr lang="en-US" sz="1200" dirty="0"/>
                    </a:p>
                  </a:txBody>
                  <a:tcPr/>
                </a:tc>
                <a:tc>
                  <a:txBody>
                    <a:bodyPr/>
                    <a:lstStyle/>
                    <a:p>
                      <a:pPr algn="ctr"/>
                      <a:r>
                        <a:rPr lang="en-US" sz="1200" dirty="0" smtClean="0"/>
                        <a:t>Node 2</a:t>
                      </a:r>
                      <a:endParaRPr lang="en-US" sz="1200" dirty="0"/>
                    </a:p>
                  </a:txBody>
                  <a:tcPr/>
                </a:tc>
                <a:tc>
                  <a:txBody>
                    <a:bodyPr/>
                    <a:lstStyle/>
                    <a:p>
                      <a:pPr algn="ctr"/>
                      <a:r>
                        <a:rPr lang="en-US" sz="1200" dirty="0" smtClean="0"/>
                        <a:t>Older person with low income</a:t>
                      </a:r>
                      <a:endParaRPr lang="en-US" sz="1200" dirty="0"/>
                    </a:p>
                  </a:txBody>
                  <a:tcPr/>
                </a:tc>
              </a:tr>
              <a:tr h="247007">
                <a:tc>
                  <a:txBody>
                    <a:bodyPr/>
                    <a:lstStyle/>
                    <a:p>
                      <a:pPr algn="ctr"/>
                      <a:r>
                        <a:rPr lang="en-US" sz="1200" dirty="0" smtClean="0"/>
                        <a:t>Cluster 3</a:t>
                      </a:r>
                      <a:endParaRPr lang="en-US" sz="1200" dirty="0"/>
                    </a:p>
                  </a:txBody>
                  <a:tcPr/>
                </a:tc>
                <a:tc>
                  <a:txBody>
                    <a:bodyPr/>
                    <a:lstStyle/>
                    <a:p>
                      <a:pPr algn="ctr"/>
                      <a:r>
                        <a:rPr lang="en-US" sz="1200" dirty="0" smtClean="0"/>
                        <a:t>Node 3</a:t>
                      </a:r>
                      <a:endParaRPr lang="en-US" sz="1200" dirty="0"/>
                    </a:p>
                  </a:txBody>
                  <a:tcPr/>
                </a:tc>
                <a:tc>
                  <a:txBody>
                    <a:bodyPr/>
                    <a:lstStyle/>
                    <a:p>
                      <a:pPr algn="ctr"/>
                      <a:r>
                        <a:rPr lang="en-US" sz="1200" dirty="0" smtClean="0"/>
                        <a:t>Younger person</a:t>
                      </a:r>
                      <a:r>
                        <a:rPr lang="en-US" sz="1200" baseline="0" dirty="0" smtClean="0"/>
                        <a:t> with high income</a:t>
                      </a:r>
                      <a:endParaRPr lang="en-US" sz="1200" dirty="0"/>
                    </a:p>
                  </a:txBody>
                  <a:tcPr/>
                </a:tc>
              </a:tr>
              <a:tr h="247007">
                <a:tc>
                  <a:txBody>
                    <a:bodyPr/>
                    <a:lstStyle/>
                    <a:p>
                      <a:pPr algn="ctr"/>
                      <a:r>
                        <a:rPr lang="en-US" sz="1200" dirty="0" smtClean="0"/>
                        <a:t>Cluster 4</a:t>
                      </a:r>
                      <a:endParaRPr lang="en-US" sz="1200" dirty="0"/>
                    </a:p>
                  </a:txBody>
                  <a:tcPr/>
                </a:tc>
                <a:tc>
                  <a:txBody>
                    <a:bodyPr/>
                    <a:lstStyle/>
                    <a:p>
                      <a:pPr algn="ctr"/>
                      <a:r>
                        <a:rPr lang="en-US" sz="1200" dirty="0" smtClean="0"/>
                        <a:t>Node 4</a:t>
                      </a:r>
                      <a:endParaRPr lang="en-US" sz="1200" dirty="0"/>
                    </a:p>
                  </a:txBody>
                  <a:tcPr/>
                </a:tc>
                <a:tc>
                  <a:txBody>
                    <a:bodyPr/>
                    <a:lstStyle/>
                    <a:p>
                      <a:pPr algn="ctr"/>
                      <a:r>
                        <a:rPr lang="en-US" sz="1200" dirty="0" smtClean="0"/>
                        <a:t>Younger person with low income</a:t>
                      </a:r>
                      <a:endParaRPr lang="en-US" sz="1200" dirty="0"/>
                    </a:p>
                  </a:txBody>
                  <a:tcPr/>
                </a:tc>
              </a:tr>
            </a:tbl>
          </a:graphicData>
        </a:graphic>
      </p:graphicFrame>
    </p:spTree>
    <p:extLst>
      <p:ext uri="{BB962C8B-B14F-4D97-AF65-F5344CB8AC3E}">
        <p14:creationId xmlns:p14="http://schemas.microsoft.com/office/powerpoint/2010/main" val="35442468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of Clustering</a:t>
            </a:r>
            <a:endParaRPr lang="en-US" dirty="0"/>
          </a:p>
        </p:txBody>
      </p:sp>
      <p:sp>
        <p:nvSpPr>
          <p:cNvPr id="3" name="Content Placeholder 2"/>
          <p:cNvSpPr>
            <a:spLocks noGrp="1"/>
          </p:cNvSpPr>
          <p:nvPr>
            <p:ph idx="1"/>
          </p:nvPr>
        </p:nvSpPr>
        <p:spPr/>
        <p:txBody>
          <a:bodyPr/>
          <a:lstStyle/>
          <a:p>
            <a:r>
              <a:rPr lang="en-US" dirty="0" smtClean="0"/>
              <a:t>Assessing Cluster Tendency</a:t>
            </a:r>
          </a:p>
          <a:p>
            <a:pPr lvl="1"/>
            <a:r>
              <a:rPr lang="en-US" dirty="0" smtClean="0"/>
              <a:t>Assess whether a non-random structure exists in the data</a:t>
            </a:r>
          </a:p>
          <a:p>
            <a:r>
              <a:rPr lang="en-US" dirty="0" smtClean="0"/>
              <a:t>Measuring Cluster Validity</a:t>
            </a:r>
          </a:p>
          <a:p>
            <a:pPr lvl="1"/>
            <a:r>
              <a:rPr lang="en-US" dirty="0" smtClean="0"/>
              <a:t>How good are the resulting clusters?</a:t>
            </a:r>
          </a:p>
          <a:p>
            <a:r>
              <a:rPr lang="en-US" dirty="0"/>
              <a:t>Determining the number of clusters</a:t>
            </a:r>
          </a:p>
          <a:p>
            <a:pPr lvl="1"/>
            <a:r>
              <a:rPr lang="en-US" dirty="0"/>
              <a:t>Estimate this number before applying clustering</a:t>
            </a:r>
          </a:p>
          <a:p>
            <a:pPr lvl="1"/>
            <a:endParaRPr lang="en-US" dirty="0"/>
          </a:p>
        </p:txBody>
      </p:sp>
    </p:spTree>
    <p:extLst>
      <p:ext uri="{BB962C8B-B14F-4D97-AF65-F5344CB8AC3E}">
        <p14:creationId xmlns:p14="http://schemas.microsoft.com/office/powerpoint/2010/main" val="41590040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Assessing Clustering Tendency</a:t>
            </a:r>
            <a:endParaRPr lang="en-US" dirty="0"/>
          </a:p>
        </p:txBody>
      </p:sp>
      <p:sp>
        <p:nvSpPr>
          <p:cNvPr id="3" name="Content Placeholder 2"/>
          <p:cNvSpPr>
            <a:spLocks noGrp="1"/>
          </p:cNvSpPr>
          <p:nvPr>
            <p:ph idx="1"/>
          </p:nvPr>
        </p:nvSpPr>
        <p:spPr>
          <a:xfrm>
            <a:off x="753417" y="1252467"/>
            <a:ext cx="8229600" cy="4525963"/>
          </a:xfrm>
        </p:spPr>
        <p:txBody>
          <a:bodyPr>
            <a:normAutofit/>
          </a:bodyPr>
          <a:lstStyle/>
          <a:p>
            <a:r>
              <a:rPr lang="en-US" sz="2400" dirty="0" smtClean="0"/>
              <a:t>What happens when we cluster a completely random dataset?</a:t>
            </a:r>
            <a:endParaRPr lang="en-US" sz="2400" dirty="0"/>
          </a:p>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854" y="1720875"/>
            <a:ext cx="8026959" cy="5061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7483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Quality</a:t>
            </a:r>
            <a:endParaRPr lang="en-US" dirty="0"/>
          </a:p>
        </p:txBody>
      </p:sp>
      <p:sp>
        <p:nvSpPr>
          <p:cNvPr id="3" name="Content Placeholder 2"/>
          <p:cNvSpPr>
            <a:spLocks noGrp="1"/>
          </p:cNvSpPr>
          <p:nvPr>
            <p:ph idx="1"/>
          </p:nvPr>
        </p:nvSpPr>
        <p:spPr/>
        <p:txBody>
          <a:bodyPr>
            <a:normAutofit fontScale="92500" lnSpcReduction="20000"/>
          </a:bodyPr>
          <a:lstStyle/>
          <a:p>
            <a:pPr marL="457200" indent="-457200"/>
            <a:r>
              <a:rPr lang="en-US" sz="2400" dirty="0" smtClean="0">
                <a:solidFill>
                  <a:schemeClr val="hlink"/>
                </a:solidFill>
              </a:rPr>
              <a:t>Dissimilarity/Similarity metric</a:t>
            </a:r>
            <a:endParaRPr lang="en-US" sz="2400" dirty="0" smtClean="0"/>
          </a:p>
          <a:p>
            <a:pPr marL="914400" lvl="1" indent="-457200"/>
            <a:r>
              <a:rPr lang="en-US" sz="2400" dirty="0" smtClean="0"/>
              <a:t>Expressed in terms of a distance function, typically metric: </a:t>
            </a:r>
          </a:p>
          <a:p>
            <a:pPr marL="457200" lvl="1" indent="0">
              <a:buNone/>
            </a:pPr>
            <a:r>
              <a:rPr lang="en-US" sz="2400" i="1" dirty="0"/>
              <a:t>	</a:t>
            </a:r>
            <a:r>
              <a:rPr lang="en-US" sz="2400" i="1" dirty="0" smtClean="0"/>
              <a:t>d</a:t>
            </a:r>
            <a:r>
              <a:rPr lang="en-US" sz="2400" dirty="0" smtClean="0"/>
              <a:t>(</a:t>
            </a:r>
            <a:r>
              <a:rPr lang="en-US" sz="2400" i="1" dirty="0" smtClean="0"/>
              <a:t>i, j</a:t>
            </a:r>
            <a:r>
              <a:rPr lang="en-US" sz="2400" dirty="0" smtClean="0"/>
              <a:t>)</a:t>
            </a:r>
          </a:p>
          <a:p>
            <a:pPr marL="914400" lvl="1" indent="-457200"/>
            <a:r>
              <a:rPr lang="en-US" sz="2400" dirty="0" smtClean="0"/>
              <a:t>The definitions of </a:t>
            </a:r>
            <a:r>
              <a:rPr lang="en-US" sz="2400" dirty="0" smtClean="0">
                <a:solidFill>
                  <a:schemeClr val="hlink"/>
                </a:solidFill>
              </a:rPr>
              <a:t>distance functions</a:t>
            </a:r>
            <a:r>
              <a:rPr lang="en-US" sz="2400" dirty="0" smtClean="0"/>
              <a:t> are usually rather different for interval-scaled, </a:t>
            </a:r>
            <a:r>
              <a:rPr lang="en-US" sz="2400" dirty="0" err="1" smtClean="0"/>
              <a:t>boolean</a:t>
            </a:r>
            <a:r>
              <a:rPr lang="en-US" sz="2400" dirty="0" smtClean="0"/>
              <a:t>, categorical, ordinal ratio, and vector variables</a:t>
            </a:r>
          </a:p>
          <a:p>
            <a:pPr marL="914400" lvl="1" indent="-457200"/>
            <a:r>
              <a:rPr lang="en-US" sz="2400" dirty="0" smtClean="0"/>
              <a:t>Weights should be associated with different variables based on applications and data semantics</a:t>
            </a:r>
            <a:endParaRPr lang="en-US" sz="2400" dirty="0" smtClean="0">
              <a:sym typeface="Symbol" pitchFamily="18" charset="2"/>
            </a:endParaRPr>
          </a:p>
          <a:p>
            <a:pPr marL="457200" indent="-457200"/>
            <a:r>
              <a:rPr lang="en-US" sz="2400" dirty="0" smtClean="0"/>
              <a:t>Quality of clustering:</a:t>
            </a:r>
          </a:p>
          <a:p>
            <a:pPr marL="914400" lvl="1" indent="-457200"/>
            <a:r>
              <a:rPr lang="en-US" sz="2400" dirty="0" smtClean="0"/>
              <a:t>There is usually a separate “quality” function that measures the “goodness” of a cluster.</a:t>
            </a:r>
          </a:p>
          <a:p>
            <a:pPr marL="914400" lvl="1" indent="-457200"/>
            <a:r>
              <a:rPr lang="en-US" sz="2400" dirty="0" smtClean="0">
                <a:sym typeface="Symbol" pitchFamily="18" charset="2"/>
              </a:rPr>
              <a:t>It is hard to define “similar enough” or “good enough” </a:t>
            </a:r>
          </a:p>
          <a:p>
            <a:pPr marL="1371600" lvl="2" indent="-457200"/>
            <a:r>
              <a:rPr lang="en-US" dirty="0" smtClean="0">
                <a:sym typeface="Symbol" pitchFamily="18" charset="2"/>
              </a:rPr>
              <a:t> The answer is typically highly subjective</a:t>
            </a:r>
          </a:p>
        </p:txBody>
      </p:sp>
    </p:spTree>
    <p:extLst>
      <p:ext uri="{BB962C8B-B14F-4D97-AF65-F5344CB8AC3E}">
        <p14:creationId xmlns:p14="http://schemas.microsoft.com/office/powerpoint/2010/main" val="33855378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Hopkins Statistic</a:t>
            </a:r>
            <a:endParaRPr lang="en-US" dirty="0"/>
          </a:p>
        </p:txBody>
      </p:sp>
      <p:sp>
        <p:nvSpPr>
          <p:cNvPr id="4" name="Content Placeholder 2"/>
          <p:cNvSpPr txBox="1">
            <a:spLocks/>
          </p:cNvSpPr>
          <p:nvPr/>
        </p:nvSpPr>
        <p:spPr>
          <a:xfrm>
            <a:off x="466857" y="1226706"/>
            <a:ext cx="82296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Given a dataset D regarded as a sample of a random variable o, determine how far away o is from being uniformly distributed in the data space</a:t>
            </a:r>
          </a:p>
          <a:p>
            <a:r>
              <a:rPr lang="en-US" sz="2400" dirty="0" smtClean="0"/>
              <a:t>Sample </a:t>
            </a:r>
            <a:r>
              <a:rPr lang="en-US" sz="2400" i="1" dirty="0" smtClean="0"/>
              <a:t>n</a:t>
            </a:r>
            <a:r>
              <a:rPr lang="en-US" sz="2400" dirty="0" smtClean="0"/>
              <a:t> points, </a:t>
            </a:r>
            <a:r>
              <a:rPr lang="en-US" sz="2400" i="1" dirty="0" smtClean="0"/>
              <a:t>p</a:t>
            </a:r>
            <a:r>
              <a:rPr lang="en-US" sz="2400" i="1" baseline="-25000" dirty="0" smtClean="0"/>
              <a:t>1</a:t>
            </a:r>
            <a:r>
              <a:rPr lang="en-US" sz="2400" i="1" dirty="0" smtClean="0"/>
              <a:t>, …, </a:t>
            </a:r>
            <a:r>
              <a:rPr lang="en-US" sz="2400" i="1" dirty="0" err="1" smtClean="0"/>
              <a:t>p</a:t>
            </a:r>
            <a:r>
              <a:rPr lang="en-US" sz="2400" i="1" baseline="-25000" dirty="0" err="1" smtClean="0"/>
              <a:t>n</a:t>
            </a:r>
            <a:r>
              <a:rPr lang="en-US" sz="2400" dirty="0" smtClean="0"/>
              <a:t>, uniformly from D.  For each p</a:t>
            </a:r>
            <a:r>
              <a:rPr lang="en-US" sz="2400" baseline="-25000" dirty="0" smtClean="0"/>
              <a:t>i</a:t>
            </a:r>
            <a:r>
              <a:rPr lang="en-US" sz="2400" dirty="0" smtClean="0"/>
              <a:t>, find its nearest neighbor in D:  </a:t>
            </a:r>
            <a:r>
              <a:rPr lang="en-US" sz="2400" i="1" dirty="0" smtClean="0"/>
              <a:t>x</a:t>
            </a:r>
            <a:r>
              <a:rPr lang="en-US" sz="2400" i="1" baseline="-25000" dirty="0" smtClean="0"/>
              <a:t>i</a:t>
            </a:r>
            <a:r>
              <a:rPr lang="en-US" sz="2400" dirty="0" smtClean="0"/>
              <a:t> = </a:t>
            </a:r>
            <a:r>
              <a:rPr lang="en-US" sz="2400" i="1" dirty="0" smtClean="0"/>
              <a:t>min{</a:t>
            </a:r>
            <a:r>
              <a:rPr lang="en-US" sz="2400" i="1" dirty="0" err="1" smtClean="0"/>
              <a:t>dist</a:t>
            </a:r>
            <a:r>
              <a:rPr lang="en-US" sz="2400" i="1" dirty="0" smtClean="0"/>
              <a:t> (p</a:t>
            </a:r>
            <a:r>
              <a:rPr lang="en-US" sz="2400" i="1" baseline="-25000" dirty="0" smtClean="0"/>
              <a:t>i</a:t>
            </a:r>
            <a:r>
              <a:rPr lang="en-US" sz="2400" i="1" dirty="0" smtClean="0"/>
              <a:t>, v)}</a:t>
            </a:r>
            <a:r>
              <a:rPr lang="en-US" sz="2400" dirty="0" smtClean="0"/>
              <a:t> where </a:t>
            </a:r>
            <a:r>
              <a:rPr lang="en-US" sz="2400" i="1" dirty="0" smtClean="0"/>
              <a:t>v</a:t>
            </a:r>
            <a:r>
              <a:rPr lang="en-US" sz="2400" dirty="0" smtClean="0"/>
              <a:t> in D</a:t>
            </a:r>
          </a:p>
          <a:p>
            <a:r>
              <a:rPr lang="en-US" sz="2400" dirty="0" smtClean="0"/>
              <a:t>Sample </a:t>
            </a:r>
            <a:r>
              <a:rPr lang="en-US" sz="2400" i="1" dirty="0" smtClean="0"/>
              <a:t>n</a:t>
            </a:r>
            <a:r>
              <a:rPr lang="en-US" sz="2400" dirty="0" smtClean="0"/>
              <a:t> points, </a:t>
            </a:r>
            <a:r>
              <a:rPr lang="en-US" sz="2400" i="1" dirty="0" smtClean="0"/>
              <a:t>q</a:t>
            </a:r>
            <a:r>
              <a:rPr lang="en-US" sz="2400" i="1" baseline="-25000" dirty="0" smtClean="0"/>
              <a:t>1</a:t>
            </a:r>
            <a:r>
              <a:rPr lang="en-US" sz="2400" i="1" dirty="0" smtClean="0"/>
              <a:t>, …, </a:t>
            </a:r>
            <a:r>
              <a:rPr lang="en-US" sz="2400" i="1" dirty="0" err="1" smtClean="0"/>
              <a:t>q</a:t>
            </a:r>
            <a:r>
              <a:rPr lang="en-US" sz="2400" i="1" baseline="-25000" dirty="0" err="1" smtClean="0"/>
              <a:t>n</a:t>
            </a:r>
            <a:r>
              <a:rPr lang="en-US" sz="2400" dirty="0" smtClean="0"/>
              <a:t>, uniformly from D.  For each </a:t>
            </a:r>
            <a:r>
              <a:rPr lang="en-US" sz="2400" i="1" dirty="0" smtClean="0"/>
              <a:t>q</a:t>
            </a:r>
            <a:r>
              <a:rPr lang="en-US" sz="2400" i="1" baseline="-25000" dirty="0" smtClean="0"/>
              <a:t>i</a:t>
            </a:r>
            <a:r>
              <a:rPr lang="en-US" sz="2400" dirty="0" smtClean="0"/>
              <a:t>, find its nearest neighbor in D </a:t>
            </a:r>
            <a:r>
              <a:rPr lang="en-US" sz="2400" dirty="0" smtClean="0">
                <a:latin typeface="Times New Roman" pitchFamily="18" charset="0"/>
                <a:cs typeface="Times New Roman" pitchFamily="18" charset="0"/>
              </a:rPr>
              <a:t>– </a:t>
            </a:r>
            <a:r>
              <a:rPr lang="en-US" sz="2400" dirty="0" smtClean="0"/>
              <a:t>{</a:t>
            </a:r>
            <a:r>
              <a:rPr lang="en-US" sz="2400" i="1" dirty="0" smtClean="0"/>
              <a:t>q</a:t>
            </a:r>
            <a:r>
              <a:rPr lang="en-US" sz="2400" i="1" baseline="-25000" dirty="0" smtClean="0"/>
              <a:t>i</a:t>
            </a:r>
            <a:r>
              <a:rPr lang="en-US" sz="2400" dirty="0" smtClean="0"/>
              <a:t>}:  </a:t>
            </a:r>
            <a:r>
              <a:rPr lang="en-US" sz="2400" i="1" dirty="0" err="1" smtClean="0"/>
              <a:t>y</a:t>
            </a:r>
            <a:r>
              <a:rPr lang="en-US" sz="2400" i="1" baseline="-25000" dirty="0" err="1" smtClean="0"/>
              <a:t>i</a:t>
            </a:r>
            <a:r>
              <a:rPr lang="en-US" sz="2400" dirty="0" smtClean="0"/>
              <a:t> = </a:t>
            </a:r>
            <a:r>
              <a:rPr lang="en-US" sz="2400" i="1" dirty="0" smtClean="0"/>
              <a:t>min{</a:t>
            </a:r>
            <a:r>
              <a:rPr lang="en-US" sz="2400" i="1" dirty="0" err="1" smtClean="0"/>
              <a:t>dist</a:t>
            </a:r>
            <a:r>
              <a:rPr lang="en-US" sz="2400" i="1" dirty="0" smtClean="0"/>
              <a:t> (q</a:t>
            </a:r>
            <a:r>
              <a:rPr lang="en-US" sz="2400" i="1" baseline="-25000" dirty="0" smtClean="0"/>
              <a:t>i</a:t>
            </a:r>
            <a:r>
              <a:rPr lang="en-US" sz="2400" i="1" dirty="0" smtClean="0"/>
              <a:t>, v)}</a:t>
            </a:r>
            <a:r>
              <a:rPr lang="en-US" sz="2400" dirty="0" smtClean="0"/>
              <a:t> where </a:t>
            </a:r>
            <a:r>
              <a:rPr lang="en-US" sz="2400" i="1" dirty="0" smtClean="0"/>
              <a:t>v</a:t>
            </a:r>
            <a:r>
              <a:rPr lang="en-US" sz="2400" dirty="0" smtClean="0"/>
              <a:t> in D and v </a:t>
            </a:r>
            <a:r>
              <a:rPr lang="en-US" sz="2400" dirty="0" smtClean="0">
                <a:cs typeface="Arial" pitchFamily="34" charset="0"/>
              </a:rPr>
              <a:t>≠ </a:t>
            </a:r>
            <a:r>
              <a:rPr lang="en-US" sz="2400" i="1" dirty="0" smtClean="0"/>
              <a:t>q</a:t>
            </a:r>
            <a:r>
              <a:rPr lang="en-US" sz="2400" i="1" baseline="-25000" dirty="0" smtClean="0"/>
              <a:t>i</a:t>
            </a:r>
          </a:p>
          <a:p>
            <a:r>
              <a:rPr lang="en-US" sz="2400" dirty="0" smtClean="0"/>
              <a:t>Calculate the Hopkins Statistic:</a:t>
            </a:r>
          </a:p>
          <a:p>
            <a:pPr marL="0" indent="0">
              <a:buNone/>
            </a:pPr>
            <a:endParaRPr lang="en-US" sz="2400" i="1" dirty="0" smtClean="0"/>
          </a:p>
          <a:p>
            <a:r>
              <a:rPr lang="en-US" sz="2400" dirty="0" smtClean="0"/>
              <a:t>If D is uniformly distributed, </a:t>
            </a:r>
            <a:r>
              <a:rPr lang="en-US" sz="2400" dirty="0" smtClean="0">
                <a:cs typeface="Arial" pitchFamily="34" charset="0"/>
              </a:rPr>
              <a:t>∑ x</a:t>
            </a:r>
            <a:r>
              <a:rPr lang="en-US" sz="2400" baseline="-25000" dirty="0" smtClean="0">
                <a:cs typeface="Arial" pitchFamily="34" charset="0"/>
              </a:rPr>
              <a:t>i</a:t>
            </a:r>
            <a:r>
              <a:rPr lang="en-US" sz="2400" dirty="0" smtClean="0">
                <a:cs typeface="Arial" pitchFamily="34" charset="0"/>
              </a:rPr>
              <a:t> and ∑ </a:t>
            </a:r>
            <a:r>
              <a:rPr lang="en-US" sz="2400" dirty="0" err="1" smtClean="0">
                <a:cs typeface="Arial" pitchFamily="34" charset="0"/>
              </a:rPr>
              <a:t>y</a:t>
            </a:r>
            <a:r>
              <a:rPr lang="en-US" sz="2400" baseline="-25000" dirty="0" err="1" smtClean="0">
                <a:cs typeface="Arial" pitchFamily="34" charset="0"/>
              </a:rPr>
              <a:t>i</a:t>
            </a:r>
            <a:r>
              <a:rPr lang="en-US" sz="2400" dirty="0" smtClean="0">
                <a:cs typeface="Arial" pitchFamily="34" charset="0"/>
              </a:rPr>
              <a:t> will be close to each other and H is close to 0.5.</a:t>
            </a:r>
          </a:p>
          <a:p>
            <a:r>
              <a:rPr lang="en-US" sz="2400" dirty="0" smtClean="0">
                <a:cs typeface="Arial" pitchFamily="34" charset="0"/>
              </a:rPr>
              <a:t>H &gt; 0.75 indicates a clustering tendency at the 90% confidence level.</a:t>
            </a:r>
          </a:p>
          <a:p>
            <a:endParaRPr lang="en-US" sz="28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4995" y="4279674"/>
            <a:ext cx="30480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89814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Cluster Quality</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pPr>
              <a:lnSpc>
                <a:spcPct val="120000"/>
              </a:lnSpc>
            </a:pPr>
            <a:r>
              <a:rPr lang="en-US" sz="2400" dirty="0"/>
              <a:t>Two methods: extrinsic vs. intrinsic  </a:t>
            </a:r>
          </a:p>
          <a:p>
            <a:pPr>
              <a:lnSpc>
                <a:spcPct val="120000"/>
              </a:lnSpc>
            </a:pPr>
            <a:r>
              <a:rPr lang="en-US" sz="2400" dirty="0" smtClean="0"/>
              <a:t>Extrinsic (external): supervised (i.e. ground </a:t>
            </a:r>
            <a:r>
              <a:rPr lang="en-US" sz="2400" dirty="0"/>
              <a:t>truth </a:t>
            </a:r>
            <a:r>
              <a:rPr lang="en-US" sz="2400" dirty="0" smtClean="0"/>
              <a:t>data is available)</a:t>
            </a:r>
            <a:endParaRPr lang="en-US" sz="2400" dirty="0"/>
          </a:p>
          <a:p>
            <a:pPr lvl="1">
              <a:lnSpc>
                <a:spcPct val="120000"/>
              </a:lnSpc>
            </a:pPr>
            <a:r>
              <a:rPr lang="en-US" sz="2400" dirty="0"/>
              <a:t>Compare a clustering against the ground truth using certain clustering quality measure</a:t>
            </a:r>
          </a:p>
          <a:p>
            <a:pPr>
              <a:lnSpc>
                <a:spcPct val="120000"/>
              </a:lnSpc>
            </a:pPr>
            <a:r>
              <a:rPr lang="en-US" sz="2400" dirty="0" smtClean="0"/>
              <a:t>Intrinsic (internal): unsupervised (i.e. ground </a:t>
            </a:r>
            <a:r>
              <a:rPr lang="en-US" sz="2400" dirty="0"/>
              <a:t>truth </a:t>
            </a:r>
            <a:r>
              <a:rPr lang="en-US" sz="2400" dirty="0" smtClean="0"/>
              <a:t>data is unavailable)</a:t>
            </a:r>
            <a:endParaRPr lang="en-US" sz="2400" dirty="0"/>
          </a:p>
          <a:p>
            <a:pPr lvl="1">
              <a:lnSpc>
                <a:spcPct val="120000"/>
              </a:lnSpc>
            </a:pPr>
            <a:r>
              <a:rPr lang="en-US" sz="2400" dirty="0"/>
              <a:t>Evaluate the goodness of a clustering by considering how well the clusters are separated, and how compact the clusters are</a:t>
            </a:r>
          </a:p>
          <a:p>
            <a:endParaRPr lang="en-US" dirty="0"/>
          </a:p>
        </p:txBody>
      </p:sp>
    </p:spTree>
    <p:extLst>
      <p:ext uri="{BB962C8B-B14F-4D97-AF65-F5344CB8AC3E}">
        <p14:creationId xmlns:p14="http://schemas.microsoft.com/office/powerpoint/2010/main" val="206117963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Extrinsic Methods: Criteria</a:t>
            </a:r>
            <a:endParaRPr lang="en-US" dirty="0"/>
          </a:p>
        </p:txBody>
      </p:sp>
      <p:sp>
        <p:nvSpPr>
          <p:cNvPr id="3" name="Content Placeholder 2"/>
          <p:cNvSpPr>
            <a:spLocks noGrp="1"/>
          </p:cNvSpPr>
          <p:nvPr>
            <p:ph idx="1"/>
          </p:nvPr>
        </p:nvSpPr>
        <p:spPr/>
        <p:txBody>
          <a:bodyPr>
            <a:normAutofit lnSpcReduction="10000"/>
          </a:bodyPr>
          <a:lstStyle/>
          <a:p>
            <a:r>
              <a:rPr lang="en-US" sz="2400" dirty="0"/>
              <a:t>Clustering quality measure: </a:t>
            </a:r>
            <a:r>
              <a:rPr lang="en-US" sz="2400" i="1" dirty="0"/>
              <a:t>Q(C, C</a:t>
            </a:r>
            <a:r>
              <a:rPr lang="en-US" sz="2400" i="1" baseline="-25000" dirty="0"/>
              <a:t>g</a:t>
            </a:r>
            <a:r>
              <a:rPr lang="en-US" sz="2400" i="1" dirty="0"/>
              <a:t>),</a:t>
            </a:r>
            <a:r>
              <a:rPr lang="en-US" sz="2400" dirty="0"/>
              <a:t> for a clustering </a:t>
            </a:r>
            <a:r>
              <a:rPr lang="en-US" sz="2400" i="1" dirty="0"/>
              <a:t>C</a:t>
            </a:r>
            <a:r>
              <a:rPr lang="en-US" sz="2400" dirty="0"/>
              <a:t> given the </a:t>
            </a:r>
            <a:r>
              <a:rPr lang="en-US" sz="2400" u="sng" dirty="0"/>
              <a:t>ground truth </a:t>
            </a:r>
            <a:r>
              <a:rPr lang="en-US" sz="2400" i="1" dirty="0"/>
              <a:t>C</a:t>
            </a:r>
            <a:r>
              <a:rPr lang="en-US" sz="2400" i="1" baseline="-25000" dirty="0"/>
              <a:t>g</a:t>
            </a:r>
            <a:r>
              <a:rPr lang="en-US" sz="2400" dirty="0"/>
              <a:t>. </a:t>
            </a:r>
          </a:p>
          <a:p>
            <a:r>
              <a:rPr lang="en-US" sz="2400" i="1" dirty="0"/>
              <a:t>Q</a:t>
            </a:r>
            <a:r>
              <a:rPr lang="en-US" sz="2400" dirty="0"/>
              <a:t> is good if it satisfies the following </a:t>
            </a:r>
            <a:r>
              <a:rPr lang="en-US" sz="2400" b="1" dirty="0"/>
              <a:t>4</a:t>
            </a:r>
            <a:r>
              <a:rPr lang="en-US" sz="2400" dirty="0"/>
              <a:t> essential criteria</a:t>
            </a:r>
          </a:p>
          <a:p>
            <a:pPr lvl="1"/>
            <a:r>
              <a:rPr lang="en-US" sz="2400" dirty="0"/>
              <a:t>Cluster homogeneity: the purer, the better</a:t>
            </a:r>
          </a:p>
          <a:p>
            <a:pPr lvl="1"/>
            <a:r>
              <a:rPr lang="en-US" sz="2400" dirty="0"/>
              <a:t>Cluster completeness: should assign objects belong to the same category in the ground truth to the same cluster</a:t>
            </a:r>
          </a:p>
          <a:p>
            <a:pPr lvl="1"/>
            <a:r>
              <a:rPr lang="en-US" sz="2400" dirty="0"/>
              <a:t>Rag bag: putting a heterogeneous object into a pure cluster should be penalized more than putting it into a </a:t>
            </a:r>
            <a:r>
              <a:rPr lang="en-US" sz="2400" i="1" dirty="0"/>
              <a:t>rag bag</a:t>
            </a:r>
            <a:r>
              <a:rPr lang="en-US" sz="2400" dirty="0"/>
              <a:t> (i.e., “miscellaneous” or “other” category)</a:t>
            </a:r>
          </a:p>
          <a:p>
            <a:pPr lvl="1"/>
            <a:r>
              <a:rPr lang="en-US" sz="2400" dirty="0"/>
              <a:t>Small cluster preservation: splitting a small category into pieces is more harmful than splitting a large category into pieces</a:t>
            </a:r>
          </a:p>
          <a:p>
            <a:endParaRPr lang="en-US" dirty="0"/>
          </a:p>
        </p:txBody>
      </p:sp>
    </p:spTree>
    <p:extLst>
      <p:ext uri="{BB962C8B-B14F-4D97-AF65-F5344CB8AC3E}">
        <p14:creationId xmlns:p14="http://schemas.microsoft.com/office/powerpoint/2010/main" val="88670226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Homogeneity</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819400"/>
            <a:ext cx="8402442" cy="195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21259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Completeness</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50" y="2867024"/>
            <a:ext cx="7445245" cy="1857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07554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Rag Bag</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9" y="2805114"/>
            <a:ext cx="7010401" cy="1855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94808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Cluster Preservation</a:t>
            </a:r>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299" y="2895875"/>
            <a:ext cx="6729101" cy="190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410354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BCubed</a:t>
            </a:r>
            <a:r>
              <a:rPr lang="en-US" dirty="0" smtClean="0"/>
              <a:t> Metric</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Based on precision and recall </a:t>
            </a:r>
            <a:r>
              <a:rPr lang="en-US" dirty="0" smtClean="0"/>
              <a:t>statistics between clusters and ground truth</a:t>
            </a:r>
            <a:endParaRPr lang="en-US" dirty="0" smtClean="0"/>
          </a:p>
          <a:p>
            <a:r>
              <a:rPr lang="en-US" dirty="0" smtClean="0"/>
              <a:t>Has been shown to satisfy 4 constraints</a:t>
            </a:r>
          </a:p>
          <a:p>
            <a:pPr lvl="1"/>
            <a:r>
              <a:rPr lang="en-US" dirty="0" smtClean="0"/>
              <a:t>Homogeneity</a:t>
            </a:r>
          </a:p>
          <a:p>
            <a:pPr lvl="2"/>
            <a:r>
              <a:rPr lang="en-US" dirty="0" smtClean="0"/>
              <a:t>Splitting a cluster that mixes two categories into two “pure” clusters increases the </a:t>
            </a:r>
            <a:r>
              <a:rPr lang="en-US" dirty="0" err="1" smtClean="0"/>
              <a:t>BCubed</a:t>
            </a:r>
            <a:r>
              <a:rPr lang="en-US" dirty="0" smtClean="0"/>
              <a:t> precision and does not affect </a:t>
            </a:r>
            <a:r>
              <a:rPr lang="en-US" dirty="0" err="1" smtClean="0"/>
              <a:t>BCubed</a:t>
            </a:r>
            <a:r>
              <a:rPr lang="en-US" dirty="0" smtClean="0"/>
              <a:t> recall</a:t>
            </a:r>
          </a:p>
          <a:p>
            <a:pPr lvl="1"/>
            <a:r>
              <a:rPr lang="en-US" dirty="0" smtClean="0"/>
              <a:t>Completeness</a:t>
            </a:r>
          </a:p>
          <a:p>
            <a:pPr lvl="2"/>
            <a:r>
              <a:rPr lang="en-US" dirty="0" smtClean="0"/>
              <a:t>Unifying two clusters which contain only items from the same category increases the </a:t>
            </a:r>
            <a:r>
              <a:rPr lang="en-US" dirty="0" err="1" smtClean="0"/>
              <a:t>Bcubed</a:t>
            </a:r>
            <a:r>
              <a:rPr lang="en-US" dirty="0" smtClean="0"/>
              <a:t> recall measure and the precision remains maximal</a:t>
            </a:r>
          </a:p>
          <a:p>
            <a:pPr lvl="1"/>
            <a:r>
              <a:rPr lang="en-US" dirty="0" smtClean="0"/>
              <a:t>Rag Bag</a:t>
            </a:r>
          </a:p>
          <a:p>
            <a:pPr lvl="2"/>
            <a:r>
              <a:rPr lang="en-US" dirty="0" smtClean="0"/>
              <a:t>Introducing a unique item in a clean cluster decreases the precision and the recall is unaffected</a:t>
            </a:r>
          </a:p>
          <a:p>
            <a:pPr lvl="1"/>
            <a:r>
              <a:rPr lang="en-US" dirty="0" smtClean="0"/>
              <a:t>Cluster Size</a:t>
            </a:r>
          </a:p>
          <a:p>
            <a:pPr lvl="2"/>
            <a:r>
              <a:rPr lang="en-US" dirty="0" smtClean="0"/>
              <a:t>Splitting small clusters decreases recall</a:t>
            </a:r>
          </a:p>
          <a:p>
            <a:pPr lvl="2"/>
            <a:endParaRPr lang="en-US" dirty="0" smtClean="0"/>
          </a:p>
          <a:p>
            <a:pPr lvl="2"/>
            <a:endParaRPr lang="en-US" dirty="0"/>
          </a:p>
        </p:txBody>
      </p:sp>
    </p:spTree>
    <p:extLst>
      <p:ext uri="{BB962C8B-B14F-4D97-AF65-F5344CB8AC3E}">
        <p14:creationId xmlns:p14="http://schemas.microsoft.com/office/powerpoint/2010/main" val="111378977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Intrinsic Methods</a:t>
            </a:r>
            <a:endParaRPr lang="en-US" dirty="0"/>
          </a:p>
        </p:txBody>
      </p:sp>
      <p:sp>
        <p:nvSpPr>
          <p:cNvPr id="3" name="Content Placeholder 2"/>
          <p:cNvSpPr>
            <a:spLocks noGrp="1"/>
          </p:cNvSpPr>
          <p:nvPr>
            <p:ph idx="1"/>
          </p:nvPr>
        </p:nvSpPr>
        <p:spPr/>
        <p:txBody>
          <a:bodyPr/>
          <a:lstStyle/>
          <a:p>
            <a:r>
              <a:rPr lang="en-US" dirty="0" smtClean="0"/>
              <a:t>Used when the ground truth of a dataset is not available</a:t>
            </a:r>
          </a:p>
          <a:p>
            <a:r>
              <a:rPr lang="en-US" dirty="0" smtClean="0"/>
              <a:t>Evaluate clusters based on how well they are </a:t>
            </a:r>
            <a:r>
              <a:rPr lang="en-US" b="1" dirty="0" smtClean="0"/>
              <a:t>separated</a:t>
            </a:r>
            <a:r>
              <a:rPr lang="en-US" dirty="0" smtClean="0"/>
              <a:t> and how </a:t>
            </a:r>
            <a:r>
              <a:rPr lang="en-US" b="1" dirty="0" smtClean="0"/>
              <a:t>compact</a:t>
            </a:r>
            <a:r>
              <a:rPr lang="en-US" dirty="0" smtClean="0"/>
              <a:t> they are</a:t>
            </a:r>
          </a:p>
          <a:p>
            <a:r>
              <a:rPr lang="en-US" dirty="0" smtClean="0"/>
              <a:t>Intrinsic methods typically have the advantage of a similarity metric </a:t>
            </a:r>
          </a:p>
        </p:txBody>
      </p:sp>
    </p:spTree>
    <p:extLst>
      <p:ext uri="{BB962C8B-B14F-4D97-AF65-F5344CB8AC3E}">
        <p14:creationId xmlns:p14="http://schemas.microsoft.com/office/powerpoint/2010/main" val="41886696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Correlation</a:t>
            </a:r>
            <a:endParaRPr lang="en-US" dirty="0"/>
          </a:p>
        </p:txBody>
      </p:sp>
      <p:sp>
        <p:nvSpPr>
          <p:cNvPr id="3" name="Content Placeholder 2"/>
          <p:cNvSpPr>
            <a:spLocks noGrp="1"/>
          </p:cNvSpPr>
          <p:nvPr>
            <p:ph idx="1"/>
          </p:nvPr>
        </p:nvSpPr>
        <p:spPr/>
        <p:txBody>
          <a:bodyPr>
            <a:normAutofit lnSpcReduction="10000"/>
          </a:bodyPr>
          <a:lstStyle/>
          <a:p>
            <a:r>
              <a:rPr lang="en-US" dirty="0" smtClean="0"/>
              <a:t>Two matrices:</a:t>
            </a:r>
          </a:p>
          <a:p>
            <a:pPr lvl="1"/>
            <a:r>
              <a:rPr lang="en-US" dirty="0" smtClean="0"/>
              <a:t>Proximity Matrix</a:t>
            </a:r>
          </a:p>
          <a:p>
            <a:pPr lvl="1"/>
            <a:r>
              <a:rPr lang="en-US" dirty="0" smtClean="0"/>
              <a:t>Incidence Matrix</a:t>
            </a:r>
          </a:p>
          <a:p>
            <a:pPr lvl="2"/>
            <a:r>
              <a:rPr lang="en-US" dirty="0" smtClean="0"/>
              <a:t>One row and one column for each data point</a:t>
            </a:r>
          </a:p>
          <a:p>
            <a:pPr lvl="2"/>
            <a:r>
              <a:rPr lang="en-US" dirty="0" smtClean="0"/>
              <a:t>An entry is 1 if the associated pair of points belong to the same cluster</a:t>
            </a:r>
          </a:p>
          <a:p>
            <a:pPr lvl="2"/>
            <a:r>
              <a:rPr lang="en-US" dirty="0" smtClean="0"/>
              <a:t>An entry is 0 if the associated pair of points belongs to different clusters</a:t>
            </a:r>
          </a:p>
          <a:p>
            <a:r>
              <a:rPr lang="en-US" dirty="0" smtClean="0"/>
              <a:t>Compute the correlation between the two matrices</a:t>
            </a:r>
            <a:endParaRPr lang="en-US" dirty="0"/>
          </a:p>
        </p:txBody>
      </p:sp>
    </p:spTree>
    <p:extLst>
      <p:ext uri="{BB962C8B-B14F-4D97-AF65-F5344CB8AC3E}">
        <p14:creationId xmlns:p14="http://schemas.microsoft.com/office/powerpoint/2010/main" val="900187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Cluster Analysis</a:t>
            </a:r>
            <a:endParaRPr lang="en-US" dirty="0"/>
          </a:p>
        </p:txBody>
      </p:sp>
      <p:sp>
        <p:nvSpPr>
          <p:cNvPr id="3" name="Content Placeholder 2"/>
          <p:cNvSpPr>
            <a:spLocks noGrp="1"/>
          </p:cNvSpPr>
          <p:nvPr>
            <p:ph idx="1"/>
          </p:nvPr>
        </p:nvSpPr>
        <p:spPr/>
        <p:txBody>
          <a:bodyPr>
            <a:noAutofit/>
          </a:bodyPr>
          <a:lstStyle/>
          <a:p>
            <a:pPr>
              <a:spcAft>
                <a:spcPts val="600"/>
              </a:spcAft>
            </a:pPr>
            <a:r>
              <a:rPr lang="en-US" sz="2000" dirty="0" smtClean="0"/>
              <a:t>Partitioning criteria</a:t>
            </a:r>
          </a:p>
          <a:p>
            <a:pPr lvl="1">
              <a:spcAft>
                <a:spcPts val="600"/>
              </a:spcAft>
            </a:pPr>
            <a:r>
              <a:rPr lang="en-US" sz="2000" dirty="0" smtClean="0"/>
              <a:t>Single level vs. hierarchical partitioning (often, multi-level hierarchical partitioning is desirable)</a:t>
            </a:r>
          </a:p>
          <a:p>
            <a:pPr>
              <a:spcAft>
                <a:spcPts val="600"/>
              </a:spcAft>
            </a:pPr>
            <a:r>
              <a:rPr lang="en-US" sz="2000" dirty="0" smtClean="0"/>
              <a:t>Separation of clusters</a:t>
            </a:r>
          </a:p>
          <a:p>
            <a:pPr lvl="1">
              <a:spcAft>
                <a:spcPts val="600"/>
              </a:spcAft>
            </a:pPr>
            <a:r>
              <a:rPr lang="en-US" sz="2000" dirty="0" smtClean="0"/>
              <a:t>Exclusive (e.g., one customer belongs to only one region)</a:t>
            </a:r>
            <a:endParaRPr lang="en-US" sz="2000" dirty="0"/>
          </a:p>
          <a:p>
            <a:pPr lvl="1">
              <a:spcAft>
                <a:spcPts val="600"/>
              </a:spcAft>
            </a:pPr>
            <a:r>
              <a:rPr lang="en-US" sz="2000" dirty="0" smtClean="0"/>
              <a:t>Non-exclusive (e.g., one document may belong to more than one class)</a:t>
            </a:r>
          </a:p>
          <a:p>
            <a:pPr>
              <a:spcAft>
                <a:spcPts val="600"/>
              </a:spcAft>
            </a:pPr>
            <a:r>
              <a:rPr lang="en-US" sz="2000" dirty="0" smtClean="0"/>
              <a:t>Similarity measure</a:t>
            </a:r>
          </a:p>
          <a:p>
            <a:pPr lvl="1">
              <a:spcAft>
                <a:spcPts val="600"/>
              </a:spcAft>
            </a:pPr>
            <a:r>
              <a:rPr lang="en-US" sz="2000" dirty="0" smtClean="0"/>
              <a:t>Distance-based (e.g., Euclidian, road network, vector)  vs. connectivity-based (e.g., density or contiguity)</a:t>
            </a:r>
          </a:p>
          <a:p>
            <a:pPr>
              <a:spcAft>
                <a:spcPts val="600"/>
              </a:spcAft>
            </a:pPr>
            <a:r>
              <a:rPr lang="en-US" sz="2000" dirty="0" smtClean="0"/>
              <a:t>Clustering space</a:t>
            </a:r>
          </a:p>
          <a:p>
            <a:pPr lvl="1">
              <a:spcAft>
                <a:spcPts val="600"/>
              </a:spcAft>
            </a:pPr>
            <a:r>
              <a:rPr lang="en-US" sz="2000" dirty="0" smtClean="0"/>
              <a:t>Full space (often when low dimensional) vs. subspaces (often in high-dimensional clustering)</a:t>
            </a:r>
          </a:p>
        </p:txBody>
      </p:sp>
    </p:spTree>
    <p:extLst>
      <p:ext uri="{BB962C8B-B14F-4D97-AF65-F5344CB8AC3E}">
        <p14:creationId xmlns:p14="http://schemas.microsoft.com/office/powerpoint/2010/main" val="13943563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Measuring Cluster Validity Via Correlation</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03" y="1776413"/>
            <a:ext cx="8176203" cy="4147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90512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Similarity Matrix </a:t>
            </a:r>
            <a:endParaRPr lang="en-US" dirty="0"/>
          </a:p>
        </p:txBody>
      </p:sp>
      <p:sp>
        <p:nvSpPr>
          <p:cNvPr id="3" name="Content Placeholder 2"/>
          <p:cNvSpPr>
            <a:spLocks noGrp="1"/>
          </p:cNvSpPr>
          <p:nvPr>
            <p:ph idx="1"/>
          </p:nvPr>
        </p:nvSpPr>
        <p:spPr/>
        <p:txBody>
          <a:bodyPr/>
          <a:lstStyle/>
          <a:p>
            <a:r>
              <a:rPr lang="en-US" dirty="0" smtClean="0"/>
              <a:t>Order the similarity matrix with respect to cluster labels (visual inspection)</a:t>
            </a:r>
            <a:endParaRPr lang="en-US" dirty="0"/>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7" y="2778685"/>
            <a:ext cx="7515225" cy="343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28006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Similarity Matrix for Random Data</a:t>
            </a:r>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 y="1378243"/>
            <a:ext cx="6943725" cy="528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48427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 of  Squares (SSE)</a:t>
            </a:r>
            <a:endParaRPr lang="en-US" dirty="0"/>
          </a:p>
        </p:txBody>
      </p:sp>
      <p:sp>
        <p:nvSpPr>
          <p:cNvPr id="3" name="Content Placeholder 2"/>
          <p:cNvSpPr>
            <a:spLocks noGrp="1"/>
          </p:cNvSpPr>
          <p:nvPr>
            <p:ph idx="1"/>
          </p:nvPr>
        </p:nvSpPr>
        <p:spPr/>
        <p:txBody>
          <a:bodyPr/>
          <a:lstStyle/>
          <a:p>
            <a:r>
              <a:rPr lang="en-US" dirty="0" smtClean="0"/>
              <a:t>SSE is good for comparing two clusters (average SSE)</a:t>
            </a:r>
          </a:p>
          <a:p>
            <a:endParaRPr lang="en-US" dirty="0"/>
          </a:p>
          <a:p>
            <a:r>
              <a:rPr lang="en-US" dirty="0" smtClean="0"/>
              <a:t>Can also be used to estimate the number of clusters</a:t>
            </a:r>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535" y="2201348"/>
            <a:ext cx="3486150"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590389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Cohesion and Separation</a:t>
            </a:r>
            <a:endParaRPr lang="en-US" dirty="0"/>
          </a:p>
        </p:txBody>
      </p:sp>
      <p:sp>
        <p:nvSpPr>
          <p:cNvPr id="3" name="Content Placeholder 2"/>
          <p:cNvSpPr>
            <a:spLocks noGrp="1"/>
          </p:cNvSpPr>
          <p:nvPr>
            <p:ph idx="1"/>
          </p:nvPr>
        </p:nvSpPr>
        <p:spPr>
          <a:xfrm>
            <a:off x="457200" y="1548684"/>
            <a:ext cx="8229600" cy="5257800"/>
          </a:xfrm>
        </p:spPr>
        <p:txBody>
          <a:bodyPr>
            <a:normAutofit/>
          </a:bodyPr>
          <a:lstStyle/>
          <a:p>
            <a:r>
              <a:rPr lang="en-US" sz="2800" dirty="0" smtClean="0"/>
              <a:t>Cluster Cohesion: Measures how closely related objects are in a cluster:</a:t>
            </a:r>
          </a:p>
          <a:p>
            <a:pPr lvl="1"/>
            <a:r>
              <a:rPr lang="en-US" sz="2400" dirty="0" smtClean="0"/>
              <a:t>Within cluster sum of squares:</a:t>
            </a:r>
          </a:p>
          <a:p>
            <a:pPr lvl="1"/>
            <a:endParaRPr lang="en-US" sz="2400" dirty="0"/>
          </a:p>
          <a:p>
            <a:pPr lvl="1"/>
            <a:endParaRPr lang="en-US" sz="2400" dirty="0" smtClean="0"/>
          </a:p>
          <a:p>
            <a:r>
              <a:rPr lang="en-US" sz="2800" dirty="0" smtClean="0"/>
              <a:t>Cluster Separation: Measure how distinct or well separated a cluster is from other clusters</a:t>
            </a:r>
          </a:p>
          <a:p>
            <a:pPr lvl="1"/>
            <a:r>
              <a:rPr lang="en-US" sz="2400" dirty="0" smtClean="0"/>
              <a:t>Between cluster sum of squares</a:t>
            </a:r>
          </a:p>
          <a:p>
            <a:pPr lvl="1"/>
            <a:endParaRPr lang="en-US" sz="2400" dirty="0"/>
          </a:p>
          <a:p>
            <a:pPr lvl="1"/>
            <a:endParaRPr lang="en-US" sz="2400" dirty="0" smtClean="0"/>
          </a:p>
          <a:p>
            <a:r>
              <a:rPr lang="en-US" dirty="0" smtClean="0"/>
              <a:t>Total sum of squares </a:t>
            </a:r>
            <a:r>
              <a:rPr lang="en-US" i="1" dirty="0" smtClean="0"/>
              <a:t>TSS=WSS+BSS</a:t>
            </a:r>
            <a:endParaRPr lang="en-US" dirty="0" smtClean="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7025" y="2908479"/>
            <a:ext cx="340995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874" y="5185015"/>
            <a:ext cx="32956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344739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Proximity Graph for Cohesion and Separation</a:t>
            </a:r>
            <a:endParaRPr lang="en-US" dirty="0"/>
          </a:p>
        </p:txBody>
      </p:sp>
      <p:sp>
        <p:nvSpPr>
          <p:cNvPr id="3" name="Content Placeholder 2"/>
          <p:cNvSpPr>
            <a:spLocks noGrp="1"/>
          </p:cNvSpPr>
          <p:nvPr>
            <p:ph idx="1"/>
          </p:nvPr>
        </p:nvSpPr>
        <p:spPr/>
        <p:txBody>
          <a:bodyPr/>
          <a:lstStyle/>
          <a:p>
            <a:r>
              <a:rPr lang="en-US" dirty="0" smtClean="0"/>
              <a:t>A proximity graph-based approach can also be used for cohesion and separation.</a:t>
            </a:r>
          </a:p>
          <a:p>
            <a:pPr lvl="1"/>
            <a:r>
              <a:rPr lang="en-US" dirty="0" smtClean="0"/>
              <a:t>Cohesion is the sum of the weights of all links within a cluster</a:t>
            </a:r>
          </a:p>
          <a:p>
            <a:pPr lvl="1"/>
            <a:r>
              <a:rPr lang="en-US" dirty="0" smtClean="0"/>
              <a:t>Separation is the sum of the weights between nodes in the cluster and nodes outside the cluster</a:t>
            </a:r>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227" y="4513057"/>
            <a:ext cx="6119545" cy="2344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00912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0244"/>
            <a:ext cx="8229600" cy="1143000"/>
          </a:xfrm>
        </p:spPr>
        <p:txBody>
          <a:bodyPr/>
          <a:lstStyle/>
          <a:p>
            <a:r>
              <a:rPr lang="en-US" dirty="0" smtClean="0"/>
              <a:t>Silhouette Coefficient</a:t>
            </a:r>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8" y="1250531"/>
            <a:ext cx="8543925" cy="543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45914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Silhouette Plot</a:t>
            </a:r>
            <a:endParaRPr 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238" y="1421039"/>
            <a:ext cx="6105525" cy="450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143678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Determine the Number of Clusters</a:t>
            </a:r>
            <a:endParaRPr lang="en-US" dirty="0"/>
          </a:p>
        </p:txBody>
      </p:sp>
      <p:sp>
        <p:nvSpPr>
          <p:cNvPr id="3" name="Content Placeholder 2"/>
          <p:cNvSpPr>
            <a:spLocks noGrp="1"/>
          </p:cNvSpPr>
          <p:nvPr>
            <p:ph idx="1"/>
          </p:nvPr>
        </p:nvSpPr>
        <p:spPr>
          <a:xfrm>
            <a:off x="457200" y="1252467"/>
            <a:ext cx="8229600" cy="4953000"/>
          </a:xfrm>
        </p:spPr>
        <p:txBody>
          <a:bodyPr>
            <a:noAutofit/>
          </a:bodyPr>
          <a:lstStyle/>
          <a:p>
            <a:r>
              <a:rPr lang="en-US" sz="2000" dirty="0"/>
              <a:t>Empirical method</a:t>
            </a:r>
          </a:p>
          <a:p>
            <a:pPr lvl="1"/>
            <a:r>
              <a:rPr lang="en-US" sz="2000" dirty="0"/>
              <a:t># of clusters </a:t>
            </a:r>
            <a:r>
              <a:rPr lang="en-US" sz="2000" dirty="0">
                <a:cs typeface="Arial" pitchFamily="34" charset="0"/>
              </a:rPr>
              <a:t>≈√n/2 for a dataset of n points</a:t>
            </a:r>
          </a:p>
          <a:p>
            <a:r>
              <a:rPr lang="en-US" sz="2000" dirty="0">
                <a:cs typeface="Arial" pitchFamily="34" charset="0"/>
              </a:rPr>
              <a:t>Elbow method</a:t>
            </a:r>
          </a:p>
          <a:p>
            <a:pPr lvl="1"/>
            <a:r>
              <a:rPr lang="en-US" sz="2000" dirty="0">
                <a:cs typeface="Arial" pitchFamily="34" charset="0"/>
              </a:rPr>
              <a:t>Use the turning point in the curve of sum of within cluster variance </a:t>
            </a:r>
            <a:r>
              <a:rPr lang="en-US" sz="2000" dirty="0" smtClean="0">
                <a:cs typeface="Arial" pitchFamily="34" charset="0"/>
              </a:rPr>
              <a:t>with respect to  </a:t>
            </a:r>
            <a:r>
              <a:rPr lang="en-US" sz="2000" dirty="0">
                <a:cs typeface="Arial" pitchFamily="34" charset="0"/>
              </a:rPr>
              <a:t>the # of clusters</a:t>
            </a:r>
          </a:p>
          <a:p>
            <a:r>
              <a:rPr lang="en-US" sz="2000" dirty="0">
                <a:cs typeface="Arial" pitchFamily="34" charset="0"/>
              </a:rPr>
              <a:t>Cross validation method</a:t>
            </a:r>
          </a:p>
          <a:p>
            <a:pPr lvl="1"/>
            <a:r>
              <a:rPr lang="en-US" sz="2000" dirty="0">
                <a:cs typeface="Arial" pitchFamily="34" charset="0"/>
              </a:rPr>
              <a:t>Divide a given data set into </a:t>
            </a:r>
            <a:r>
              <a:rPr lang="en-US" sz="2000" i="1" dirty="0">
                <a:cs typeface="Arial" pitchFamily="34" charset="0"/>
              </a:rPr>
              <a:t>m</a:t>
            </a:r>
            <a:r>
              <a:rPr lang="en-US" sz="2000" dirty="0">
                <a:cs typeface="Arial" pitchFamily="34" charset="0"/>
              </a:rPr>
              <a:t> parts</a:t>
            </a:r>
          </a:p>
          <a:p>
            <a:pPr lvl="1"/>
            <a:r>
              <a:rPr lang="en-US" sz="2000" dirty="0">
                <a:cs typeface="Arial" pitchFamily="34" charset="0"/>
              </a:rPr>
              <a:t>Use </a:t>
            </a:r>
            <a:r>
              <a:rPr lang="en-US" sz="2000" i="1" dirty="0">
                <a:cs typeface="Arial" pitchFamily="34" charset="0"/>
              </a:rPr>
              <a:t>m</a:t>
            </a:r>
            <a:r>
              <a:rPr lang="en-US" sz="2000" dirty="0">
                <a:cs typeface="Arial" pitchFamily="34" charset="0"/>
              </a:rPr>
              <a:t> </a:t>
            </a:r>
            <a:r>
              <a:rPr lang="en-US" sz="2000" dirty="0">
                <a:cs typeface="Times New Roman" pitchFamily="18" charset="0"/>
              </a:rPr>
              <a:t>–</a:t>
            </a:r>
            <a:r>
              <a:rPr lang="en-US" sz="2000" dirty="0">
                <a:cs typeface="Arial" pitchFamily="34" charset="0"/>
              </a:rPr>
              <a:t> 1 parts to obtain a clustering model</a:t>
            </a:r>
          </a:p>
          <a:p>
            <a:pPr lvl="1"/>
            <a:r>
              <a:rPr lang="en-US" sz="2000" dirty="0">
                <a:cs typeface="Arial" pitchFamily="34" charset="0"/>
              </a:rPr>
              <a:t>Use the remaining part to test the quality of the clustering</a:t>
            </a:r>
          </a:p>
          <a:p>
            <a:pPr lvl="2"/>
            <a:r>
              <a:rPr lang="en-US" sz="2000" dirty="0">
                <a:cs typeface="Arial" pitchFamily="34" charset="0"/>
              </a:rPr>
              <a:t>E.g., For each point in the test set, find the closest centroid, and use the sum of squared distance between all points in the test set and the closest centroids to measure how well the model fits the test set</a:t>
            </a:r>
          </a:p>
          <a:p>
            <a:pPr lvl="1"/>
            <a:r>
              <a:rPr lang="en-US" sz="2000" dirty="0">
                <a:cs typeface="Arial" pitchFamily="34" charset="0"/>
              </a:rPr>
              <a:t>For any k &gt; 0, repeat it </a:t>
            </a:r>
            <a:r>
              <a:rPr lang="en-US" sz="2000" i="1" dirty="0">
                <a:cs typeface="Arial" pitchFamily="34" charset="0"/>
              </a:rPr>
              <a:t>m</a:t>
            </a:r>
            <a:r>
              <a:rPr lang="en-US" sz="2000" dirty="0">
                <a:cs typeface="Arial" pitchFamily="34" charset="0"/>
              </a:rPr>
              <a:t> times, compare the overall quality measure </a:t>
            </a:r>
            <a:r>
              <a:rPr lang="en-US" sz="2000" dirty="0" smtClean="0">
                <a:cs typeface="Arial" pitchFamily="34" charset="0"/>
              </a:rPr>
              <a:t>with respect to </a:t>
            </a:r>
            <a:r>
              <a:rPr lang="en-US" sz="2000" dirty="0">
                <a:cs typeface="Arial" pitchFamily="34" charset="0"/>
              </a:rPr>
              <a:t>different </a:t>
            </a:r>
            <a:r>
              <a:rPr lang="en-US" sz="2000" i="1" dirty="0">
                <a:cs typeface="Arial" pitchFamily="34" charset="0"/>
              </a:rPr>
              <a:t>k’s</a:t>
            </a:r>
            <a:r>
              <a:rPr lang="en-US" sz="2000" dirty="0">
                <a:cs typeface="Arial" pitchFamily="34" charset="0"/>
              </a:rPr>
              <a:t>, and find # of clusters that fits the data the best</a:t>
            </a:r>
          </a:p>
        </p:txBody>
      </p:sp>
    </p:spTree>
    <p:extLst>
      <p:ext uri="{BB962C8B-B14F-4D97-AF65-F5344CB8AC3E}">
        <p14:creationId xmlns:p14="http://schemas.microsoft.com/office/powerpoint/2010/main" val="371552365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453"/>
            <a:ext cx="8229600" cy="1143000"/>
          </a:xfrm>
        </p:spPr>
        <p:txBody>
          <a:bodyPr/>
          <a:lstStyle/>
          <a:p>
            <a:r>
              <a:rPr lang="en-US" dirty="0" smtClean="0"/>
              <a:t>Elbow Method Using SSE</a:t>
            </a:r>
            <a:endParaRPr lang="en-US" dirty="0"/>
          </a:p>
        </p:txBody>
      </p:sp>
      <p:sp>
        <p:nvSpPr>
          <p:cNvPr id="4" name="AutoShape 2" descr="plot of chunk unnamed-chunk-2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plot of chunk unnamed-chunk-2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plot of chunk unnamed-chunk-21"/>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356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308" y="2841202"/>
            <a:ext cx="6233375" cy="3859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6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012719"/>
            <a:ext cx="3167942" cy="1991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8988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and Challenges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Scalability</a:t>
            </a:r>
          </a:p>
          <a:p>
            <a:pPr lvl="1"/>
            <a:r>
              <a:rPr lang="en-US" sz="2000" dirty="0" smtClean="0"/>
              <a:t>Clustering all the data instead of only on samples</a:t>
            </a:r>
          </a:p>
          <a:p>
            <a:r>
              <a:rPr lang="en-US" sz="2000" dirty="0" smtClean="0"/>
              <a:t>Ability to deal with different types of attributes</a:t>
            </a:r>
          </a:p>
          <a:p>
            <a:pPr lvl="1"/>
            <a:r>
              <a:rPr lang="en-US" sz="2000" dirty="0" smtClean="0"/>
              <a:t>Numerical, binary, categorical, ordinal, linked, and mixture of these </a:t>
            </a:r>
          </a:p>
          <a:p>
            <a:r>
              <a:rPr lang="en-US" sz="2000" dirty="0" smtClean="0"/>
              <a:t>Constraint-based clustering</a:t>
            </a:r>
          </a:p>
          <a:p>
            <a:pPr marL="742950" lvl="2" indent="-342900">
              <a:buSzPct val="60000"/>
            </a:pPr>
            <a:r>
              <a:rPr lang="en-US" sz="2000" dirty="0" smtClean="0"/>
              <a:t>User may give inputs on constraints</a:t>
            </a:r>
          </a:p>
          <a:p>
            <a:pPr marL="742950" lvl="2" indent="-342900">
              <a:buSzPct val="60000"/>
            </a:pPr>
            <a:r>
              <a:rPr lang="en-US" sz="2000" dirty="0" smtClean="0"/>
              <a:t>Use domain knowledge to determine input parameters</a:t>
            </a:r>
          </a:p>
          <a:p>
            <a:r>
              <a:rPr lang="en-US" sz="2000" dirty="0" smtClean="0"/>
              <a:t>Interpretability and usability</a:t>
            </a:r>
          </a:p>
          <a:p>
            <a:r>
              <a:rPr lang="en-US" sz="2000" dirty="0" smtClean="0"/>
              <a:t>Others </a:t>
            </a:r>
          </a:p>
          <a:p>
            <a:pPr lvl="1"/>
            <a:r>
              <a:rPr lang="en-US" sz="2000" dirty="0" smtClean="0"/>
              <a:t>Discovery of clusters with arbitrary shape</a:t>
            </a:r>
          </a:p>
          <a:p>
            <a:pPr lvl="1"/>
            <a:r>
              <a:rPr lang="en-US" sz="2000" dirty="0" smtClean="0"/>
              <a:t>Ability to deal with noisy data</a:t>
            </a:r>
          </a:p>
          <a:p>
            <a:pPr lvl="1"/>
            <a:r>
              <a:rPr lang="en-US" sz="2000" dirty="0" smtClean="0"/>
              <a:t>Incremental clustering and insensitivity to input order</a:t>
            </a:r>
          </a:p>
          <a:p>
            <a:pPr lvl="1"/>
            <a:r>
              <a:rPr lang="en-US" sz="2000" dirty="0" smtClean="0"/>
              <a:t>High dimensionality</a:t>
            </a:r>
          </a:p>
          <a:p>
            <a:endParaRPr lang="en-US" dirty="0"/>
          </a:p>
        </p:txBody>
      </p:sp>
    </p:spTree>
    <p:extLst>
      <p:ext uri="{BB962C8B-B14F-4D97-AF65-F5344CB8AC3E}">
        <p14:creationId xmlns:p14="http://schemas.microsoft.com/office/powerpoint/2010/main" val="6470379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Elbow Method using Average </a:t>
            </a:r>
            <a:r>
              <a:rPr lang="en-US" dirty="0" err="1" smtClean="0"/>
              <a:t>Sillouette</a:t>
            </a:r>
            <a:endParaRPr lang="en-US" dirty="0"/>
          </a:p>
        </p:txBody>
      </p:sp>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012719"/>
            <a:ext cx="3167942" cy="1991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334" y="2784399"/>
            <a:ext cx="6505575" cy="401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790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Clustering Approaches (1)</a:t>
            </a:r>
            <a:endParaRPr lang="en-US" dirty="0"/>
          </a:p>
        </p:txBody>
      </p:sp>
      <p:sp>
        <p:nvSpPr>
          <p:cNvPr id="3" name="Content Placeholder 2"/>
          <p:cNvSpPr>
            <a:spLocks noGrp="1"/>
          </p:cNvSpPr>
          <p:nvPr>
            <p:ph idx="1"/>
          </p:nvPr>
        </p:nvSpPr>
        <p:spPr/>
        <p:txBody>
          <a:bodyPr>
            <a:normAutofit fontScale="92500" lnSpcReduction="10000"/>
          </a:bodyPr>
          <a:lstStyle/>
          <a:p>
            <a:r>
              <a:rPr lang="en-US" sz="2000" u="sng" dirty="0" smtClean="0"/>
              <a:t>Partitioning approach</a:t>
            </a:r>
            <a:r>
              <a:rPr lang="en-US" sz="2000" dirty="0" smtClean="0"/>
              <a:t>: </a:t>
            </a:r>
          </a:p>
          <a:p>
            <a:pPr lvl="1"/>
            <a:r>
              <a:rPr lang="en-US" sz="2000" dirty="0" smtClean="0"/>
              <a:t>Construct various partitions and then evaluate them by some criterion, e.g., minimizing the sum of square errors</a:t>
            </a:r>
          </a:p>
          <a:p>
            <a:pPr lvl="1"/>
            <a:r>
              <a:rPr lang="en-US" sz="2000" dirty="0" smtClean="0"/>
              <a:t>Typical methods: k-means, k-</a:t>
            </a:r>
            <a:r>
              <a:rPr lang="en-US" sz="2000" dirty="0" err="1" smtClean="0"/>
              <a:t>medoids</a:t>
            </a:r>
            <a:r>
              <a:rPr lang="en-US" sz="2000" dirty="0" smtClean="0"/>
              <a:t>, CLARANS</a:t>
            </a:r>
          </a:p>
          <a:p>
            <a:r>
              <a:rPr lang="en-US" sz="2000" u="sng" dirty="0" smtClean="0"/>
              <a:t>Hierarchical approach</a:t>
            </a:r>
            <a:r>
              <a:rPr lang="en-US" sz="2000" dirty="0" smtClean="0"/>
              <a:t>: </a:t>
            </a:r>
          </a:p>
          <a:p>
            <a:pPr lvl="1"/>
            <a:r>
              <a:rPr lang="en-US" sz="2000" dirty="0" smtClean="0"/>
              <a:t>Create a hierarchical decomposition of the set of data (or objects) using some criterion</a:t>
            </a:r>
          </a:p>
          <a:p>
            <a:pPr lvl="1"/>
            <a:r>
              <a:rPr lang="en-US" sz="2000" dirty="0" smtClean="0"/>
              <a:t>Typical methods: Diana, Agnes, BIRCH, CAMELEON</a:t>
            </a:r>
          </a:p>
          <a:p>
            <a:r>
              <a:rPr lang="en-US" sz="2000" u="sng" dirty="0" smtClean="0"/>
              <a:t>Density-based approach</a:t>
            </a:r>
            <a:r>
              <a:rPr lang="en-US" sz="2000" dirty="0" smtClean="0"/>
              <a:t>: </a:t>
            </a:r>
          </a:p>
          <a:p>
            <a:pPr lvl="1"/>
            <a:r>
              <a:rPr lang="en-US" sz="2000" dirty="0" smtClean="0"/>
              <a:t>Based on connectivity and density functions</a:t>
            </a:r>
          </a:p>
          <a:p>
            <a:pPr lvl="1"/>
            <a:r>
              <a:rPr lang="en-US" sz="2000" dirty="0" smtClean="0"/>
              <a:t>Typical methods: DBSCAN, OPTICS, </a:t>
            </a:r>
            <a:r>
              <a:rPr lang="en-US" sz="2000" dirty="0" err="1" smtClean="0"/>
              <a:t>DenClue</a:t>
            </a:r>
            <a:endParaRPr lang="en-US" sz="2000" dirty="0" smtClean="0"/>
          </a:p>
          <a:p>
            <a:r>
              <a:rPr lang="en-US" sz="2000" u="sng" dirty="0" smtClean="0"/>
              <a:t>Grid-based approach</a:t>
            </a:r>
            <a:r>
              <a:rPr lang="en-US" sz="2000" dirty="0" smtClean="0"/>
              <a:t>: </a:t>
            </a:r>
          </a:p>
          <a:p>
            <a:pPr lvl="1"/>
            <a:r>
              <a:rPr lang="en-US" sz="2000" dirty="0" smtClean="0"/>
              <a:t>based on a multiple-level granularity structure</a:t>
            </a:r>
          </a:p>
          <a:p>
            <a:pPr lvl="1"/>
            <a:r>
              <a:rPr lang="en-US" sz="2000" dirty="0" smtClean="0"/>
              <a:t>Typical methods: STING, </a:t>
            </a:r>
            <a:r>
              <a:rPr lang="en-US" sz="2000" dirty="0" err="1" smtClean="0"/>
              <a:t>WaveCluster</a:t>
            </a:r>
            <a:r>
              <a:rPr lang="en-US" sz="2000" dirty="0" smtClean="0"/>
              <a:t>, CLIQUE</a:t>
            </a:r>
          </a:p>
          <a:p>
            <a:endParaRPr lang="en-US" dirty="0"/>
          </a:p>
        </p:txBody>
      </p:sp>
    </p:spTree>
    <p:extLst>
      <p:ext uri="{BB962C8B-B14F-4D97-AF65-F5344CB8AC3E}">
        <p14:creationId xmlns:p14="http://schemas.microsoft.com/office/powerpoint/2010/main" val="3875537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16374</TotalTime>
  <Words>4851</Words>
  <Application>Microsoft Office PowerPoint</Application>
  <PresentationFormat>On-screen Show (4:3)</PresentationFormat>
  <Paragraphs>948</Paragraphs>
  <Slides>80</Slides>
  <Notes>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80</vt:i4>
      </vt:variant>
    </vt:vector>
  </HeadingPairs>
  <TitlesOfParts>
    <vt:vector size="93" baseType="lpstr">
      <vt:lpstr>Gulim</vt:lpstr>
      <vt:lpstr>SimSun</vt:lpstr>
      <vt:lpstr>Arial</vt:lpstr>
      <vt:lpstr>Calibri</vt:lpstr>
      <vt:lpstr>Small Fonts</vt:lpstr>
      <vt:lpstr>Symbol</vt:lpstr>
      <vt:lpstr>Tahoma</vt:lpstr>
      <vt:lpstr>Times New Roman</vt:lpstr>
      <vt:lpstr>Wingdings</vt:lpstr>
      <vt:lpstr>Office Theme</vt:lpstr>
      <vt:lpstr>Equation</vt:lpstr>
      <vt:lpstr>SmartDraw</vt:lpstr>
      <vt:lpstr>Worksheet</vt:lpstr>
      <vt:lpstr>Cluster Analysis</vt:lpstr>
      <vt:lpstr>What is Cluster Analysis</vt:lpstr>
      <vt:lpstr>Clustering Examples</vt:lpstr>
      <vt:lpstr>Clustering as a Preprocessing Tool</vt:lpstr>
      <vt:lpstr>Quality: What is Good Clustering?</vt:lpstr>
      <vt:lpstr>Cluster Quality</vt:lpstr>
      <vt:lpstr>Considerations for Cluster Analysis</vt:lpstr>
      <vt:lpstr>Requirements and Challenges</vt:lpstr>
      <vt:lpstr>Major Clustering Approaches (1)</vt:lpstr>
      <vt:lpstr>Major Clustering Approaches (2)</vt:lpstr>
      <vt:lpstr>Partitioning Algorithms: Basic Concept</vt:lpstr>
      <vt:lpstr>The K-means Clustering Method</vt:lpstr>
      <vt:lpstr>K-means Example</vt:lpstr>
      <vt:lpstr>Comments on the K-means Method</vt:lpstr>
      <vt:lpstr>R Demo</vt:lpstr>
      <vt:lpstr>Variations of the K-means Method</vt:lpstr>
      <vt:lpstr>K-Medoids</vt:lpstr>
      <vt:lpstr>PAM: A Typical K-Medoids Algorithm</vt:lpstr>
      <vt:lpstr>The K-medoid Clustering Method</vt:lpstr>
      <vt:lpstr>R Demo</vt:lpstr>
      <vt:lpstr>Hierarchical Clustering</vt:lpstr>
      <vt:lpstr>Dendrogram</vt:lpstr>
      <vt:lpstr>AGNES (Agglomerative Nesting)</vt:lpstr>
      <vt:lpstr>DIANA (Divisive Analysis)</vt:lpstr>
      <vt:lpstr>Distance Between Hierarchical Clusters</vt:lpstr>
      <vt:lpstr>Single Linkage Example (Agglomerative)</vt:lpstr>
      <vt:lpstr>Complete Linkage Example (Agglomerative)</vt:lpstr>
      <vt:lpstr>R Demo</vt:lpstr>
      <vt:lpstr>Extensions to Hierarchical Clustering</vt:lpstr>
      <vt:lpstr>BIRCH (Balanced iterative Reducing and Clustering Using Hierarchies</vt:lpstr>
      <vt:lpstr>Clustering Feature Vector in BIRCH</vt:lpstr>
      <vt:lpstr>CF-Tree in BIRCH</vt:lpstr>
      <vt:lpstr>The CF Tree Structure</vt:lpstr>
      <vt:lpstr>The BIRCH Algorithm</vt:lpstr>
      <vt:lpstr>CHAMELEON: Hierarchical Clustering Using Dynamic Modeling (1999)</vt:lpstr>
      <vt:lpstr>Overall Framework of CHAMELEON</vt:lpstr>
      <vt:lpstr>CHAMELEON (Complex Objects)</vt:lpstr>
      <vt:lpstr>Probabilistic Hierarchical Clustering</vt:lpstr>
      <vt:lpstr>Generative Model</vt:lpstr>
      <vt:lpstr>A Probabilistic Hierarchical Clustering Algorithm</vt:lpstr>
      <vt:lpstr>Density-Based Clustering</vt:lpstr>
      <vt:lpstr>Density-Based Clustering: Basic Concepts</vt:lpstr>
      <vt:lpstr>Density-Reachable and Density-Connected</vt:lpstr>
      <vt:lpstr>DBSCAN: Density-Based Spatial Clustering of Applications with Noise</vt:lpstr>
      <vt:lpstr>DBSCAN: The Algorithm</vt:lpstr>
      <vt:lpstr>DBSCAN: Sensitive to Parameters</vt:lpstr>
      <vt:lpstr>DBSCAN Demo</vt:lpstr>
      <vt:lpstr>Kohonen Networks for Clustering</vt:lpstr>
      <vt:lpstr>Competitive Learning</vt:lpstr>
      <vt:lpstr>SOM Intuition</vt:lpstr>
      <vt:lpstr>Kohonen Networks</vt:lpstr>
      <vt:lpstr>Kohonen Network Algorithm</vt:lpstr>
      <vt:lpstr>Kohonen Network Example</vt:lpstr>
      <vt:lpstr>Kohonen Network Example</vt:lpstr>
      <vt:lpstr>Kohonen Network Example</vt:lpstr>
      <vt:lpstr>Kohonen Network Example</vt:lpstr>
      <vt:lpstr>Kohonen Network Example</vt:lpstr>
      <vt:lpstr>Evaluation of Clustering</vt:lpstr>
      <vt:lpstr>Assessing Clustering Tendency</vt:lpstr>
      <vt:lpstr>Hopkins Statistic</vt:lpstr>
      <vt:lpstr>Measuring Cluster Quality</vt:lpstr>
      <vt:lpstr>Extrinsic Methods: Criteria</vt:lpstr>
      <vt:lpstr>Homogeneity</vt:lpstr>
      <vt:lpstr>Completeness</vt:lpstr>
      <vt:lpstr>Rag Bag</vt:lpstr>
      <vt:lpstr>Small Cluster Preservation</vt:lpstr>
      <vt:lpstr>BCubed Metric</vt:lpstr>
      <vt:lpstr>Intrinsic Methods</vt:lpstr>
      <vt:lpstr>Using Correlation</vt:lpstr>
      <vt:lpstr>Measuring Cluster Validity Via Correlation</vt:lpstr>
      <vt:lpstr>Use Similarity Matrix </vt:lpstr>
      <vt:lpstr>Similarity Matrix for Random Data</vt:lpstr>
      <vt:lpstr>Sum of  Squares (SSE)</vt:lpstr>
      <vt:lpstr>Cohesion and Separation</vt:lpstr>
      <vt:lpstr>Proximity Graph for Cohesion and Separation</vt:lpstr>
      <vt:lpstr>Silhouette Coefficient</vt:lpstr>
      <vt:lpstr>Silhouette Plot</vt:lpstr>
      <vt:lpstr>Determine the Number of Clusters</vt:lpstr>
      <vt:lpstr>Elbow Method Using SSE</vt:lpstr>
      <vt:lpstr>Elbow Method using Average Sillouette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dc:title>
  <dc:creator>csuser</dc:creator>
  <cp:lastModifiedBy>McGuire, Michael P.</cp:lastModifiedBy>
  <cp:revision>96</cp:revision>
  <dcterms:created xsi:type="dcterms:W3CDTF">2013-04-14T17:54:11Z</dcterms:created>
  <dcterms:modified xsi:type="dcterms:W3CDTF">2016-04-06T22:41:44Z</dcterms:modified>
</cp:coreProperties>
</file>