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000" autoAdjust="0"/>
  </p:normalViewPr>
  <p:slideViewPr>
    <p:cSldViewPr snapToGrid="0">
      <p:cViewPr varScale="1">
        <p:scale>
          <a:sx n="93" d="100"/>
          <a:sy n="93" d="100"/>
        </p:scale>
        <p:origin x="-12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4E1C-804C-463D-90D8-E12D92B55F5A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A848-7A20-465D-A319-012F3EE6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were this season’s predictions</a:t>
            </a:r>
            <a:r>
              <a:rPr lang="en-US" baseline="0" dirty="0" smtClean="0"/>
              <a:t> so high?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model too simple?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Were there unforeseen side effects from model updates?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something that the CDC is not capturing?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A848-7A20-465D-A319-012F3EE62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6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8D8C6-32A1-4BAE-BA07-FB9B5373935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0A84-CCD4-4305-B987-6A56D896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Disease Trends: An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Kevin Kuo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76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Authors</a:t>
            </a:r>
            <a:r>
              <a:rPr lang="en-US" sz="2400" dirty="0" smtClean="0"/>
              <a:t>: Patrick </a:t>
            </a:r>
            <a:r>
              <a:rPr lang="en-US" sz="2400" dirty="0"/>
              <a:t>Copeland, Raquel Romano, Tom Zhang, Greg Hecht, Dan </a:t>
            </a:r>
            <a:r>
              <a:rPr lang="en-US" sz="2400" dirty="0" err="1"/>
              <a:t>Zigmond</a:t>
            </a:r>
            <a:r>
              <a:rPr lang="en-US" sz="2400" dirty="0"/>
              <a:t>, Christian </a:t>
            </a:r>
            <a:r>
              <a:rPr lang="en-US" sz="2400" dirty="0" err="1" smtClean="0"/>
              <a:t>Stefansen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Title: </a:t>
            </a:r>
            <a:r>
              <a:rPr lang="en-US" sz="2400" dirty="0"/>
              <a:t>GOOGLE DISEASE TRENDS</a:t>
            </a:r>
            <a:r>
              <a:rPr lang="en-US" sz="2400" dirty="0" smtClean="0"/>
              <a:t>: AN UPDATE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Publication</a:t>
            </a:r>
            <a:r>
              <a:rPr lang="en-US" sz="2400" dirty="0"/>
              <a:t>: International Society of Neglected Tropical Diseases 2013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99" y="1610857"/>
            <a:ext cx="8946541" cy="465931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Purpose: </a:t>
            </a:r>
          </a:p>
          <a:p>
            <a:pPr lvl="1"/>
            <a:r>
              <a:rPr lang="en-US" sz="2400" dirty="0" smtClean="0"/>
              <a:t>To use search keywords to produce a daily estimate of the occurrence of flu like illness two weeks prior to CDC survey data</a:t>
            </a:r>
          </a:p>
          <a:p>
            <a:pPr lvl="2"/>
            <a:r>
              <a:rPr lang="en-US" sz="2200" dirty="0" smtClean="0"/>
              <a:t>Keywords such as “flu symptoms” that have a high historical correlation with doctor visits for flu like illnesses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Primary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b="1" dirty="0" smtClean="0"/>
              <a:t>Start and Peak </a:t>
            </a:r>
            <a:r>
              <a:rPr lang="en-US" sz="2400" dirty="0" smtClean="0"/>
              <a:t>of Flu season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Secondary – </a:t>
            </a:r>
            <a:r>
              <a:rPr lang="en-US" sz="2400" b="1" dirty="0" smtClean="0"/>
              <a:t>Magnitude</a:t>
            </a:r>
            <a:r>
              <a:rPr lang="en-US" sz="2400" dirty="0" smtClean="0"/>
              <a:t> of flu-like visits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Target Audience: health officials</a:t>
            </a:r>
          </a:p>
          <a:p>
            <a:pPr lvl="1"/>
            <a:r>
              <a:rPr lang="en-US" sz="2400" dirty="0" smtClean="0"/>
              <a:t>How to stock/distribute vaccines, etc.</a:t>
            </a:r>
          </a:p>
        </p:txBody>
      </p:sp>
    </p:spTree>
    <p:extLst>
      <p:ext uri="{BB962C8B-B14F-4D97-AF65-F5344CB8AC3E}">
        <p14:creationId xmlns:p14="http://schemas.microsoft.com/office/powerpoint/2010/main" val="37684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Algorithm susceptible to heightened media coverage</a:t>
            </a:r>
          </a:p>
          <a:p>
            <a:pPr marL="742950" lvl="2" indent="-342900"/>
            <a:r>
              <a:rPr lang="en-US" sz="2400" b="1" dirty="0" smtClean="0"/>
              <a:t>Overestimation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20" y="3359651"/>
            <a:ext cx="8034784" cy="30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% of physician visits due to flu like symptoms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fraction – total count of a query term in a given location aggregated weekly and normalized by total count of </a:t>
            </a:r>
            <a:r>
              <a:rPr lang="en-US" sz="2800" b="1" dirty="0" smtClean="0"/>
              <a:t>all </a:t>
            </a:r>
            <a:r>
              <a:rPr lang="en-US" sz="2800" dirty="0" smtClean="0"/>
              <a:t>queries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Query terms that provide the highest correlation with CDC published target signals</a:t>
            </a:r>
          </a:p>
          <a:p>
            <a:pPr marL="857250" lvl="1" indent="-457200"/>
            <a:r>
              <a:rPr lang="en-US" sz="2800" dirty="0"/>
              <a:t>Query fractions and target signal curves fit into a </a:t>
            </a:r>
            <a:r>
              <a:rPr lang="en-US" sz="2800" b="1" dirty="0"/>
              <a:t>univariate linear regression model </a:t>
            </a:r>
          </a:p>
          <a:p>
            <a:pPr marL="857250" lvl="1" indent="-45720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78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Country selection limited to “ground truth” data provided by a national or international public health agency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0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Users over-reacted to media reports</a:t>
            </a:r>
          </a:p>
          <a:p>
            <a:pPr lvl="1"/>
            <a:r>
              <a:rPr lang="en-US" sz="2200" dirty="0"/>
              <a:t>Unexpected spike in query </a:t>
            </a:r>
            <a:r>
              <a:rPr lang="en-US" sz="2200" dirty="0" smtClean="0"/>
              <a:t>volume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Overestimated in January 2013</a:t>
            </a:r>
          </a:p>
          <a:p>
            <a:pPr lvl="1"/>
            <a:r>
              <a:rPr lang="en-US" sz="2200" dirty="0" smtClean="0"/>
              <a:t>CDC incidence rate: 4.52%</a:t>
            </a:r>
          </a:p>
          <a:p>
            <a:pPr lvl="1"/>
            <a:r>
              <a:rPr lang="en-US" sz="2200" dirty="0" smtClean="0"/>
              <a:t>Google Flu Trends predicted rate: 10.56%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endParaRPr lang="en-US" sz="2200" dirty="0"/>
          </a:p>
          <a:p>
            <a:r>
              <a:rPr lang="en-US" sz="2400" dirty="0" smtClean="0"/>
              <a:t>Google shut down Google Flu Trends (quietly)</a:t>
            </a:r>
          </a:p>
        </p:txBody>
      </p:sp>
    </p:spTree>
    <p:extLst>
      <p:ext uri="{BB962C8B-B14F-4D97-AF65-F5344CB8AC3E}">
        <p14:creationId xmlns:p14="http://schemas.microsoft.com/office/powerpoint/2010/main" val="10405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0684"/>
            <a:ext cx="8946541" cy="4867716"/>
          </a:xfrm>
        </p:spPr>
        <p:txBody>
          <a:bodyPr/>
          <a:lstStyle/>
          <a:p>
            <a:r>
              <a:rPr lang="en-US" dirty="0" smtClean="0"/>
              <a:t>Dampen anomalous media spikes</a:t>
            </a:r>
          </a:p>
          <a:p>
            <a:pPr lvl="1"/>
            <a:r>
              <a:rPr lang="en-US" dirty="0" smtClean="0"/>
              <a:t>Media spikes are usually short term 3-7 days</a:t>
            </a:r>
          </a:p>
          <a:p>
            <a:pPr lvl="1"/>
            <a:r>
              <a:rPr lang="en-US" dirty="0" smtClean="0"/>
              <a:t>Remove them from the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ElasticNet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Results were better than:</a:t>
            </a:r>
          </a:p>
          <a:p>
            <a:pPr lvl="2"/>
            <a:r>
              <a:rPr lang="en-US" dirty="0" smtClean="0"/>
              <a:t>Current model</a:t>
            </a:r>
          </a:p>
          <a:p>
            <a:pPr lvl="2"/>
            <a:r>
              <a:rPr lang="en-US" dirty="0" smtClean="0"/>
              <a:t>Lasso model</a:t>
            </a:r>
          </a:p>
          <a:p>
            <a:pPr lvl="2"/>
            <a:r>
              <a:rPr lang="en-US" dirty="0" smtClean="0"/>
              <a:t>BSTS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08" y="1380684"/>
            <a:ext cx="4887095" cy="193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08" y="3701090"/>
            <a:ext cx="3633116" cy="26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Was Google Flu Trend’s model too simple?</a:t>
            </a:r>
          </a:p>
          <a:p>
            <a:pPr lvl="1"/>
            <a:r>
              <a:rPr lang="en-US" sz="2400" dirty="0" smtClean="0"/>
              <a:t>CDC uses models to predict spread of disease </a:t>
            </a:r>
          </a:p>
          <a:p>
            <a:pPr lvl="2"/>
            <a:r>
              <a:rPr lang="en-US" sz="2400" dirty="0" smtClean="0"/>
              <a:t>Should that model have been built into algorithm to determine whether</a:t>
            </a:r>
          </a:p>
          <a:p>
            <a:pPr lvl="2"/>
            <a:endParaRPr lang="en-US" sz="2400" dirty="0"/>
          </a:p>
          <a:p>
            <a:pPr lvl="2"/>
            <a:endParaRPr lang="en-US" sz="2400" dirty="0" smtClean="0"/>
          </a:p>
          <a:p>
            <a:r>
              <a:rPr lang="en-US" sz="2800" smtClean="0"/>
              <a:t>Additional comments…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74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319</Words>
  <Application>Microsoft Office PowerPoint</Application>
  <PresentationFormat>Custom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Google Disease Trends: An Update</vt:lpstr>
      <vt:lpstr>Article</vt:lpstr>
      <vt:lpstr>Background</vt:lpstr>
      <vt:lpstr>Research Problem</vt:lpstr>
      <vt:lpstr>Major Factors</vt:lpstr>
      <vt:lpstr>Constraints</vt:lpstr>
      <vt:lpstr>What went wrong?</vt:lpstr>
      <vt:lpstr>Proposed Solution</vt:lpstr>
      <vt:lpstr>Questions/Comments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Disease Trends: An Update</dc:title>
  <dc:creator>Kevin Kuo</dc:creator>
  <cp:lastModifiedBy>Kuo, Kevin (ES)</cp:lastModifiedBy>
  <cp:revision>23</cp:revision>
  <dcterms:created xsi:type="dcterms:W3CDTF">2016-02-23T02:26:32Z</dcterms:created>
  <dcterms:modified xsi:type="dcterms:W3CDTF">2016-02-25T01:15:39Z</dcterms:modified>
</cp:coreProperties>
</file>