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5" r:id="rId4"/>
    <p:sldId id="260" r:id="rId5"/>
    <p:sldId id="259" r:id="rId6"/>
    <p:sldId id="268" r:id="rId7"/>
    <p:sldId id="262" r:id="rId8"/>
    <p:sldId id="261" r:id="rId9"/>
    <p:sldId id="266" r:id="rId10"/>
    <p:sldId id="267" r:id="rId11"/>
    <p:sldId id="263" r:id="rId12"/>
    <p:sldId id="269" r:id="rId13"/>
    <p:sldId id="25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000" autoAdjust="0"/>
  </p:normalViewPr>
  <p:slideViewPr>
    <p:cSldViewPr snapToGrid="0">
      <p:cViewPr varScale="1">
        <p:scale>
          <a:sx n="78" d="100"/>
          <a:sy n="78" d="100"/>
        </p:scale>
        <p:origin x="72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cities in</a:t>
            </a:r>
            <a:r>
              <a:rPr lang="en-US" baseline="0" dirty="0" smtClean="0"/>
              <a:t> the Midwest were dropped because of differ definition of rape</a:t>
            </a:r>
          </a:p>
          <a:p>
            <a:r>
              <a:rPr lang="en-US" baseline="0" dirty="0" smtClean="0"/>
              <a:t>Other cities dropped because no LEMAS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racePctWhite: percentage of population that is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pctWInvInc: percentage of households with investment / rent income in 1989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PctNotHSGrad: percentage of people 25 and over that are not high school graduates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racePctWhite: percentage of population that is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pctWInvInc: percentage of households with investment / rent income in 1989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PctNotHSGrad: percentage of people 25 and over that are not high school graduates (numeric - decimal)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decision tree when k</a:t>
            </a:r>
            <a:r>
              <a:rPr lang="en-US" baseline="0" dirty="0" smtClean="0"/>
              <a:t> = 5</a:t>
            </a:r>
          </a:p>
          <a:p>
            <a:r>
              <a:rPr lang="en-US" baseline="0" dirty="0" smtClean="0"/>
              <a:t>Similar results -&gt; 3 levels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 accuracy: 47%</a:t>
            </a:r>
          </a:p>
          <a:p>
            <a:r>
              <a:rPr lang="en-US" baseline="0" dirty="0" smtClean="0"/>
              <a:t>Overall error rate: 53%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1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Hand Side vs. Left Hand Side Apriori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0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confidence value; used support instead</a:t>
            </a:r>
          </a:p>
          <a:p>
            <a:r>
              <a:rPr lang="en-US" dirty="0" smtClean="0"/>
              <a:t>Same results</a:t>
            </a:r>
            <a:r>
              <a:rPr lang="en-US" baseline="0" dirty="0" smtClean="0"/>
              <a:t> as Apriori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mmunities+and+Cr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4674" cy="1400530"/>
          </a:xfrm>
        </p:spPr>
        <p:txBody>
          <a:bodyPr/>
          <a:lstStyle/>
          <a:p>
            <a:r>
              <a:rPr lang="en-US" dirty="0" smtClean="0"/>
              <a:t>Results – Frequent Item </a:t>
            </a:r>
            <a:r>
              <a:rPr lang="en-US" dirty="0"/>
              <a:t>Sets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Eclat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0" y="2220686"/>
            <a:ext cx="5187719" cy="323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140" y="573029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7. Eclat ViolentCrimesPerPop Support Sort</a:t>
            </a:r>
          </a:p>
        </p:txBody>
      </p:sp>
    </p:spTree>
    <p:extLst>
      <p:ext uri="{BB962C8B-B14F-4D97-AF65-F5344CB8AC3E}">
        <p14:creationId xmlns:p14="http://schemas.microsoft.com/office/powerpoint/2010/main" val="19762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Violent Crime relationships:</a:t>
            </a:r>
          </a:p>
          <a:p>
            <a:pPr lvl="1"/>
            <a:r>
              <a:rPr lang="en-US" sz="2200" dirty="0" smtClean="0"/>
              <a:t>Proportional relationship:</a:t>
            </a:r>
            <a:endParaRPr lang="en-US" sz="2200" dirty="0"/>
          </a:p>
          <a:p>
            <a:pPr lvl="2"/>
            <a:r>
              <a:rPr lang="en-US" sz="2000" dirty="0" smtClean="0"/>
              <a:t>Higher percentage of divorcees</a:t>
            </a:r>
          </a:p>
          <a:p>
            <a:pPr lvl="2"/>
            <a:r>
              <a:rPr lang="en-US" sz="2000" dirty="0" smtClean="0"/>
              <a:t>Large percentage of population who do not have a high school degree</a:t>
            </a:r>
          </a:p>
          <a:p>
            <a:pPr lvl="1"/>
            <a:r>
              <a:rPr lang="en-US" sz="2200" dirty="0"/>
              <a:t>Inversely </a:t>
            </a:r>
            <a:r>
              <a:rPr lang="en-US" sz="2200" dirty="0" smtClean="0"/>
              <a:t>Proportional </a:t>
            </a:r>
            <a:r>
              <a:rPr lang="en-US" sz="2200" dirty="0"/>
              <a:t>relationship:</a:t>
            </a:r>
          </a:p>
          <a:p>
            <a:pPr lvl="2"/>
            <a:r>
              <a:rPr lang="en-US" sz="2000" dirty="0"/>
              <a:t>Communities with higher percentage of investment income</a:t>
            </a:r>
          </a:p>
          <a:p>
            <a:pPr lvl="2"/>
            <a:r>
              <a:rPr lang="en-US" sz="2000" dirty="0"/>
              <a:t>Largely Caucasian </a:t>
            </a:r>
            <a:r>
              <a:rPr lang="en-US" sz="20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relationships:</a:t>
            </a:r>
          </a:p>
          <a:p>
            <a:pPr lvl="1"/>
            <a:r>
              <a:rPr lang="en-US" sz="2200" dirty="0" smtClean="0"/>
              <a:t>Lower percentage of population without high school diploma frequently found with lower percentage of divorcees and higher percentage of Caucasians</a:t>
            </a:r>
          </a:p>
          <a:p>
            <a:pPr lvl="1"/>
            <a:r>
              <a:rPr lang="en-US" sz="2200" dirty="0" smtClean="0"/>
              <a:t>Higher percentage of Caucasians in the community frequently associated with higher percentage of population with investment income</a:t>
            </a:r>
          </a:p>
          <a:p>
            <a:pPr lvl="1"/>
            <a:r>
              <a:rPr lang="en-US" sz="2200" dirty="0"/>
              <a:t>Higher percentage of Caucasians were frequently found with </a:t>
            </a:r>
            <a:r>
              <a:rPr lang="en-US" sz="2200" dirty="0" smtClean="0"/>
              <a:t>low to mid </a:t>
            </a:r>
            <a:r>
              <a:rPr lang="en-US" sz="2200" dirty="0"/>
              <a:t>percentage of divorcees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88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9400255" cy="4899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studies to analyze how changes in any specific attribute is correlated with a change in violent crime per capita</a:t>
            </a:r>
          </a:p>
          <a:p>
            <a:pPr lvl="1"/>
            <a:r>
              <a:rPr lang="en-US" dirty="0" smtClean="0"/>
              <a:t>Will require additional data sets in preceding and succeeding years.</a:t>
            </a:r>
          </a:p>
          <a:p>
            <a:pPr lvl="1"/>
            <a:r>
              <a:rPr lang="en-US" dirty="0" smtClean="0"/>
              <a:t>Would help to determine outliers for improved </a:t>
            </a:r>
            <a:r>
              <a:rPr lang="en-US" dirty="0"/>
              <a:t>results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</a:p>
          <a:p>
            <a:r>
              <a:rPr lang="en-US" sz="2400" dirty="0" smtClean="0"/>
              <a:t>Title: Communities and Crime</a:t>
            </a:r>
          </a:p>
          <a:p>
            <a:r>
              <a:rPr lang="en-US" sz="2400" dirty="0" smtClean="0"/>
              <a:t>Sources:</a:t>
            </a:r>
          </a:p>
          <a:p>
            <a:pPr lvl="1"/>
            <a:r>
              <a:rPr lang="en-US" sz="2200" dirty="0" smtClean="0"/>
              <a:t>1995 Federal Bureau of Investigation Uniform Crime Report</a:t>
            </a:r>
          </a:p>
          <a:p>
            <a:pPr lvl="1"/>
            <a:r>
              <a:rPr lang="en-US" sz="2200" dirty="0" smtClean="0"/>
              <a:t>1990 US Census</a:t>
            </a:r>
          </a:p>
          <a:p>
            <a:pPr lvl="1"/>
            <a:r>
              <a:rPr lang="en-US" sz="2200" dirty="0" smtClean="0"/>
              <a:t>1990 LEMAS Survey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archive.ics.uci.edu/ml/datasets/Communities+and+Crime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Focus attribute: Per Capita Violent Crimes</a:t>
            </a:r>
          </a:p>
          <a:p>
            <a:pPr lvl="1"/>
            <a:r>
              <a:rPr lang="en-US" sz="2200" dirty="0" smtClean="0"/>
              <a:t>127 other </a:t>
            </a:r>
            <a:r>
              <a:rPr lang="en-US" sz="2200" dirty="0" smtClean="0"/>
              <a:t>attributes</a:t>
            </a:r>
            <a:endParaRPr lang="en-US" sz="2200" dirty="0" smtClean="0"/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definition differs among jurisdictions, police departments with at least 100 police officers,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Pre-processing</a:t>
            </a:r>
          </a:p>
          <a:p>
            <a:pPr marL="742950" lvl="2" indent="-342900"/>
            <a:r>
              <a:rPr lang="en-US" sz="2200" dirty="0" smtClean="0"/>
              <a:t>Already normalized (numeric fields between 0.00 and 1.00)</a:t>
            </a:r>
          </a:p>
          <a:p>
            <a:pPr marL="742950" lvl="2" indent="-342900"/>
            <a:r>
              <a:rPr lang="en-US" sz="2200" dirty="0" smtClean="0"/>
              <a:t>Equal Width Binning (for Classification and Frequent Itemset analysis)</a:t>
            </a:r>
          </a:p>
          <a:p>
            <a:pPr marL="742950" lvl="2" indent="-342900"/>
            <a:r>
              <a:rPr lang="en-US" sz="2200" dirty="0" smtClean="0"/>
              <a:t>Holdout Method (for Classification)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</a:t>
            </a:r>
            <a:r>
              <a:rPr lang="en-US" sz="2400" dirty="0" smtClean="0"/>
              <a:t>incidences of </a:t>
            </a:r>
            <a:r>
              <a:rPr lang="en-US" sz="2400" dirty="0"/>
              <a:t>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Attributes most commonly believed to influence incidents of Violent Crime: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Police per </a:t>
            </a:r>
            <a:r>
              <a:rPr lang="en-US" sz="2400" dirty="0" smtClean="0"/>
              <a:t>capita</a:t>
            </a:r>
            <a:endParaRPr lang="en-US" sz="24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Per Capita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with Bachelor’s or higher degree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6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Most Significant Attributes out of 122 plausible attributes: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Caucasian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school graduates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Divorced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7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Tree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5746" y="4846319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6. </a:t>
            </a:r>
            <a:r>
              <a:rPr lang="en-US" b="1" dirty="0" smtClean="0"/>
              <a:t>Confusion Matrix </a:t>
            </a:r>
            <a:r>
              <a:rPr lang="en-US" b="1" dirty="0"/>
              <a:t>– </a:t>
            </a:r>
            <a:r>
              <a:rPr lang="en-US" b="1" dirty="0" smtClean="0"/>
              <a:t>Binning </a:t>
            </a:r>
            <a:r>
              <a:rPr lang="en-US" b="1" i="1" dirty="0"/>
              <a:t>k</a:t>
            </a:r>
            <a:r>
              <a:rPr lang="en-US" b="1" dirty="0"/>
              <a:t> = 5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058" y="6245627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 Classification Decision Tree – Binning </a:t>
            </a:r>
            <a:r>
              <a:rPr lang="en-US" b="1" i="1" dirty="0"/>
              <a:t>k</a:t>
            </a:r>
            <a:r>
              <a:rPr lang="en-US" b="1" dirty="0"/>
              <a:t> = 5</a:t>
            </a: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017" y="2704496"/>
            <a:ext cx="5262983" cy="339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25" y="3655998"/>
            <a:ext cx="269888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1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Apriori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31698"/>
            <a:ext cx="8594141" cy="2006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7209" y="3737952"/>
            <a:ext cx="68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5. Apriori ViolentCrimesPerPop RHS Confidence Sort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" y="4167444"/>
            <a:ext cx="8595122" cy="2203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1863" y="6481631"/>
            <a:ext cx="613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Table 6. Apriori ViolentCrimesPerPop LHS Confidence Sort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/>
            </a:endParaRPr>
          </a:p>
        </p:txBody>
      </p:sp>
    </p:spTree>
    <p:extLst>
      <p:ext uri="{BB962C8B-B14F-4D97-AF65-F5344CB8AC3E}">
        <p14:creationId xmlns:p14="http://schemas.microsoft.com/office/powerpoint/2010/main" val="193751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</TotalTime>
  <Words>493</Words>
  <Application>Microsoft Office PowerPoint</Application>
  <PresentationFormat>Widescreen</PresentationFormat>
  <Paragraphs>92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Miriam</vt:lpstr>
      <vt:lpstr>Times New Roman</vt:lpstr>
      <vt:lpstr>Wingdings</vt:lpstr>
      <vt:lpstr>Wingdings 3</vt:lpstr>
      <vt:lpstr>Ion</vt:lpstr>
      <vt:lpstr>Violent Crime in Communities</vt:lpstr>
      <vt:lpstr>Data Set</vt:lpstr>
      <vt:lpstr>Data Set (cont’d)</vt:lpstr>
      <vt:lpstr>Data Set (cont’d)</vt:lpstr>
      <vt:lpstr>Background</vt:lpstr>
      <vt:lpstr>Exploratory Data Analysis</vt:lpstr>
      <vt:lpstr>Exploratory Data Analysis (cont’d)</vt:lpstr>
      <vt:lpstr>Results - Classification</vt:lpstr>
      <vt:lpstr>Results – Frequent Item Sets</vt:lpstr>
      <vt:lpstr>Results – Frequent Item Sets (cont’d)</vt:lpstr>
      <vt:lpstr>Conclusions</vt:lpstr>
      <vt:lpstr>Conclusions (cont’d)</vt:lpstr>
      <vt:lpstr>Proposed Future Analysis</vt:lpstr>
      <vt:lpstr>Questions/Comments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Kevin Kuo</cp:lastModifiedBy>
  <cp:revision>78</cp:revision>
  <dcterms:created xsi:type="dcterms:W3CDTF">2016-02-23T02:26:32Z</dcterms:created>
  <dcterms:modified xsi:type="dcterms:W3CDTF">2016-05-11T23:30:27Z</dcterms:modified>
</cp:coreProperties>
</file>