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25" r:id="rId1"/>
  </p:sldMasterIdLst>
  <p:notesMasterIdLst>
    <p:notesMasterId r:id="rId14"/>
  </p:notesMasterIdLst>
  <p:sldIdLst>
    <p:sldId id="256" r:id="rId2"/>
    <p:sldId id="257" r:id="rId3"/>
    <p:sldId id="265" r:id="rId4"/>
    <p:sldId id="259" r:id="rId5"/>
    <p:sldId id="260" r:id="rId6"/>
    <p:sldId id="262" r:id="rId7"/>
    <p:sldId id="261" r:id="rId8"/>
    <p:sldId id="266" r:id="rId9"/>
    <p:sldId id="267" r:id="rId10"/>
    <p:sldId id="263" r:id="rId11"/>
    <p:sldId id="258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0000" autoAdjust="0"/>
  </p:normalViewPr>
  <p:slideViewPr>
    <p:cSldViewPr snapToGrid="0">
      <p:cViewPr varScale="1">
        <p:scale>
          <a:sx n="66" d="100"/>
          <a:sy n="66" d="100"/>
        </p:scale>
        <p:origin x="-16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B4E1C-804C-463D-90D8-E12D92B55F5A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AA848-7A20-465D-A319-012F3EE6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6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AA848-7A20-465D-A319-012F3EE62E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75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racePctWhite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percentage of population that is 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caucasian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(numeric - decimal)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Every other race was inverse of this (African American, Asian, and Hispanic)</a:t>
            </a:r>
            <a:endParaRPr lang="en-US" sz="120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pctWInvInc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percentage of households with investment / rent income in 1989 (numeric - decimal)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PctNotHSGrad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percentage of people 25 and over that are not high school graduates (numeric - decimal)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TotalPctDiv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percentage of population who are divorced (numeric - decimal)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AA848-7A20-465D-A319-012F3EE62E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88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3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9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02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3115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5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62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13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54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6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7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1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2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6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72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5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2C8D8C6-32A1-4BAE-BA07-FB9B537393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26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Violent Crime in Communities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Kevin Kuo &amp; Mary Snyder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0760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went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Users over-reacted to media reports</a:t>
            </a:r>
          </a:p>
          <a:p>
            <a:pPr lvl="1"/>
            <a:r>
              <a:rPr lang="en-US" sz="2200" dirty="0"/>
              <a:t>Unexpected spike in query </a:t>
            </a:r>
            <a:r>
              <a:rPr lang="en-US" sz="2200" dirty="0" smtClean="0"/>
              <a:t>volume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Overestimated in January 2013</a:t>
            </a:r>
          </a:p>
          <a:p>
            <a:pPr lvl="1"/>
            <a:r>
              <a:rPr lang="en-US" sz="2200" dirty="0" smtClean="0"/>
              <a:t>CDC incidence rate: 4.52%</a:t>
            </a:r>
          </a:p>
          <a:p>
            <a:pPr lvl="1"/>
            <a:r>
              <a:rPr lang="en-US" sz="2200" dirty="0" smtClean="0"/>
              <a:t>Google Flu Trends predicted rate: 10.56%</a:t>
            </a:r>
            <a:br>
              <a:rPr lang="en-US" sz="2200" dirty="0" smtClean="0"/>
            </a:br>
            <a:endParaRPr lang="en-US" sz="2200" dirty="0" smtClean="0"/>
          </a:p>
          <a:p>
            <a:pPr lvl="1"/>
            <a:endParaRPr lang="en-US" sz="2200" dirty="0"/>
          </a:p>
          <a:p>
            <a:r>
              <a:rPr lang="en-US" sz="2400" dirty="0" smtClean="0"/>
              <a:t>Google shut down Google Flu Trends (quietly)</a:t>
            </a:r>
          </a:p>
        </p:txBody>
      </p:sp>
    </p:spTree>
    <p:extLst>
      <p:ext uri="{BB962C8B-B14F-4D97-AF65-F5344CB8AC3E}">
        <p14:creationId xmlns:p14="http://schemas.microsoft.com/office/powerpoint/2010/main" val="1040588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80684"/>
            <a:ext cx="8946541" cy="4867716"/>
          </a:xfrm>
        </p:spPr>
        <p:txBody>
          <a:bodyPr/>
          <a:lstStyle/>
          <a:p>
            <a:r>
              <a:rPr lang="en-US" dirty="0" smtClean="0"/>
              <a:t>Dampen anomalous media spikes</a:t>
            </a:r>
          </a:p>
          <a:p>
            <a:pPr lvl="1"/>
            <a:r>
              <a:rPr lang="en-US" dirty="0" smtClean="0"/>
              <a:t>Media spikes are usually short term 3-7 days</a:t>
            </a:r>
          </a:p>
          <a:p>
            <a:pPr lvl="1"/>
            <a:r>
              <a:rPr lang="en-US" dirty="0" smtClean="0"/>
              <a:t>Remove them from the model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ElasticNet</a:t>
            </a:r>
            <a:r>
              <a:rPr lang="en-US" dirty="0" smtClean="0"/>
              <a:t> model</a:t>
            </a:r>
          </a:p>
          <a:p>
            <a:pPr lvl="1"/>
            <a:r>
              <a:rPr lang="en-US" dirty="0" smtClean="0"/>
              <a:t>Results were better than:</a:t>
            </a:r>
          </a:p>
          <a:p>
            <a:pPr lvl="2"/>
            <a:r>
              <a:rPr lang="en-US" dirty="0" smtClean="0"/>
              <a:t>Current model</a:t>
            </a:r>
          </a:p>
          <a:p>
            <a:pPr lvl="2"/>
            <a:r>
              <a:rPr lang="en-US" dirty="0" smtClean="0"/>
              <a:t>Lasso model</a:t>
            </a:r>
          </a:p>
          <a:p>
            <a:pPr lvl="2"/>
            <a:r>
              <a:rPr lang="en-US" dirty="0" smtClean="0"/>
              <a:t>BSTS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008" y="1380684"/>
            <a:ext cx="4887095" cy="19378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008" y="3701090"/>
            <a:ext cx="3633116" cy="268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31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Questions/Comments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Was Google Flu Trend’s model too simple?</a:t>
            </a:r>
          </a:p>
          <a:p>
            <a:pPr lvl="1"/>
            <a:r>
              <a:rPr lang="en-US" sz="2400" dirty="0" smtClean="0"/>
              <a:t>CDC uses models to predict spread of disease </a:t>
            </a:r>
          </a:p>
          <a:p>
            <a:pPr lvl="2"/>
            <a:r>
              <a:rPr lang="en-US" sz="2400" dirty="0" smtClean="0"/>
              <a:t>Should that model have been built into algorithm to determine whether</a:t>
            </a:r>
          </a:p>
          <a:p>
            <a:pPr lvl="2"/>
            <a:endParaRPr lang="en-US" sz="2400" dirty="0"/>
          </a:p>
          <a:p>
            <a:pPr lvl="2"/>
            <a:endParaRPr lang="en-US" sz="2400" dirty="0" smtClean="0"/>
          </a:p>
          <a:p>
            <a:r>
              <a:rPr lang="en-US" sz="2800" smtClean="0"/>
              <a:t>Additional comments…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4747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Author: Michael Redmond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Title: Communities and Crime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Source: 1995 Federal Bureau of Investigation Uniform Crime Report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816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Attributes</a:t>
            </a:r>
          </a:p>
          <a:p>
            <a:pPr lvl="1"/>
            <a:r>
              <a:rPr lang="en-US" sz="2200" dirty="0" smtClean="0"/>
              <a:t>Selected from larger databases of Census and crime information</a:t>
            </a:r>
          </a:p>
          <a:p>
            <a:pPr lvl="1"/>
            <a:r>
              <a:rPr lang="en-US" sz="2200" dirty="0" smtClean="0"/>
              <a:t>Major attribute: Per Capita Violent Crimes</a:t>
            </a:r>
          </a:p>
          <a:p>
            <a:pPr lvl="1"/>
            <a:r>
              <a:rPr lang="en-US" sz="2200" dirty="0" smtClean="0"/>
              <a:t>Other attributes: Racial composition, socioeconomics, education, family(married, divorced, </a:t>
            </a:r>
            <a:r>
              <a:rPr lang="en-US" sz="2200" dirty="0" err="1" smtClean="0"/>
              <a:t>etc</a:t>
            </a:r>
            <a:r>
              <a:rPr lang="en-US" sz="2200" dirty="0" smtClean="0"/>
              <a:t>)., immigration, housing, etc.</a:t>
            </a:r>
          </a:p>
          <a:p>
            <a:pPr lvl="1"/>
            <a:r>
              <a:rPr lang="en-US" sz="2200" dirty="0" smtClean="0"/>
              <a:t>Limitations</a:t>
            </a:r>
          </a:p>
          <a:p>
            <a:pPr lvl="2"/>
            <a:r>
              <a:rPr lang="en-US" sz="2000" dirty="0" smtClean="0"/>
              <a:t>Violent crime definitions, police departments with at least 100 police officers, etc.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149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699" y="1610857"/>
            <a:ext cx="8946541" cy="465931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Objective: </a:t>
            </a:r>
          </a:p>
          <a:p>
            <a:pPr lvl="1"/>
            <a:r>
              <a:rPr lang="en-US" sz="2400" dirty="0" smtClean="0"/>
              <a:t>Explore </a:t>
            </a:r>
            <a:r>
              <a:rPr lang="en-US" sz="2400" dirty="0"/>
              <a:t>other </a:t>
            </a:r>
            <a:r>
              <a:rPr lang="en-US" sz="2400" dirty="0" smtClean="0"/>
              <a:t>indicators/attributes </a:t>
            </a:r>
            <a:r>
              <a:rPr lang="en-US" sz="2400" dirty="0"/>
              <a:t>of communities along with its prevalence of violent crime to determine what relationships exist and suggest further areas of study</a:t>
            </a:r>
            <a:r>
              <a:rPr lang="en-US" sz="2400" dirty="0" smtClean="0"/>
              <a:t>.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68458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en-US" sz="2400" dirty="0" smtClean="0"/>
              <a:t>1994 instances + 128 attributes!</a:t>
            </a:r>
          </a:p>
          <a:p>
            <a:pPr marL="0" lvl="1" indent="0">
              <a:buNone/>
            </a:pPr>
            <a:endParaRPr lang="en-US" sz="2400" dirty="0" smtClean="0"/>
          </a:p>
          <a:p>
            <a:pPr marL="342900" lvl="1" indent="-342900"/>
            <a:r>
              <a:rPr lang="en-US" sz="2400" dirty="0" smtClean="0"/>
              <a:t>Already normalized</a:t>
            </a:r>
          </a:p>
          <a:p>
            <a:pPr marL="342900" lvl="1" indent="-342900"/>
            <a:endParaRPr lang="en-US" sz="2400" dirty="0"/>
          </a:p>
          <a:p>
            <a:pPr marL="342900" lvl="1" indent="-342900"/>
            <a:r>
              <a:rPr lang="en-US" sz="2400" dirty="0" smtClean="0"/>
              <a:t>Binning (equa</a:t>
            </a:r>
            <a:r>
              <a:rPr lang="en-US" sz="2400" dirty="0" smtClean="0"/>
              <a:t>l width)</a:t>
            </a:r>
            <a:endParaRPr lang="en-US" sz="2400" dirty="0" smtClean="0"/>
          </a:p>
          <a:p>
            <a:pPr marL="342900" lvl="1" indent="-342900"/>
            <a:endParaRPr lang="en-US" sz="2400" dirty="0" smtClean="0"/>
          </a:p>
          <a:p>
            <a:pPr marL="342900" lvl="1" indent="-342900"/>
            <a:r>
              <a:rPr lang="en-US" sz="2400" dirty="0" smtClean="0"/>
              <a:t>Scatterplots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b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757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2061028"/>
            <a:ext cx="4499428" cy="4332513"/>
          </a:xfrm>
        </p:spPr>
        <p:txBody>
          <a:bodyPr>
            <a:normAutofit/>
          </a:bodyPr>
          <a:lstStyle/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2600" dirty="0" smtClean="0"/>
              <a:t>Significant Attributes</a:t>
            </a:r>
          </a:p>
          <a:p>
            <a:pPr marL="1257300" lvl="2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% Caucasian</a:t>
            </a:r>
          </a:p>
          <a:p>
            <a:pPr marL="1257300" lvl="2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Investment Income</a:t>
            </a:r>
          </a:p>
          <a:p>
            <a:pPr marL="1257300" lvl="2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High school graduates</a:t>
            </a:r>
          </a:p>
          <a:p>
            <a:pPr marL="1257300" lvl="2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% Divorced</a:t>
            </a:r>
          </a:p>
          <a:p>
            <a:pPr marL="1257300" lvl="2" indent="-45720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823" y="1886856"/>
            <a:ext cx="7431977" cy="476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789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-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Decision Tree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491" y="2938073"/>
            <a:ext cx="4797091" cy="30728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632495" y="6242367"/>
            <a:ext cx="5291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Figure 6. Relative Error and CP – Binning </a:t>
            </a:r>
            <a:r>
              <a:rPr lang="en-US" b="1" i="1" dirty="0"/>
              <a:t>k</a:t>
            </a:r>
            <a:r>
              <a:rPr lang="en-US" b="1" dirty="0"/>
              <a:t> = 10</a:t>
            </a:r>
          </a:p>
        </p:txBody>
      </p:sp>
      <p:sp>
        <p:nvSpPr>
          <p:cNvPr id="9" name="Rectangle 8"/>
          <p:cNvSpPr/>
          <p:nvPr/>
        </p:nvSpPr>
        <p:spPr>
          <a:xfrm>
            <a:off x="222516" y="6242367"/>
            <a:ext cx="5990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Figure 5. Classification Decision Tree – Binning </a:t>
            </a:r>
            <a:r>
              <a:rPr lang="en-US" b="1" i="1" dirty="0"/>
              <a:t>k</a:t>
            </a:r>
            <a:r>
              <a:rPr lang="en-US" b="1" dirty="0"/>
              <a:t> = 10</a:t>
            </a:r>
          </a:p>
        </p:txBody>
      </p:sp>
      <p:pic>
        <p:nvPicPr>
          <p:cNvPr id="11" name="Picture 10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2" t="10656" r="2594" b="12887"/>
          <a:stretch/>
        </p:blipFill>
        <p:spPr bwMode="auto">
          <a:xfrm>
            <a:off x="366980" y="2938073"/>
            <a:ext cx="5701814" cy="30728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61083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Frequent Item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01375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Apriori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37" y="2644690"/>
            <a:ext cx="9311986" cy="21738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54538" y="5244181"/>
            <a:ext cx="683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Table 5. </a:t>
            </a:r>
            <a:r>
              <a:rPr lang="en-US" b="1" dirty="0" err="1"/>
              <a:t>Apriori</a:t>
            </a:r>
            <a:r>
              <a:rPr lang="en-US" b="1" dirty="0"/>
              <a:t> </a:t>
            </a:r>
            <a:r>
              <a:rPr lang="en-US" b="1" dirty="0" err="1"/>
              <a:t>ViolentCrimesPerPop</a:t>
            </a:r>
            <a:r>
              <a:rPr lang="en-US" b="1" dirty="0"/>
              <a:t> RHS Confidence Sort</a:t>
            </a:r>
          </a:p>
        </p:txBody>
      </p:sp>
    </p:spTree>
    <p:extLst>
      <p:ext uri="{BB962C8B-B14F-4D97-AF65-F5344CB8AC3E}">
        <p14:creationId xmlns:p14="http://schemas.microsoft.com/office/powerpoint/2010/main" val="1937515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Frequent Item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01375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Eclat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140" y="2220686"/>
            <a:ext cx="5187719" cy="32323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02140" y="5730297"/>
            <a:ext cx="5442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Table 7. </a:t>
            </a:r>
            <a:r>
              <a:rPr lang="en-US" b="1" dirty="0" err="1"/>
              <a:t>Eclat</a:t>
            </a:r>
            <a:r>
              <a:rPr lang="en-US" b="1" dirty="0"/>
              <a:t> </a:t>
            </a:r>
            <a:r>
              <a:rPr lang="en-US" b="1" dirty="0" err="1"/>
              <a:t>ViolentCrimesPerPop</a:t>
            </a:r>
            <a:r>
              <a:rPr lang="en-US" b="1" dirty="0"/>
              <a:t> Support Sort</a:t>
            </a:r>
          </a:p>
        </p:txBody>
      </p:sp>
    </p:spTree>
    <p:extLst>
      <p:ext uri="{BB962C8B-B14F-4D97-AF65-F5344CB8AC3E}">
        <p14:creationId xmlns:p14="http://schemas.microsoft.com/office/powerpoint/2010/main" val="197626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413</TotalTime>
  <Words>298</Words>
  <Application>Microsoft Office PowerPoint</Application>
  <PresentationFormat>Custom</PresentationFormat>
  <Paragraphs>74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</vt:lpstr>
      <vt:lpstr>Violent Crime in Communities</vt:lpstr>
      <vt:lpstr>Data Set</vt:lpstr>
      <vt:lpstr>Data Set (cont’d)</vt:lpstr>
      <vt:lpstr>Background</vt:lpstr>
      <vt:lpstr>Pre-Processing</vt:lpstr>
      <vt:lpstr>Exploratory Data Analysis</vt:lpstr>
      <vt:lpstr>Results - Classification</vt:lpstr>
      <vt:lpstr>Results – Frequent Item Sets</vt:lpstr>
      <vt:lpstr>Results – Frequent Item Sets</vt:lpstr>
      <vt:lpstr>What went wrong?</vt:lpstr>
      <vt:lpstr>Proposed Solution</vt:lpstr>
      <vt:lpstr>Questions/Comments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Disease Trends: An Update</dc:title>
  <dc:creator>Kevin Kuo</dc:creator>
  <cp:lastModifiedBy>Kuo, Kevin (ES)</cp:lastModifiedBy>
  <cp:revision>56</cp:revision>
  <dcterms:created xsi:type="dcterms:W3CDTF">2016-02-23T02:26:32Z</dcterms:created>
  <dcterms:modified xsi:type="dcterms:W3CDTF">2016-05-11T16:35:31Z</dcterms:modified>
</cp:coreProperties>
</file>