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725" r:id="rId1"/>
  </p:sldMasterIdLst>
  <p:notesMasterIdLst>
    <p:notesMasterId r:id="rId16"/>
  </p:notesMasterIdLst>
  <p:sldIdLst>
    <p:sldId id="256" r:id="rId2"/>
    <p:sldId id="257" r:id="rId3"/>
    <p:sldId id="265" r:id="rId4"/>
    <p:sldId id="260" r:id="rId5"/>
    <p:sldId id="259" r:id="rId6"/>
    <p:sldId id="268" r:id="rId7"/>
    <p:sldId id="262" r:id="rId8"/>
    <p:sldId id="261" r:id="rId9"/>
    <p:sldId id="266" r:id="rId10"/>
    <p:sldId id="267" r:id="rId11"/>
    <p:sldId id="263" r:id="rId12"/>
    <p:sldId id="269" r:id="rId13"/>
    <p:sldId id="258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80000" autoAdjust="0"/>
  </p:normalViewPr>
  <p:slideViewPr>
    <p:cSldViewPr snapToGrid="0">
      <p:cViewPr varScale="1">
        <p:scale>
          <a:sx n="77" d="100"/>
          <a:sy n="77" d="100"/>
        </p:scale>
        <p:origin x="1304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AB4E1C-804C-463D-90D8-E12D92B55F5A}" type="datetimeFigureOut">
              <a:rPr lang="en-US" smtClean="0"/>
              <a:t>11-May-16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AA848-7A20-465D-A319-012F3EE62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6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cities in</a:t>
            </a:r>
            <a:r>
              <a:rPr lang="en-US" baseline="0" dirty="0" smtClean="0"/>
              <a:t> the Midwest were dropped because of differ definition of rape</a:t>
            </a:r>
          </a:p>
          <a:p>
            <a:r>
              <a:rPr lang="en-US" baseline="0" dirty="0" smtClean="0"/>
              <a:t>Other cities dropped because no LEMAS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AA848-7A20-465D-A319-012F3EE62E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32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AA848-7A20-465D-A319-012F3EE62E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75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racePctWhite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percentage of population that is </a:t>
            </a:r>
            <a:r>
              <a:rPr lang="en-US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caucasian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(numeric - decimal)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Every other race was inverse of this (African American, Asian, and Hispanic)</a:t>
            </a:r>
            <a:endParaRPr lang="en-US" sz="120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pctWInvInc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percentage of households with investment / rent income in 1989 (numeric - decimal)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PctNotHSGrad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percentage of people 25 and over that are not high school graduates (numeric - decimal)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TotalPctDiv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percentage of population who are divorced (numeric - decimal)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AA848-7A20-465D-A319-012F3EE62E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02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racePctWhite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percentage of population that is </a:t>
            </a:r>
            <a:r>
              <a:rPr lang="en-US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caucasian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(numeric - decimal)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Every other race was inverse of this (African American, Asian, and Hispanic)</a:t>
            </a:r>
            <a:endParaRPr lang="en-US" sz="120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pctWInvInc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percentage of households with investment / rent income in 1989 (numeric - decimal)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PctNotHSGrad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percentage of people 25 and over that are not high school graduates (numeric - decimal)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TotalPctDiv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percentage of population who are divorced (numeric - decimal)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AA848-7A20-465D-A319-012F3EE62E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88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Performed decision tree when k</a:t>
            </a:r>
            <a:r>
              <a:rPr lang="en-US" baseline="0" dirty="0" smtClean="0"/>
              <a:t> = 5</a:t>
            </a:r>
          </a:p>
          <a:p>
            <a:r>
              <a:rPr lang="en-US" baseline="0" dirty="0" smtClean="0"/>
              <a:t>Similar results -&gt; 3 levels</a:t>
            </a:r>
          </a:p>
          <a:p>
            <a:endParaRPr lang="en-US" baseline="0" dirty="0" smtClean="0"/>
          </a:p>
          <a:p>
            <a:r>
              <a:rPr lang="en-US" baseline="0" dirty="0" smtClean="0"/>
              <a:t>Overall accuracy: 47%</a:t>
            </a:r>
          </a:p>
          <a:p>
            <a:r>
              <a:rPr lang="en-US" baseline="0" dirty="0" smtClean="0"/>
              <a:t>Overall error rate: 53%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AA848-7A20-465D-A319-012F3EE62E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11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Right</a:t>
            </a:r>
            <a:r>
              <a:rPr lang="en-US" baseline="0" dirty="0" smtClean="0"/>
              <a:t> Hand Side vs. Left Hand Side </a:t>
            </a:r>
            <a:r>
              <a:rPr lang="en-US" baseline="0" dirty="0" err="1" smtClean="0"/>
              <a:t>Apriori</a:t>
            </a:r>
            <a:r>
              <a:rPr lang="en-US" baseline="0" dirty="0" smtClean="0"/>
              <a:t> comparison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AA848-7A20-465D-A319-012F3EE62E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07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confidence value; used support instead</a:t>
            </a:r>
          </a:p>
          <a:p>
            <a:r>
              <a:rPr lang="en-US" dirty="0" smtClean="0"/>
              <a:t>Same results</a:t>
            </a:r>
            <a:r>
              <a:rPr lang="en-US" baseline="0" dirty="0" smtClean="0"/>
              <a:t> as </a:t>
            </a:r>
            <a:r>
              <a:rPr lang="en-US" baseline="0" smtClean="0"/>
              <a:t>Apriori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AA848-7A20-465D-A319-012F3EE62E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63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11-May-16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34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11-May-16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92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11-May-16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02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11-May-16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3115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11-May-16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5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11-May-16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62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11-May-16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13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11-May-16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540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11-May-16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11-May-16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68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11-May-16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79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11-May-16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1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11-May-16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29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11-May-16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63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11-May-16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72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11-May-16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53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11-May-16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5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2C8D8C6-32A1-4BAE-BA07-FB9B53739353}" type="datetimeFigureOut">
              <a:rPr lang="en-US" smtClean="0"/>
              <a:t>11-May-16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26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Communities+and+Crim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Violent Crime in Communities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Kevin Kuo &amp; Mary Snyder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20760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94674" cy="1400530"/>
          </a:xfrm>
        </p:spPr>
        <p:txBody>
          <a:bodyPr/>
          <a:lstStyle/>
          <a:p>
            <a:r>
              <a:rPr lang="en-US" dirty="0" smtClean="0"/>
              <a:t>Results – Frequent Item </a:t>
            </a:r>
            <a:r>
              <a:rPr lang="en-US" dirty="0"/>
              <a:t>Sets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01375"/>
            <a:ext cx="8946541" cy="4195481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Eclat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140" y="2220686"/>
            <a:ext cx="5187719" cy="323233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02140" y="5730297"/>
            <a:ext cx="5442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Table 7. </a:t>
            </a:r>
            <a:r>
              <a:rPr lang="en-US" b="1" dirty="0" err="1"/>
              <a:t>Eclat</a:t>
            </a:r>
            <a:r>
              <a:rPr lang="en-US" b="1" dirty="0"/>
              <a:t> </a:t>
            </a:r>
            <a:r>
              <a:rPr lang="en-US" b="1" dirty="0" err="1"/>
              <a:t>ViolentCrimesPerPop</a:t>
            </a:r>
            <a:r>
              <a:rPr lang="en-US" b="1" dirty="0"/>
              <a:t> Support Sort</a:t>
            </a:r>
          </a:p>
        </p:txBody>
      </p:sp>
    </p:spTree>
    <p:extLst>
      <p:ext uri="{BB962C8B-B14F-4D97-AF65-F5344CB8AC3E}">
        <p14:creationId xmlns:p14="http://schemas.microsoft.com/office/powerpoint/2010/main" val="197626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Violent Crime relationships:</a:t>
            </a:r>
          </a:p>
          <a:p>
            <a:pPr lvl="1"/>
            <a:r>
              <a:rPr lang="en-US" sz="2200" dirty="0" smtClean="0"/>
              <a:t>Proportional relationship:</a:t>
            </a:r>
            <a:endParaRPr lang="en-US" sz="2200" dirty="0"/>
          </a:p>
          <a:p>
            <a:pPr lvl="2"/>
            <a:r>
              <a:rPr lang="en-US" sz="2000" dirty="0" smtClean="0"/>
              <a:t>Higher percentage of divorcees</a:t>
            </a:r>
          </a:p>
          <a:p>
            <a:pPr lvl="2"/>
            <a:r>
              <a:rPr lang="en-US" sz="2000" dirty="0" smtClean="0"/>
              <a:t>Large percentage of population who do not have a high school degree</a:t>
            </a:r>
            <a:endParaRPr lang="en-US" sz="2000" dirty="0" smtClean="0"/>
          </a:p>
          <a:p>
            <a:pPr lvl="1"/>
            <a:r>
              <a:rPr lang="en-US" sz="2200" dirty="0"/>
              <a:t>Inversely </a:t>
            </a:r>
            <a:r>
              <a:rPr lang="en-US" sz="2200" dirty="0" smtClean="0"/>
              <a:t>Proportional </a:t>
            </a:r>
            <a:r>
              <a:rPr lang="en-US" sz="2200" dirty="0"/>
              <a:t>relationship:</a:t>
            </a:r>
          </a:p>
          <a:p>
            <a:pPr lvl="2"/>
            <a:r>
              <a:rPr lang="en-US" sz="2000" dirty="0"/>
              <a:t>Communities with higher percentage of investment income</a:t>
            </a:r>
          </a:p>
          <a:p>
            <a:pPr lvl="2"/>
            <a:r>
              <a:rPr lang="en-US" sz="2000" dirty="0"/>
              <a:t>Largely Caucasian </a:t>
            </a:r>
            <a:r>
              <a:rPr lang="en-US" sz="2000" dirty="0" smtClean="0"/>
              <a:t>communities</a:t>
            </a:r>
          </a:p>
        </p:txBody>
      </p:sp>
    </p:spTree>
    <p:extLst>
      <p:ext uri="{BB962C8B-B14F-4D97-AF65-F5344CB8AC3E}">
        <p14:creationId xmlns:p14="http://schemas.microsoft.com/office/powerpoint/2010/main" val="1040588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Attribute relationships:</a:t>
            </a:r>
          </a:p>
          <a:p>
            <a:pPr lvl="1"/>
            <a:r>
              <a:rPr lang="en-US" sz="2200" dirty="0" smtClean="0"/>
              <a:t>Lower percentage of population without high school diploma frequently found with lower percentage of divorcees and higher percentage of Caucasians</a:t>
            </a:r>
          </a:p>
          <a:p>
            <a:pPr lvl="1"/>
            <a:r>
              <a:rPr lang="en-US" sz="2200" dirty="0" smtClean="0"/>
              <a:t>Higher percentage of Caucasians in the community frequently associated with higher percentage of population with investment income</a:t>
            </a:r>
          </a:p>
          <a:p>
            <a:pPr lvl="1"/>
            <a:r>
              <a:rPr lang="en-US" sz="2200" dirty="0"/>
              <a:t>Higher percentage of Caucasians were frequently found with </a:t>
            </a:r>
            <a:r>
              <a:rPr lang="en-US" sz="2200" dirty="0" smtClean="0"/>
              <a:t>low to mid </a:t>
            </a:r>
            <a:r>
              <a:rPr lang="en-US" sz="2200" dirty="0"/>
              <a:t>percentage of divorcees</a:t>
            </a:r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68880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</a:t>
            </a:r>
            <a:r>
              <a:rPr lang="en-US" dirty="0" smtClean="0"/>
              <a:t>Future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80684"/>
            <a:ext cx="9400255" cy="4899800"/>
          </a:xfrm>
        </p:spPr>
        <p:txBody>
          <a:bodyPr>
            <a:normAutofit/>
          </a:bodyPr>
          <a:lstStyle/>
          <a:p>
            <a:r>
              <a:rPr lang="en-US" dirty="0" smtClean="0"/>
              <a:t>Additional studies to analyze how changes in any specific attribute is correlated with a change in violent crime per capita</a:t>
            </a:r>
          </a:p>
          <a:p>
            <a:pPr lvl="1"/>
            <a:r>
              <a:rPr lang="en-US" dirty="0" smtClean="0"/>
              <a:t>Will require additional data sets in preceding and succeeding years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Would help to determine outliers for improved </a:t>
            </a:r>
            <a:r>
              <a:rPr lang="en-US" dirty="0"/>
              <a:t>results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7831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Questions/Comments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47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Author: Michael </a:t>
            </a:r>
            <a:r>
              <a:rPr lang="en-US" sz="2400" dirty="0" smtClean="0"/>
              <a:t>Redmond</a:t>
            </a:r>
            <a:endParaRPr lang="en-US" sz="2400" dirty="0" smtClean="0"/>
          </a:p>
          <a:p>
            <a:r>
              <a:rPr lang="en-US" sz="2400" dirty="0" smtClean="0"/>
              <a:t>Title: Communities and </a:t>
            </a:r>
            <a:r>
              <a:rPr lang="en-US" sz="2400" dirty="0" smtClean="0"/>
              <a:t>Crime</a:t>
            </a:r>
            <a:endParaRPr lang="en-US" sz="2400" dirty="0" smtClean="0"/>
          </a:p>
          <a:p>
            <a:r>
              <a:rPr lang="en-US" sz="2400" dirty="0" smtClean="0"/>
              <a:t>Sources:</a:t>
            </a:r>
          </a:p>
          <a:p>
            <a:pPr lvl="1"/>
            <a:r>
              <a:rPr lang="en-US" sz="2200" dirty="0" smtClean="0"/>
              <a:t>1995 </a:t>
            </a:r>
            <a:r>
              <a:rPr lang="en-US" sz="2200" dirty="0" smtClean="0"/>
              <a:t>Federal Bureau of Investigation Uniform Crime </a:t>
            </a:r>
            <a:r>
              <a:rPr lang="en-US" sz="2200" dirty="0" smtClean="0"/>
              <a:t>Report</a:t>
            </a:r>
          </a:p>
          <a:p>
            <a:pPr lvl="1"/>
            <a:r>
              <a:rPr lang="en-US" sz="2200" dirty="0" smtClean="0"/>
              <a:t>1990 US Census</a:t>
            </a:r>
          </a:p>
          <a:p>
            <a:pPr lvl="1"/>
            <a:r>
              <a:rPr lang="en-US" sz="2200" dirty="0" smtClean="0"/>
              <a:t>1990 LEMAS Survey</a:t>
            </a:r>
            <a:endParaRPr lang="en-US" sz="2200" dirty="0" smtClean="0"/>
          </a:p>
          <a:p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archive.ics.uci.edu/ml/datasets/Communities+and+Crime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08165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Attributes</a:t>
            </a:r>
          </a:p>
          <a:p>
            <a:pPr lvl="1"/>
            <a:r>
              <a:rPr lang="en-US" sz="2200" dirty="0" smtClean="0"/>
              <a:t>Selected from larger databases of Census and crime information</a:t>
            </a:r>
          </a:p>
          <a:p>
            <a:pPr lvl="1"/>
            <a:r>
              <a:rPr lang="en-US" sz="2200" dirty="0" smtClean="0"/>
              <a:t>Focus attribute: Per Capita Violent Crimes</a:t>
            </a:r>
          </a:p>
          <a:p>
            <a:pPr lvl="1"/>
            <a:r>
              <a:rPr lang="en-US" sz="2200" dirty="0" smtClean="0"/>
              <a:t>127 other attributes</a:t>
            </a:r>
          </a:p>
          <a:p>
            <a:pPr lvl="1"/>
            <a:r>
              <a:rPr lang="en-US" sz="2200" dirty="0" smtClean="0"/>
              <a:t>Limitations</a:t>
            </a:r>
          </a:p>
          <a:p>
            <a:pPr lvl="2"/>
            <a:r>
              <a:rPr lang="en-US" sz="2000" dirty="0" smtClean="0"/>
              <a:t>Violent crime definition </a:t>
            </a:r>
            <a:r>
              <a:rPr lang="en-US" sz="2000" dirty="0" smtClean="0"/>
              <a:t>differs </a:t>
            </a:r>
            <a:r>
              <a:rPr lang="en-US" sz="2000" dirty="0" smtClean="0"/>
              <a:t>among jurisdictions, police departments with at least 100 police officers, etc.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1496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/>
            <a:r>
              <a:rPr lang="en-US" sz="2400" dirty="0" smtClean="0"/>
              <a:t>Pre-processing</a:t>
            </a:r>
            <a:endParaRPr lang="en-US" sz="2400" dirty="0" smtClean="0"/>
          </a:p>
          <a:p>
            <a:pPr marL="742950" lvl="2" indent="-342900"/>
            <a:r>
              <a:rPr lang="en-US" sz="2200" dirty="0" smtClean="0"/>
              <a:t>Already </a:t>
            </a:r>
            <a:r>
              <a:rPr lang="en-US" sz="2200" dirty="0" smtClean="0"/>
              <a:t>normalized (numeric fields between 0.00 and 1.00)</a:t>
            </a:r>
          </a:p>
          <a:p>
            <a:pPr marL="742950" lvl="2" indent="-342900"/>
            <a:r>
              <a:rPr lang="en-US" sz="2200" dirty="0" smtClean="0"/>
              <a:t>Equal Width Binning (for Classification and Frequent Itemset analysis)</a:t>
            </a:r>
          </a:p>
          <a:p>
            <a:pPr marL="742950" lvl="2" indent="-342900"/>
            <a:r>
              <a:rPr lang="en-US" sz="2200" dirty="0" smtClean="0"/>
              <a:t>Holdout Method (for Classification)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7577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699" y="1610857"/>
            <a:ext cx="8946541" cy="465931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Objective: </a:t>
            </a:r>
          </a:p>
          <a:p>
            <a:pPr lvl="1"/>
            <a:r>
              <a:rPr lang="en-US" sz="2400" dirty="0" smtClean="0"/>
              <a:t>Explore </a:t>
            </a:r>
            <a:r>
              <a:rPr lang="en-US" sz="2400" dirty="0"/>
              <a:t>other </a:t>
            </a:r>
            <a:r>
              <a:rPr lang="en-US" sz="2400" dirty="0" smtClean="0"/>
              <a:t>indicators/attributes </a:t>
            </a:r>
            <a:r>
              <a:rPr lang="en-US" sz="2400" dirty="0"/>
              <a:t>of communities along with </a:t>
            </a:r>
            <a:r>
              <a:rPr lang="en-US" sz="2400" dirty="0" smtClean="0"/>
              <a:t>incidences </a:t>
            </a:r>
            <a:r>
              <a:rPr lang="en-US" sz="2400" dirty="0" smtClean="0"/>
              <a:t>of </a:t>
            </a:r>
            <a:r>
              <a:rPr lang="en-US" sz="2400" dirty="0"/>
              <a:t>violent crime to determine what relationships exist and suggest further areas of study</a:t>
            </a:r>
            <a:r>
              <a:rPr lang="en-US" sz="2400" dirty="0" smtClean="0"/>
              <a:t>.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768458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2061028"/>
            <a:ext cx="4499428" cy="4332513"/>
          </a:xfrm>
        </p:spPr>
        <p:txBody>
          <a:bodyPr>
            <a:normAutofit/>
          </a:bodyPr>
          <a:lstStyle/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sz="2600" dirty="0" smtClean="0"/>
              <a:t>Attributes </a:t>
            </a:r>
            <a:r>
              <a:rPr lang="en-US" sz="2600" dirty="0" smtClean="0"/>
              <a:t>most commonly believed to influence incidents of Violent Crime</a:t>
            </a:r>
            <a:r>
              <a:rPr lang="en-US" sz="2600" dirty="0" smtClean="0"/>
              <a:t>:</a:t>
            </a:r>
            <a:endParaRPr lang="en-US" sz="2600" dirty="0" smtClean="0"/>
          </a:p>
          <a:p>
            <a:pPr marL="1257300" lvl="2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% Police per </a:t>
            </a:r>
            <a:r>
              <a:rPr lang="en-US" sz="2400" dirty="0" err="1" smtClean="0"/>
              <a:t>captia</a:t>
            </a:r>
            <a:endParaRPr lang="en-US" sz="2400" dirty="0" smtClean="0"/>
          </a:p>
          <a:p>
            <a:pPr marL="1257300" lvl="2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Per Capita </a:t>
            </a:r>
            <a:r>
              <a:rPr lang="en-US" sz="2400" dirty="0" smtClean="0"/>
              <a:t>Income</a:t>
            </a:r>
          </a:p>
          <a:p>
            <a:pPr marL="1257300" lvl="2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% with Bachelor’s or higher degree</a:t>
            </a:r>
            <a:endParaRPr lang="en-US" sz="2400" dirty="0" smtClean="0"/>
          </a:p>
          <a:p>
            <a:pPr marL="1257300" lvl="2" indent="-457200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823" y="1886856"/>
            <a:ext cx="7431976" cy="476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3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</a:t>
            </a:r>
            <a:r>
              <a:rPr lang="en-US" dirty="0" smtClean="0"/>
              <a:t>Analysis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2061028"/>
            <a:ext cx="4499428" cy="4332513"/>
          </a:xfrm>
        </p:spPr>
        <p:txBody>
          <a:bodyPr>
            <a:normAutofit/>
          </a:bodyPr>
          <a:lstStyle/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sz="2600" dirty="0" smtClean="0"/>
              <a:t>Most Significant Attributes out of 122 plausible </a:t>
            </a:r>
            <a:r>
              <a:rPr lang="en-US" sz="2600" dirty="0" smtClean="0"/>
              <a:t>attributes:</a:t>
            </a:r>
            <a:endParaRPr lang="en-US" sz="2600" dirty="0" smtClean="0"/>
          </a:p>
          <a:p>
            <a:pPr marL="1257300" lvl="2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% Caucasian</a:t>
            </a:r>
          </a:p>
          <a:p>
            <a:pPr marL="1257300" lvl="2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Investment Income</a:t>
            </a:r>
          </a:p>
          <a:p>
            <a:pPr marL="1257300" lvl="2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High school graduates</a:t>
            </a:r>
          </a:p>
          <a:p>
            <a:pPr marL="1257300" lvl="2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% Divorced</a:t>
            </a:r>
          </a:p>
          <a:p>
            <a:pPr marL="1257300" lvl="2" indent="-457200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823" y="1886856"/>
            <a:ext cx="7431977" cy="476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789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-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Decision Tree</a:t>
            </a:r>
          </a:p>
          <a:p>
            <a:endParaRPr lang="en-US" sz="2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665746" y="4846319"/>
            <a:ext cx="4698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Figure 6. </a:t>
            </a:r>
            <a:r>
              <a:rPr lang="en-US" b="1" dirty="0" smtClean="0"/>
              <a:t>Confusion </a:t>
            </a:r>
            <a:r>
              <a:rPr lang="en-US" b="1" dirty="0" smtClean="0"/>
              <a:t>Matrix</a:t>
            </a:r>
            <a:r>
              <a:rPr lang="en-US" b="1" dirty="0" smtClean="0"/>
              <a:t> </a:t>
            </a:r>
            <a:r>
              <a:rPr lang="en-US" b="1" dirty="0"/>
              <a:t>– </a:t>
            </a:r>
            <a:r>
              <a:rPr lang="en-US" b="1" dirty="0" smtClean="0"/>
              <a:t>Binning </a:t>
            </a:r>
            <a:r>
              <a:rPr lang="en-US" b="1" i="1" dirty="0"/>
              <a:t>k</a:t>
            </a:r>
            <a:r>
              <a:rPr lang="en-US" b="1" dirty="0"/>
              <a:t> = </a:t>
            </a:r>
            <a:r>
              <a:rPr lang="en-US" b="1" dirty="0"/>
              <a:t>5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534058" y="6245627"/>
            <a:ext cx="5860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Figure 5. Classification Decision Tree – Binning </a:t>
            </a:r>
            <a:r>
              <a:rPr lang="en-US" b="1" i="1" dirty="0"/>
              <a:t>k</a:t>
            </a:r>
            <a:r>
              <a:rPr lang="en-US" b="1" dirty="0"/>
              <a:t> = </a:t>
            </a:r>
            <a:r>
              <a:rPr lang="en-US" b="1" dirty="0"/>
              <a:t>5</a:t>
            </a:r>
            <a:endParaRPr lang="en-US" b="1" dirty="0"/>
          </a:p>
        </p:txBody>
      </p:sp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3017" y="2704496"/>
            <a:ext cx="5262983" cy="33962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325" y="3655998"/>
            <a:ext cx="2698889" cy="99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083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Frequent Item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2331" y="1152983"/>
            <a:ext cx="8946541" cy="4195481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Apriori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" name="Picture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1731698"/>
            <a:ext cx="8594141" cy="200625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57209" y="3737952"/>
            <a:ext cx="683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Table 5. </a:t>
            </a:r>
            <a:r>
              <a:rPr lang="en-US" b="1" dirty="0" err="1"/>
              <a:t>Apriori</a:t>
            </a:r>
            <a:r>
              <a:rPr lang="en-US" b="1" dirty="0"/>
              <a:t> </a:t>
            </a:r>
            <a:r>
              <a:rPr lang="en-US" b="1" dirty="0" err="1"/>
              <a:t>ViolentCrimesPerPop</a:t>
            </a:r>
            <a:r>
              <a:rPr lang="en-US" b="1" dirty="0"/>
              <a:t> RHS Confidence Sort</a:t>
            </a:r>
          </a:p>
        </p:txBody>
      </p:sp>
      <p:pic>
        <p:nvPicPr>
          <p:cNvPr id="7" name="Picture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21" y="4167444"/>
            <a:ext cx="8595122" cy="220337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81863" y="6481631"/>
            <a:ext cx="6133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40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Miriam"/>
              </a:rPr>
              <a:t>Table 6.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Miriam"/>
              </a:rPr>
              <a:t>Apriori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Miriam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Miriam"/>
              </a:rPr>
              <a:t>ViolentCrimesPerPop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Miriam"/>
              </a:rPr>
              <a:t> LHS Confidence Sort</a:t>
            </a:r>
            <a:endParaRPr lang="en-US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iriam"/>
            </a:endParaRPr>
          </a:p>
        </p:txBody>
      </p:sp>
    </p:spTree>
    <p:extLst>
      <p:ext uri="{BB962C8B-B14F-4D97-AF65-F5344CB8AC3E}">
        <p14:creationId xmlns:p14="http://schemas.microsoft.com/office/powerpoint/2010/main" val="19375157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527</TotalTime>
  <Words>493</Words>
  <Application>Microsoft Office PowerPoint</Application>
  <PresentationFormat>Widescreen</PresentationFormat>
  <Paragraphs>92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Century Gothic</vt:lpstr>
      <vt:lpstr>Miriam</vt:lpstr>
      <vt:lpstr>Times New Roman</vt:lpstr>
      <vt:lpstr>Wingdings</vt:lpstr>
      <vt:lpstr>Wingdings 3</vt:lpstr>
      <vt:lpstr>Ion</vt:lpstr>
      <vt:lpstr>Violent Crime in Communities</vt:lpstr>
      <vt:lpstr>Data Set</vt:lpstr>
      <vt:lpstr>Data Set (cont’d)</vt:lpstr>
      <vt:lpstr>Data Set (cont’d)</vt:lpstr>
      <vt:lpstr>Background</vt:lpstr>
      <vt:lpstr>Exploratory Data Analysis</vt:lpstr>
      <vt:lpstr>Exploratory Data Analysis (cont’d)</vt:lpstr>
      <vt:lpstr>Results - Classification</vt:lpstr>
      <vt:lpstr>Results – Frequent Item Sets</vt:lpstr>
      <vt:lpstr>Results – Frequent Item Sets (cont’d)</vt:lpstr>
      <vt:lpstr>Conclusions</vt:lpstr>
      <vt:lpstr>Conclusions (cont’d)</vt:lpstr>
      <vt:lpstr>Proposed Future Analysis</vt:lpstr>
      <vt:lpstr>Questions/Comments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Disease Trends: An Update</dc:title>
  <dc:creator>Kevin Kuo</dc:creator>
  <cp:lastModifiedBy>maryjoyce</cp:lastModifiedBy>
  <cp:revision>76</cp:revision>
  <dcterms:created xsi:type="dcterms:W3CDTF">2016-02-23T02:26:32Z</dcterms:created>
  <dcterms:modified xsi:type="dcterms:W3CDTF">2016-05-11T22:13:16Z</dcterms:modified>
</cp:coreProperties>
</file>