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webextensions/taskpanes.xml" ContentType="application/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3.jpeg" ContentType="image/jpeg"/>
  <Override PartName="/ppt/media/image10.jpeg" ContentType="image/jpeg"/>
  <Override PartName="/ppt/media/image5.png" ContentType="image/png"/>
  <Override PartName="/ppt/media/image9.png" ContentType="image/png"/>
  <Override PartName="/ppt/media/image12.jpeg" ContentType="image/jpeg"/>
  <Override PartName="/ppt/media/image11.png" ContentType="image/png"/>
  <Override PartName="/ppt/media/image19.png" ContentType="image/png"/>
  <Override PartName="/ppt/media/image1.png" ContentType="image/png"/>
  <Override PartName="/ppt/media/image17.jpeg" ContentType="image/jpeg"/>
  <Override PartName="/ppt/media/image14.png" ContentType="image/png"/>
  <Override PartName="/ppt/media/image16.png" ContentType="image/png"/>
  <Override PartName="/ppt/media/image3.jpeg" ContentType="image/jpeg"/>
  <Override PartName="/ppt/media/image15.png" ContentType="image/png"/>
  <Override PartName="/ppt/media/image2.png" ContentType="image/png"/>
  <Override PartName="/ppt/media/image4.jpeg" ContentType="image/jpeg"/>
  <Override PartName="/ppt/media/image6.jpeg" ContentType="image/jpeg"/>
  <Override PartName="/ppt/media/image8.png" ContentType="image/png"/>
  <Override PartName="/ppt/media/image7.jpeg" ContentType="image/jpeg"/>
  <Override PartName="/ppt/media/image20.png" ContentType="image/png"/>
  <Override PartName="/ppt/media/image18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11/relationships/webextensiontaskpanes" Target="ppt/webextensions/taskpanes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3C85A0-7D59-4E1B-9CEE-4AD6025492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9E7CE8-BE3D-46A4-9DCC-C12AFD56DB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CE2733-6D31-4054-99D8-3168445B85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FB8CE9-AB9B-4EA9-BEAD-717E6AED58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7D4BBF-A3D2-46E0-B9C9-8BCEAB6166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3EF4AA-631A-43EE-9AB5-F5E8D132C4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AE1F29-B0ED-4C4F-856C-01EB01C89B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BEC675-795A-481F-B8C5-6AF25BDA07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24CDED-C27D-43CD-96B9-F8C53BACC5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989358-E319-4216-BC51-729394E6CA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69A293-6B1D-4023-BC0D-5AFA30C1CA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86085E-67EC-4A5B-9AE7-869956020E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s-MX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s-MX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MX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E7F372-E324-4F23-9441-CED2F3AF80D7}" type="slidenum">
              <a:rPr b="0" lang="es-MX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MX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3200" cy="68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8fc"/>
            </a:gs>
            <a:gs pos="100000">
              <a:srgbClr val="abc0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ángulo 1"/>
          <p:cNvSpPr/>
          <p:nvPr/>
        </p:nvSpPr>
        <p:spPr>
          <a:xfrm>
            <a:off x="138240" y="371160"/>
            <a:ext cx="11657160" cy="58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s-ES" sz="6600" spc="-1" strike="noStrike">
                <a:solidFill>
                  <a:srgbClr val="ffffff"/>
                </a:solidFill>
                <a:latin typeface="Adobe Caslon Pro Bold"/>
                <a:ea typeface="MS Mincho"/>
              </a:rPr>
              <a:t>Discurso Público: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s-MX" sz="96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1 Corintios 13</a:t>
            </a:r>
            <a:endParaRPr b="0" lang="en-US" sz="9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s-MX" sz="96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“</a:t>
            </a:r>
            <a:r>
              <a:rPr b="1" lang="es-MX" sz="96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El amor todo lo soporta…” 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65" name="Conector recto 2"/>
          <p:cNvSpPr/>
          <p:nvPr/>
        </p:nvSpPr>
        <p:spPr>
          <a:xfrm>
            <a:off x="396360" y="1609560"/>
            <a:ext cx="10700640" cy="36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1" descr=""/>
          <p:cNvPicPr/>
          <p:nvPr/>
        </p:nvPicPr>
        <p:blipFill>
          <a:blip r:embed="rId1"/>
          <a:stretch/>
        </p:blipFill>
        <p:spPr>
          <a:xfrm>
            <a:off x="600480" y="2685960"/>
            <a:ext cx="10909800" cy="3705480"/>
          </a:xfrm>
          <a:prstGeom prst="rect">
            <a:avLst/>
          </a:prstGeom>
          <a:ln cap="sq" w="444500">
            <a:solidFill>
              <a:srgbClr val="000000"/>
            </a:solidFill>
            <a:miter/>
          </a:ln>
          <a:effectLst>
            <a:outerShdw algn="bl" blurRad="254160" dir="2700000" dist="190409" rotWithShape="0" sy="90000">
              <a:srgbClr val="000000">
                <a:alpha val="40000"/>
              </a:srgbClr>
            </a:outerShdw>
          </a:effectLst>
        </p:spPr>
      </p:pic>
      <p:pic>
        <p:nvPicPr>
          <p:cNvPr id="67" name="Imagen 2" descr=""/>
          <p:cNvPicPr/>
          <p:nvPr/>
        </p:nvPicPr>
        <p:blipFill>
          <a:blip r:embed="rId2"/>
          <a:srcRect l="0" t="3639" r="0" b="0"/>
          <a:stretch/>
        </p:blipFill>
        <p:spPr>
          <a:xfrm>
            <a:off x="3737880" y="1963440"/>
            <a:ext cx="4934160" cy="4749120"/>
          </a:xfrm>
          <a:prstGeom prst="rect">
            <a:avLst/>
          </a:prstGeom>
          <a:ln cap="rnd" w="190500">
            <a:solidFill>
              <a:srgbClr val="ffffff"/>
            </a:solidFill>
            <a:round/>
          </a:ln>
          <a:effectLst>
            <a:outerShdw algn="tl" blurRad="50040" rotWithShape="0">
              <a:srgbClr val="000000">
                <a:alpha val="41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8" name="Rectángulo 3"/>
          <p:cNvSpPr/>
          <p:nvPr/>
        </p:nvSpPr>
        <p:spPr>
          <a:xfrm>
            <a:off x="0" y="175680"/>
            <a:ext cx="12016800" cy="177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300"/>
              </a:spcBef>
              <a:buNone/>
            </a:pPr>
            <a:r>
              <a:rPr b="1" i="1" lang="es-ES_tradnl" sz="5400" spc="-1" strike="noStrike">
                <a:solidFill>
                  <a:srgbClr val="2f5597"/>
                </a:solidFill>
                <a:latin typeface="Arial Narrow"/>
                <a:ea typeface="Times New Roman"/>
              </a:rPr>
              <a:t>El amor todo lo soporta </a:t>
            </a:r>
            <a:endParaRPr b="0" lang="en-US" sz="5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buNone/>
            </a:pPr>
            <a:r>
              <a:rPr b="1" i="1" lang="es-ES_tradnl" sz="5400" spc="-1" strike="noStrike">
                <a:solidFill>
                  <a:srgbClr val="2f5597"/>
                </a:solidFill>
                <a:latin typeface="Arial Narrow"/>
                <a:ea typeface="Times New Roman"/>
              </a:rPr>
              <a:t>1Corintios 13:7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3200" cy="68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8fc"/>
            </a:gs>
            <a:gs pos="100000">
              <a:srgbClr val="abc0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ángulo 1"/>
          <p:cNvSpPr/>
          <p:nvPr/>
        </p:nvSpPr>
        <p:spPr>
          <a:xfrm>
            <a:off x="138240" y="371160"/>
            <a:ext cx="11657160" cy="694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s-ES" sz="6600" spc="-1" strike="noStrike">
                <a:solidFill>
                  <a:srgbClr val="ffffff"/>
                </a:solidFill>
                <a:latin typeface="Adobe Caslon Pro Bold"/>
                <a:ea typeface="MS Mincho"/>
              </a:rPr>
              <a:t>Discurso Público: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s-MX" sz="96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1 Corintios 13</a:t>
            </a:r>
            <a:endParaRPr b="0" lang="en-US" sz="9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s-MX" sz="96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“</a:t>
            </a:r>
            <a:r>
              <a:rPr b="1" lang="es-MX" sz="84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El amor no se irrita con facilidad…” </a:t>
            </a:r>
            <a:endParaRPr b="0" lang="en-US" sz="8400" spc="-1" strike="noStrike">
              <a:latin typeface="Arial"/>
            </a:endParaRPr>
          </a:p>
        </p:txBody>
      </p:sp>
      <p:sp>
        <p:nvSpPr>
          <p:cNvPr id="71" name="Conector recto 2"/>
          <p:cNvSpPr/>
          <p:nvPr/>
        </p:nvSpPr>
        <p:spPr>
          <a:xfrm>
            <a:off x="396360" y="1609560"/>
            <a:ext cx="10700640" cy="36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3200" cy="68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8fc"/>
            </a:gs>
            <a:gs pos="100000">
              <a:srgbClr val="abc0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ángulo 1"/>
          <p:cNvSpPr/>
          <p:nvPr/>
        </p:nvSpPr>
        <p:spPr>
          <a:xfrm>
            <a:off x="138240" y="371160"/>
            <a:ext cx="11657160" cy="58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s-ES" sz="6600" spc="-1" strike="noStrike">
                <a:solidFill>
                  <a:srgbClr val="ffffff"/>
                </a:solidFill>
                <a:latin typeface="Adobe Caslon Pro Bold"/>
                <a:ea typeface="MS Mincho"/>
              </a:rPr>
              <a:t>Discurso Público: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s-MX" sz="96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1 Corintios 13</a:t>
            </a:r>
            <a:endParaRPr b="0" lang="en-US" sz="9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s-MX" sz="96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“</a:t>
            </a:r>
            <a:r>
              <a:rPr b="1" lang="es-MX" sz="96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El amor no es celoso…” 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74" name="Conector recto 2"/>
          <p:cNvSpPr/>
          <p:nvPr/>
        </p:nvSpPr>
        <p:spPr>
          <a:xfrm>
            <a:off x="396360" y="1609560"/>
            <a:ext cx="10700640" cy="36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3200" cy="68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8fc"/>
            </a:gs>
            <a:gs pos="100000">
              <a:srgbClr val="abc0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ángulo 1"/>
          <p:cNvSpPr/>
          <p:nvPr/>
        </p:nvSpPr>
        <p:spPr>
          <a:xfrm>
            <a:off x="138240" y="371160"/>
            <a:ext cx="11657160" cy="63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s-ES" sz="6600" spc="-1" strike="noStrike">
                <a:solidFill>
                  <a:srgbClr val="ffffff"/>
                </a:solidFill>
                <a:latin typeface="Adobe Caslon Pro Bold"/>
                <a:ea typeface="MS Mincho"/>
              </a:rPr>
              <a:t>Discurso Público: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s-MX" sz="80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1 Corintios 13</a:t>
            </a:r>
            <a:endParaRPr b="0" lang="en-US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s-MX" sz="80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“</a:t>
            </a:r>
            <a:r>
              <a:rPr b="1" lang="es-MX" sz="80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El amor no busca sus propios intereses…” 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77" name="Conector recto 2"/>
          <p:cNvSpPr/>
          <p:nvPr/>
        </p:nvSpPr>
        <p:spPr>
          <a:xfrm>
            <a:off x="396360" y="1609560"/>
            <a:ext cx="10700640" cy="36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n 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111000"/>
          </a:xfrm>
          <a:prstGeom prst="rect">
            <a:avLst/>
          </a:prstGeom>
          <a:ln w="0">
            <a:noFill/>
          </a:ln>
        </p:spPr>
      </p:pic>
      <p:sp>
        <p:nvSpPr>
          <p:cNvPr id="79" name="CuadroTexto 1"/>
          <p:cNvSpPr/>
          <p:nvPr/>
        </p:nvSpPr>
        <p:spPr>
          <a:xfrm>
            <a:off x="0" y="6111360"/>
            <a:ext cx="12191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i="1" lang="es-MX" sz="3600" spc="-1" strike="noStrike">
                <a:solidFill>
                  <a:srgbClr val="292929"/>
                </a:solidFill>
                <a:latin typeface="Arial"/>
                <a:ea typeface="Arial"/>
              </a:rPr>
              <a:t>El amor no busca sus propios intereses (1 Cor. 13:5)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3200" cy="68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8fc"/>
            </a:gs>
            <a:gs pos="100000">
              <a:srgbClr val="abc0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1"/>
          <p:cNvSpPr/>
          <p:nvPr/>
        </p:nvSpPr>
        <p:spPr>
          <a:xfrm>
            <a:off x="138240" y="371160"/>
            <a:ext cx="11657160" cy="58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s-ES" sz="6600" spc="-1" strike="noStrike">
                <a:solidFill>
                  <a:srgbClr val="ffffff"/>
                </a:solidFill>
                <a:latin typeface="Adobe Caslon Pro Bold"/>
                <a:ea typeface="MS Mincho"/>
              </a:rPr>
              <a:t>Discurso Publico: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s-MX" sz="96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Mostremos amor en un mundo egoísta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43" name="Conector recto 2"/>
          <p:cNvSpPr/>
          <p:nvPr/>
        </p:nvSpPr>
        <p:spPr>
          <a:xfrm>
            <a:off x="396360" y="1609560"/>
            <a:ext cx="10700640" cy="36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44" name="Imagen 4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8fc"/>
            </a:gs>
            <a:gs pos="100000">
              <a:srgbClr val="abc0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ángulo 1"/>
          <p:cNvSpPr/>
          <p:nvPr/>
        </p:nvSpPr>
        <p:spPr>
          <a:xfrm>
            <a:off x="138240" y="371160"/>
            <a:ext cx="11657160" cy="75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s-ES" sz="6600" spc="-1" strike="noStrike">
                <a:solidFill>
                  <a:srgbClr val="ffffff"/>
                </a:solidFill>
                <a:latin typeface="Adobe Caslon Pro Bold"/>
                <a:ea typeface="MS Mincho"/>
              </a:rPr>
              <a:t>Discurso Público: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s-MX" sz="80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1 Corintios 13</a:t>
            </a:r>
            <a:endParaRPr b="0" lang="en-US" sz="8000" spc="-1" strike="noStrike">
              <a:latin typeface="Arial"/>
            </a:endParaRPr>
          </a:p>
          <a:p>
            <a:pPr marL="1143000" indent="-1143000">
              <a:lnSpc>
                <a:spcPct val="100000"/>
              </a:lnSpc>
              <a:buClr>
                <a:srgbClr val="2f5597"/>
              </a:buClr>
              <a:buFont typeface="Wingdings" charset="2"/>
              <a:buChar char=""/>
            </a:pPr>
            <a:r>
              <a:rPr b="1" lang="es-MX" sz="80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“</a:t>
            </a:r>
            <a:r>
              <a:rPr b="1" lang="es-MX" sz="80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El amor es un camino superior…”</a:t>
            </a:r>
            <a:endParaRPr b="0" lang="en-US" sz="8000" spc="-1" strike="noStrike">
              <a:latin typeface="Arial"/>
            </a:endParaRPr>
          </a:p>
          <a:p>
            <a:pPr marL="1143000" indent="-1143000">
              <a:lnSpc>
                <a:spcPct val="100000"/>
              </a:lnSpc>
              <a:buClr>
                <a:srgbClr val="2f5597"/>
              </a:buClr>
              <a:buFont typeface="Wingdings" charset="2"/>
              <a:buChar char=""/>
            </a:pPr>
            <a:r>
              <a:rPr b="1" lang="es-MX" sz="80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“</a:t>
            </a:r>
            <a:r>
              <a:rPr b="1" lang="es-MX" sz="80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NUNCA FALLA…”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82" name="Conector recto 2"/>
          <p:cNvSpPr/>
          <p:nvPr/>
        </p:nvSpPr>
        <p:spPr>
          <a:xfrm>
            <a:off x="396360" y="1609560"/>
            <a:ext cx="10700640" cy="36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ángulo 1"/>
          <p:cNvSpPr/>
          <p:nvPr/>
        </p:nvSpPr>
        <p:spPr>
          <a:xfrm>
            <a:off x="138240" y="371160"/>
            <a:ext cx="11657160" cy="58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s-ES" sz="6600" spc="-1" strike="noStrike">
                <a:solidFill>
                  <a:srgbClr val="ffffff"/>
                </a:solidFill>
                <a:latin typeface="Adobe Caslon Pro Bold"/>
                <a:ea typeface="MS Mincho"/>
              </a:rPr>
              <a:t>Discurso Publico: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s-MX" sz="96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Mostremos amor en un mundo egoísta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84" name="Conector recto 2"/>
          <p:cNvSpPr/>
          <p:nvPr/>
        </p:nvSpPr>
        <p:spPr>
          <a:xfrm>
            <a:off x="396360" y="1609560"/>
            <a:ext cx="10700640" cy="36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85" name="Imagen 4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3200" cy="68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03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2" descr="Una Mujer Mayor En Un Estado De La Depresión Pensionista Foto de archivo -  Imagen de pensionista, abuela: 84626384"/>
          <p:cNvPicPr/>
          <p:nvPr/>
        </p:nvPicPr>
        <p:blipFill>
          <a:blip r:embed="rId1"/>
          <a:srcRect l="11253" t="0" r="25211" b="0"/>
          <a:stretch/>
        </p:blipFill>
        <p:spPr>
          <a:xfrm>
            <a:off x="0" y="0"/>
            <a:ext cx="2970000" cy="338292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" descr="Manejo de la depresión en el anciano - Nepsa Rehabilitación Neurológica"/>
          <p:cNvPicPr/>
          <p:nvPr/>
        </p:nvPicPr>
        <p:blipFill>
          <a:blip r:embed="rId2"/>
          <a:srcRect l="34895" t="0" r="15923" b="0"/>
          <a:stretch/>
        </p:blipFill>
        <p:spPr>
          <a:xfrm>
            <a:off x="3072960" y="0"/>
            <a:ext cx="2970000" cy="3382920"/>
          </a:xfrm>
          <a:prstGeom prst="rect">
            <a:avLst/>
          </a:prstGeom>
          <a:ln w="0">
            <a:noFill/>
          </a:ln>
        </p:spPr>
      </p:pic>
      <p:pic>
        <p:nvPicPr>
          <p:cNvPr id="48" name="Imagen 7" descr=""/>
          <p:cNvPicPr/>
          <p:nvPr/>
        </p:nvPicPr>
        <p:blipFill>
          <a:blip r:embed="rId3"/>
          <a:srcRect l="24667" t="0" r="25917" b="3"/>
          <a:stretch/>
        </p:blipFill>
        <p:spPr>
          <a:xfrm>
            <a:off x="6145920" y="0"/>
            <a:ext cx="2971440" cy="3382920"/>
          </a:xfrm>
          <a:prstGeom prst="rect">
            <a:avLst/>
          </a:prstGeom>
          <a:ln w="0">
            <a:noFill/>
          </a:ln>
        </p:spPr>
      </p:pic>
      <p:pic>
        <p:nvPicPr>
          <p:cNvPr id="49" name="Imagen 5" descr=""/>
          <p:cNvPicPr/>
          <p:nvPr/>
        </p:nvPicPr>
        <p:blipFill>
          <a:blip r:embed="rId4"/>
          <a:srcRect l="27414" t="0" r="28658" b="0"/>
          <a:stretch/>
        </p:blipFill>
        <p:spPr>
          <a:xfrm>
            <a:off x="9220320" y="0"/>
            <a:ext cx="2971440" cy="3382920"/>
          </a:xfrm>
          <a:prstGeom prst="rect">
            <a:avLst/>
          </a:prstGeom>
          <a:ln w="0">
            <a:noFill/>
          </a:ln>
        </p:spPr>
      </p:pic>
      <p:pic>
        <p:nvPicPr>
          <p:cNvPr id="50" name="Imagen 2" descr=""/>
          <p:cNvPicPr/>
          <p:nvPr/>
        </p:nvPicPr>
        <p:blipFill>
          <a:blip r:embed="rId5"/>
          <a:srcRect l="4712" t="0" r="5956" b="0"/>
          <a:stretch/>
        </p:blipFill>
        <p:spPr>
          <a:xfrm>
            <a:off x="-1080" y="3474720"/>
            <a:ext cx="6044040" cy="3382920"/>
          </a:xfrm>
          <a:prstGeom prst="rect">
            <a:avLst/>
          </a:prstGeom>
          <a:ln w="0">
            <a:noFill/>
          </a:ln>
        </p:spPr>
      </p:pic>
      <p:sp>
        <p:nvSpPr>
          <p:cNvPr id="51" name="Rectangle 1041"/>
          <p:cNvSpPr/>
          <p:nvPr/>
        </p:nvSpPr>
        <p:spPr>
          <a:xfrm>
            <a:off x="6145920" y="3474720"/>
            <a:ext cx="6045840" cy="3382920"/>
          </a:xfrm>
          <a:prstGeom prst="rect">
            <a:avLst/>
          </a:prstGeom>
          <a:solidFill>
            <a:srgbClr val="36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adroTexto 4"/>
          <p:cNvSpPr/>
          <p:nvPr/>
        </p:nvSpPr>
        <p:spPr>
          <a:xfrm>
            <a:off x="6479640" y="4510440"/>
            <a:ext cx="5366160" cy="17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indent="-2286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El mundo está lleno de gente egoísta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3200" cy="68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8fc"/>
            </a:gs>
            <a:gs pos="100000">
              <a:srgbClr val="abc0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ángulo 1"/>
          <p:cNvSpPr/>
          <p:nvPr/>
        </p:nvSpPr>
        <p:spPr>
          <a:xfrm>
            <a:off x="138240" y="371160"/>
            <a:ext cx="11657160" cy="58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s-ES" sz="6600" spc="-1" strike="noStrike">
                <a:solidFill>
                  <a:srgbClr val="ffffff"/>
                </a:solidFill>
                <a:latin typeface="Adobe Caslon Pro Bold"/>
                <a:ea typeface="MS Mincho"/>
              </a:rPr>
              <a:t>Discurso Público: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s-MX" sz="96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1 Corintios 13</a:t>
            </a:r>
            <a:endParaRPr b="0" lang="en-US" sz="9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s-MX" sz="96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“</a:t>
            </a:r>
            <a:r>
              <a:rPr b="1" lang="es-MX" sz="96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El amor es paciente…” 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55" name="Conector recto 2"/>
          <p:cNvSpPr/>
          <p:nvPr/>
        </p:nvSpPr>
        <p:spPr>
          <a:xfrm>
            <a:off x="396360" y="1609560"/>
            <a:ext cx="10700640" cy="36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3200" cy="68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8fc"/>
            </a:gs>
            <a:gs pos="100000">
              <a:srgbClr val="abc0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ángulo 1"/>
          <p:cNvSpPr/>
          <p:nvPr/>
        </p:nvSpPr>
        <p:spPr>
          <a:xfrm>
            <a:off x="138240" y="371160"/>
            <a:ext cx="11657160" cy="585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s-ES" sz="6600" spc="-1" strike="noStrike">
                <a:solidFill>
                  <a:srgbClr val="ffffff"/>
                </a:solidFill>
                <a:latin typeface="Adobe Caslon Pro Bold"/>
                <a:ea typeface="MS Mincho"/>
              </a:rPr>
              <a:t>Discurso Público:</a:t>
            </a:r>
            <a:endParaRPr b="0" lang="en-US" sz="6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s-MX" sz="96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1 Corintios 13</a:t>
            </a:r>
            <a:endParaRPr b="0" lang="en-US" sz="9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s-MX" sz="96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“</a:t>
            </a:r>
            <a:r>
              <a:rPr b="1" lang="es-MX" sz="9600" spc="-1" strike="noStrike">
                <a:solidFill>
                  <a:srgbClr val="2f5597"/>
                </a:solidFill>
                <a:latin typeface="Amasis MT Pro Black"/>
                <a:ea typeface="Times New Roman"/>
              </a:rPr>
              <a:t>El amor es bondadoso…” 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58" name="Conector recto 2"/>
          <p:cNvSpPr/>
          <p:nvPr/>
        </p:nvSpPr>
        <p:spPr>
          <a:xfrm>
            <a:off x="396360" y="1609560"/>
            <a:ext cx="10700640" cy="36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205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Freeform: Shape 2058"/>
          <p:cNvSpPr/>
          <p:nvPr/>
        </p:nvSpPr>
        <p:spPr>
          <a:xfrm>
            <a:off x="321840" y="321840"/>
            <a:ext cx="11546640" cy="6214320"/>
          </a:xfrm>
          <a:custGeom>
            <a:avLst/>
            <a:gdLst/>
            <a:ahLst/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Right Triangle 2060"/>
          <p:cNvSpPr/>
          <p:nvPr/>
        </p:nvSpPr>
        <p:spPr>
          <a:xfrm flipH="1">
            <a:off x="8575920" y="3335760"/>
            <a:ext cx="3291480" cy="320004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" name="Picture 4" descr="La memoria y la consciencia del agua en nuestro organismo | iAgua"/>
          <p:cNvPicPr/>
          <p:nvPr/>
        </p:nvPicPr>
        <p:blipFill>
          <a:blip r:embed="rId1"/>
          <a:stretch/>
        </p:blipFill>
        <p:spPr>
          <a:xfrm>
            <a:off x="962280" y="972000"/>
            <a:ext cx="8152920" cy="487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3200" cy="68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webextensions/taskpanes.xml><?xml version="1.0" encoding="utf-8"?>
<wetp:taskpanes xmlns:wetp="http://schemas.microsoft.com/office/webextensions/taskpanes/2010/11">
  <wetp:taskpane dockstate="right" visibility="0" width="438" row="8">
    <wetp:webextensionref xmlns:r="http://schemas.openxmlformats.org/officeDocument/2006/relationships" r:id="rId1"/>
  </wetp:taskpane>
  <wetp:taskpane dockstate="right" visibility="0" width="438" row="10">
    <wetp:webextensionref xmlns:r="http://schemas.openxmlformats.org/officeDocument/2006/relationships" r:id="rId2"/>
  </wetp:taskpane>
</wetp:taskpanes>
</file>

<file path=docProps/app.xml><?xml version="1.0" encoding="utf-8"?>
<Properties xmlns="http://schemas.openxmlformats.org/officeDocument/2006/extended-properties" xmlns:vt="http://schemas.openxmlformats.org/officeDocument/2006/docPropsVTypes">
  <Template>Pizarra</Template>
  <TotalTime>1796</TotalTime>
  <Application>LibreOffice/7.3.7.2$Linux_X86_64 LibreOffice_project/30$Build-2</Application>
  <AppVersion>15.0000</AppVersion>
  <Words>143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2022-09-01T22:42:43Z</dcterms:created>
  <dc:creator>Héctor Alfredo Lázaro Padilla</dc:creator>
  <dc:description/>
  <dc:language>en-US</dc:language>
  <cp:lastModifiedBy/>
  <dcterms:modified xsi:type="dcterms:W3CDTF">2024-01-22T09:32:51Z</dcterms:modified>
  <cp:revision>37</cp:revision>
  <dc:subject/>
  <dc:title>Discurso Público  ¿Qué es la verdadera fe, y cómo se demuestra?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22</vt:i4>
  </property>
</Properties>
</file>