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6" r:id="rId2"/>
    <p:sldId id="418" r:id="rId3"/>
    <p:sldId id="419" r:id="rId4"/>
    <p:sldId id="420" r:id="rId5"/>
    <p:sldId id="409" r:id="rId6"/>
    <p:sldId id="422" r:id="rId7"/>
    <p:sldId id="421" r:id="rId8"/>
    <p:sldId id="417" r:id="rId9"/>
    <p:sldId id="413" r:id="rId10"/>
    <p:sldId id="415" r:id="rId11"/>
    <p:sldId id="42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E07"/>
    <a:srgbClr val="AC5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0CE9A8-C1C7-488A-A193-E5313A4C8130}" type="datetimeFigureOut">
              <a:rPr lang="es-MX" smtClean="0"/>
              <a:t>27/04/23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44DF28-D597-4065-977F-9541FDE0C7A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7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w.org/es/biblioteca/biblia/biblia-estudio/libros/G%C3%A9nesis/32/#v1032024-v1032028" TargetMode="External"/><Relationship Id="rId2" Type="http://schemas.openxmlformats.org/officeDocument/2006/relationships/hyperlink" Target="https://www.jw.org/es/biblioteca/biblia/biblia-estudio/libros/G%C3%A9nesis/28/#v1028003-v102800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185457" y="1762349"/>
            <a:ext cx="11600330" cy="35859"/>
          </a:xfrm>
          <a:prstGeom prst="line">
            <a:avLst/>
          </a:prstGeom>
          <a:ln w="114300">
            <a:solidFill>
              <a:schemeClr val="tx1">
                <a:lumMod val="50000"/>
                <a:lumOff val="50000"/>
              </a:schemeClr>
            </a:solidFill>
          </a:ln>
          <a:effectLst>
            <a:outerShdw dist="101600" dir="5400000" algn="ctr" rotWithShape="0">
              <a:schemeClr val="tx2">
                <a:lumMod val="60000"/>
                <a:lumOff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1762349"/>
            <a:ext cx="12192000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b="1" dirty="0"/>
              <a:t>Jehová nos fortalecerá y... nos dará la fuerza de un ángel </a:t>
            </a:r>
          </a:p>
          <a:p>
            <a:pPr algn="ctr"/>
            <a:r>
              <a:rPr lang="es-E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(Heb 10:32, 35-39; Gé 32:26)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26307" y="344573"/>
            <a:ext cx="121920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Discurso final</a:t>
            </a:r>
            <a:r>
              <a:rPr 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 servicio</a:t>
            </a:r>
            <a:endParaRPr lang="es-GT" sz="3600" b="1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Programa de 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marzo a agosto de</a:t>
            </a:r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202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s-ES" altLang="es-GT" sz="36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7037" y="178025"/>
            <a:ext cx="1163634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b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 patriarca Jacob no dejó de luchar porque amaba a Jehová, valoraba las cosas espirituales y tenía fe absoluta en la promesa de Dios de bendecir a su descendencia (</a:t>
            </a:r>
            <a:r>
              <a:rPr lang="es-ES" sz="3600" b="1" dirty="0" err="1">
                <a:solidFill>
                  <a:srgbClr val="4A6DA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Gén</a:t>
            </a:r>
            <a:r>
              <a:rPr lang="es-ES" sz="3600" b="1" dirty="0">
                <a:solidFill>
                  <a:srgbClr val="4A6DA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 28:3, 4</a:t>
            </a:r>
            <a:r>
              <a:rPr lang="es-ES" sz="3600" b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Esto explica por qué hizo todo lo posible, con casi 100 años de edad, por recibir la bendición de Jehová; incluso luchó contra un ángel que había adoptado forma humana (lea </a:t>
            </a:r>
            <a:r>
              <a:rPr lang="es-ES" sz="3600" b="1" dirty="0">
                <a:solidFill>
                  <a:srgbClr val="4A6DA7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Génesis 32:24-28</a:t>
            </a:r>
            <a:r>
              <a:rPr lang="es-ES" sz="3600" b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 ¿Acaso tenía Jacob las fuerzas y la resistencia necesarias para enfrentarse a un poderoso ángel? </a:t>
            </a:r>
            <a:r>
              <a:rPr lang="es-ES" sz="3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[LA FUERZA LA RECIBIÓ DE JEHOVÁ]. 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8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185457" y="1762349"/>
            <a:ext cx="11600330" cy="35859"/>
          </a:xfrm>
          <a:prstGeom prst="line">
            <a:avLst/>
          </a:prstGeom>
          <a:ln w="114300">
            <a:solidFill>
              <a:schemeClr val="tx1">
                <a:lumMod val="50000"/>
                <a:lumOff val="50000"/>
              </a:schemeClr>
            </a:solidFill>
          </a:ln>
          <a:effectLst>
            <a:outerShdw dist="101600" dir="5400000" algn="ctr" rotWithShape="0">
              <a:schemeClr val="tx2">
                <a:lumMod val="60000"/>
                <a:lumOff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1762349"/>
            <a:ext cx="12192000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b="1" dirty="0"/>
              <a:t>Jehová nos fortalecerá y... nos dará la fuerza de un ángel</a:t>
            </a:r>
          </a:p>
          <a:p>
            <a:pPr algn="ctr"/>
            <a:r>
              <a:rPr lang="es-E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(Heb 10:32, 35-39; Gé 32:26)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26307" y="344573"/>
            <a:ext cx="121920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Discurso final</a:t>
            </a:r>
            <a:r>
              <a:rPr 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 servicio</a:t>
            </a:r>
            <a:endParaRPr lang="es-GT" sz="3600" b="1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Programa de 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marzo a agosto</a:t>
            </a:r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202</a:t>
            </a:r>
            <a:r>
              <a:rPr lang="es-ES" alt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46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77430" y="1222873"/>
            <a:ext cx="118305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rgbClr val="292929"/>
                </a:solidFill>
                <a:latin typeface="NotoSans"/>
              </a:rPr>
              <a:t>El 28 de junio, el mismo día que era asesinado el archiduque Fernando, los Estudiantes de la Biblia celebraban una asamblea en Clinton (Iowa, Estados Unidos). Allí, el 30 de junio, A. H. </a:t>
            </a:r>
            <a:r>
              <a:rPr lang="es-ES" sz="3600" dirty="0" err="1">
                <a:solidFill>
                  <a:srgbClr val="292929"/>
                </a:solidFill>
                <a:latin typeface="NotoSans"/>
              </a:rPr>
              <a:t>Macmillan</a:t>
            </a:r>
            <a:r>
              <a:rPr lang="es-ES" sz="3600" dirty="0">
                <a:solidFill>
                  <a:srgbClr val="292929"/>
                </a:solidFill>
                <a:latin typeface="NotoSans"/>
              </a:rPr>
              <a:t> dijo: </a:t>
            </a:r>
            <a:r>
              <a:rPr lang="es-ES" sz="3600" b="1" dirty="0">
                <a:solidFill>
                  <a:srgbClr val="292929"/>
                </a:solidFill>
                <a:latin typeface="NotoSans"/>
              </a:rPr>
              <a:t>“Si queremos recibir nuestra </a:t>
            </a:r>
            <a:r>
              <a:rPr lang="es-ES" sz="3600" b="1" dirty="0">
                <a:solidFill>
                  <a:srgbClr val="626262"/>
                </a:solidFill>
                <a:latin typeface="NotoSans"/>
              </a:rPr>
              <a:t> </a:t>
            </a:r>
            <a:r>
              <a:rPr lang="es-ES" sz="3600" b="1" dirty="0">
                <a:solidFill>
                  <a:srgbClr val="292929"/>
                </a:solidFill>
                <a:latin typeface="NotoSans"/>
              </a:rPr>
              <a:t>recompensa, tenemos que seguir activos haciendo la voluntad de Dios, participando en el ministerio siempre que podamos, llevando al mundo el mensaje acerca de la siega”</a:t>
            </a:r>
            <a:r>
              <a:rPr lang="es-ES" sz="3600" dirty="0">
                <a:solidFill>
                  <a:srgbClr val="292929"/>
                </a:solidFill>
                <a:latin typeface="NotoSans"/>
              </a:rPr>
              <a:t>.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3123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ssetsnffrgf-a.akamaihd.net/assets/m/302014025/univ/art/302014025_univ_cnt_2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0"/>
            <a:ext cx="11191814" cy="67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89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185457" y="1762349"/>
            <a:ext cx="11600330" cy="35859"/>
          </a:xfrm>
          <a:prstGeom prst="line">
            <a:avLst/>
          </a:prstGeom>
          <a:ln w="114300">
            <a:solidFill>
              <a:schemeClr val="tx1">
                <a:lumMod val="50000"/>
                <a:lumOff val="50000"/>
              </a:schemeClr>
            </a:solidFill>
          </a:ln>
          <a:effectLst>
            <a:outerShdw dist="101600" dir="5400000" algn="ctr" rotWithShape="0">
              <a:schemeClr val="tx2">
                <a:lumMod val="60000"/>
                <a:lumOff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1762349"/>
            <a:ext cx="12192000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b="1" dirty="0"/>
              <a:t>Jehová nos fortalecerá y... nos dará la fuerza de un ángel </a:t>
            </a:r>
          </a:p>
          <a:p>
            <a:pPr algn="ctr"/>
            <a:r>
              <a:rPr lang="es-E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(Heb 10:32, 35-39; Gé 32:26)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26307" y="344573"/>
            <a:ext cx="121920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Discurso final</a:t>
            </a:r>
            <a:r>
              <a:rPr 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 servicio</a:t>
            </a:r>
            <a:endParaRPr lang="es-GT" sz="3600" b="1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Programa de 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marzo a agosto de</a:t>
            </a:r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202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s-ES" altLang="es-GT" sz="36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56" y="0"/>
            <a:ext cx="5231765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34703" y="614994"/>
            <a:ext cx="254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ELÍAS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41863" y="1662913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Tisbita</a:t>
            </a:r>
            <a:r>
              <a:rPr lang="es-ES" sz="3200" dirty="0"/>
              <a:t> de Galaad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50868" y="2464610"/>
            <a:ext cx="28328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Este del Jordán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 err="1"/>
              <a:t>Sarepta</a:t>
            </a:r>
            <a:r>
              <a:rPr lang="es-ES" sz="2800" dirty="0"/>
              <a:t>, Sidón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Monte Carmelo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Jezreel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 err="1"/>
              <a:t>Beer</a:t>
            </a:r>
            <a:r>
              <a:rPr lang="es-ES" sz="2800" dirty="0"/>
              <a:t> seba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Monte Horeb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ías corre bajo la lluvia y deja atrás el carruaje del rey Ac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16" y="131495"/>
            <a:ext cx="10090768" cy="65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9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56" y="0"/>
            <a:ext cx="5231765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34703" y="614994"/>
            <a:ext cx="254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ELÍAS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41863" y="1662913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Tisbita</a:t>
            </a:r>
            <a:r>
              <a:rPr lang="es-ES" sz="3200" dirty="0"/>
              <a:t> de Galaad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50868" y="2464610"/>
            <a:ext cx="28328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Este del Jordán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 err="1"/>
              <a:t>Sarepta</a:t>
            </a:r>
            <a:r>
              <a:rPr lang="es-ES" sz="2800" dirty="0"/>
              <a:t>, Sidón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Monte Carmelo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Jezreel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 err="1"/>
              <a:t>Beer</a:t>
            </a:r>
            <a:r>
              <a:rPr lang="es-ES" sz="2800" dirty="0"/>
              <a:t> seba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dirty="0"/>
              <a:t>Monte Horeb</a:t>
            </a:r>
          </a:p>
        </p:txBody>
      </p:sp>
    </p:spTree>
    <p:extLst>
      <p:ext uri="{BB962C8B-B14F-4D97-AF65-F5344CB8AC3E}">
        <p14:creationId xmlns:p14="http://schemas.microsoft.com/office/powerpoint/2010/main" val="262647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185457" y="1762349"/>
            <a:ext cx="11600330" cy="35859"/>
          </a:xfrm>
          <a:prstGeom prst="line">
            <a:avLst/>
          </a:prstGeom>
          <a:ln w="114300">
            <a:solidFill>
              <a:schemeClr val="tx1">
                <a:lumMod val="50000"/>
                <a:lumOff val="50000"/>
              </a:schemeClr>
            </a:solidFill>
          </a:ln>
          <a:effectLst>
            <a:outerShdw dist="101600" dir="5400000" algn="ctr" rotWithShape="0">
              <a:schemeClr val="tx2">
                <a:lumMod val="60000"/>
                <a:lumOff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1762349"/>
            <a:ext cx="12192000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b="1" dirty="0"/>
              <a:t>Jehová nos fortalecerá y... nos dará la fuerza de un ángel </a:t>
            </a:r>
          </a:p>
          <a:p>
            <a:pPr algn="ctr"/>
            <a:r>
              <a:rPr lang="es-ES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(Heb 10:32, 35-39; Gé 32:26)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26307" y="344573"/>
            <a:ext cx="121920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Discurso final</a:t>
            </a:r>
            <a:r>
              <a:rPr 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altLang="es-GT" sz="3600" b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de servicio</a:t>
            </a:r>
            <a:endParaRPr lang="es-GT" sz="3600" b="1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Programa de 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marzo a agosto</a:t>
            </a:r>
            <a:r>
              <a:rPr lang="es-GT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202</a:t>
            </a:r>
            <a:r>
              <a:rPr lang="es-ES" sz="36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3</a:t>
            </a:r>
            <a:endParaRPr lang="es-ES" altLang="es-GT" sz="36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103</TotalTime>
  <Words>344</Words>
  <Application>Microsoft Macintosh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Gill Sans MT</vt:lpstr>
      <vt:lpstr>NotoSans</vt:lpstr>
      <vt:lpstr>Wingdings</vt:lpstr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Serret SC GTM-01</dc:creator>
  <cp:lastModifiedBy>Hugo L. García Solórzano</cp:lastModifiedBy>
  <cp:revision>191</cp:revision>
  <dcterms:created xsi:type="dcterms:W3CDTF">2021-09-19T01:59:23Z</dcterms:created>
  <dcterms:modified xsi:type="dcterms:W3CDTF">2023-04-28T01:17:50Z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3082-3.1.4.5932</vt:lpwstr>
  </property>
</Properties>
</file>