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The code used till now can be changed to treat Myelinated part of the axon as a combination of </a:t>
            </a:r>
          </a:p>
          <a:p>
            <a:pPr algn="just"/>
            <a:r>
              <a:t>passive membrane compartments and the Nodes of Ranvier as the active parts of the axon.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brainfacts.org/for-educators/for-the-classroom/2017/light-up-neuron-092717&amp;psig=AOvVaw2gUYYNAZq40wdoZbr-QPBV&amp;ust=1613827398373000&amp;source=images&amp;cd=vfe&amp;ved=0CAcQjhxqFwoTCLiI8tiF9u4CFQAAAAAdAAAAABA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95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2 - Action Potential Propagation</a:t>
            </a:r>
          </a:p>
        </p:txBody>
      </p:sp>
      <p:sp>
        <p:nvSpPr>
          <p:cNvPr id="96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300"/>
            </a:pPr>
            <a:r>
              <a:t>Presented by:</a:t>
            </a:r>
          </a:p>
          <a:p>
            <a:pPr>
              <a:lnSpc>
                <a:spcPct val="72000"/>
              </a:lnSpc>
              <a:defRPr sz="1300"/>
            </a:pPr>
            <a:r>
              <a:t>Poulami Ghosh</a:t>
            </a:r>
          </a:p>
          <a:p>
            <a:pPr>
              <a:lnSpc>
                <a:spcPct val="72000"/>
              </a:lnSpc>
              <a:defRPr sz="1300"/>
            </a:pPr>
            <a:r>
              <a:t>Muthukumar Pandaram</a:t>
            </a:r>
          </a:p>
          <a:p>
            <a:pPr>
              <a:lnSpc>
                <a:spcPct val="72000"/>
              </a:lnSpc>
              <a:defRPr sz="1300"/>
            </a:pPr>
            <a:endParaRPr/>
          </a:p>
          <a:p>
            <a:pPr>
              <a:lnSpc>
                <a:spcPct val="72000"/>
              </a:lnSpc>
              <a:defRPr sz="1300"/>
            </a:pPr>
            <a:r>
              <a:t>Supervised By:</a:t>
            </a:r>
          </a:p>
          <a:p>
            <a:pPr>
              <a:lnSpc>
                <a:spcPct val="72000"/>
              </a:lnSpc>
              <a:defRPr sz="1300">
                <a:latin typeface="CMCSC10"/>
                <a:ea typeface="CMCSC10"/>
                <a:cs typeface="CMCSC10"/>
                <a:sym typeface="CMCSC10"/>
              </a:defRPr>
            </a:pPr>
            <a:r>
              <a:t>Dr.Paula Kuokkanen</a:t>
            </a:r>
          </a:p>
        </p:txBody>
      </p:sp>
      <p:sp>
        <p:nvSpPr>
          <p:cNvPr id="97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9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pic>
        <p:nvPicPr>
          <p:cNvPr id="210" name="Content Placeholder 7" descr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68689"/>
            <a:ext cx="10515600" cy="187126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21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13" name="Picture 10" descr="Picture 10"/>
          <p:cNvPicPr>
            <a:picLocks noChangeAspect="1"/>
          </p:cNvPicPr>
          <p:nvPr/>
        </p:nvPicPr>
        <p:blipFill>
          <a:blip r:embed="rId4"/>
          <a:srcRect t="14347"/>
          <a:stretch>
            <a:fillRect/>
          </a:stretch>
        </p:blipFill>
        <p:spPr>
          <a:xfrm>
            <a:off x="2726553" y="3087439"/>
            <a:ext cx="5426847" cy="246121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TextBox 11"/>
          <p:cNvSpPr txBox="1"/>
          <p:nvPr/>
        </p:nvSpPr>
        <p:spPr>
          <a:xfrm>
            <a:off x="8757379" y="5789200"/>
            <a:ext cx="267961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Image source:</a:t>
            </a:r>
          </a:p>
          <a:p>
            <a:pPr>
              <a:defRPr sz="1000"/>
            </a:pPr>
            <a:r>
              <a:t>Dayan and Abbott, Theoretical Neuroscience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pic>
        <p:nvPicPr>
          <p:cNvPr id="219" name="Content Placeholder 9" descr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1" y="396634"/>
            <a:ext cx="5150558" cy="6142279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22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2" name="TextBox 11"/>
          <p:cNvSpPr txBox="1"/>
          <p:nvPr/>
        </p:nvSpPr>
        <p:spPr>
          <a:xfrm>
            <a:off x="5117649" y="6538248"/>
            <a:ext cx="698590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Image src: http://what-when-how.com/neuroscience/electrophysiology-of-neurons-the-neuron-part-3/</a:t>
            </a:r>
          </a:p>
        </p:txBody>
      </p:sp>
      <p:pic>
        <p:nvPicPr>
          <p:cNvPr id="223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44" y="286684"/>
            <a:ext cx="5050219" cy="61467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extBox 16"/>
          <p:cNvSpPr txBox="1"/>
          <p:nvPr/>
        </p:nvSpPr>
        <p:spPr>
          <a:xfrm>
            <a:off x="2255519" y="28692"/>
            <a:ext cx="207793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Unmyelinated Axon</a:t>
            </a:r>
          </a:p>
        </p:txBody>
      </p:sp>
      <p:sp>
        <p:nvSpPr>
          <p:cNvPr id="225" name="TextBox 17"/>
          <p:cNvSpPr txBox="1"/>
          <p:nvPr/>
        </p:nvSpPr>
        <p:spPr>
          <a:xfrm>
            <a:off x="8199119" y="-636"/>
            <a:ext cx="17772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Myelinated Axon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22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Results: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23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CE39F05-0D84-440D-A2D6-510A20453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" y="1903446"/>
            <a:ext cx="11174705" cy="3962010"/>
          </a:xfr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234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23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6" name="Rectangle 6"/>
          <p:cNvSpPr/>
          <p:nvPr/>
        </p:nvSpPr>
        <p:spPr>
          <a:xfrm>
            <a:off x="1770356" y="816745"/>
            <a:ext cx="1811044" cy="83450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Rectangle 8"/>
          <p:cNvSpPr/>
          <p:nvPr/>
        </p:nvSpPr>
        <p:spPr>
          <a:xfrm>
            <a:off x="4169547" y="816745"/>
            <a:ext cx="1811044" cy="83450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Rectangle 9"/>
          <p:cNvSpPr/>
          <p:nvPr/>
        </p:nvSpPr>
        <p:spPr>
          <a:xfrm>
            <a:off x="6639018" y="816744"/>
            <a:ext cx="1811044" cy="83450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1" name="Rectangle 10"/>
          <p:cNvGrpSpPr/>
          <p:nvPr/>
        </p:nvGrpSpPr>
        <p:grpSpPr>
          <a:xfrm>
            <a:off x="10049523" y="816742"/>
            <a:ext cx="1811043" cy="834502"/>
            <a:chOff x="0" y="0"/>
            <a:chExt cx="1811042" cy="834501"/>
          </a:xfrm>
        </p:grpSpPr>
        <p:sp>
          <p:nvSpPr>
            <p:cNvPr id="239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0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grpSp>
        <p:nvGrpSpPr>
          <p:cNvPr id="244" name="Rectangle 11"/>
          <p:cNvGrpSpPr/>
          <p:nvPr/>
        </p:nvGrpSpPr>
        <p:grpSpPr>
          <a:xfrm>
            <a:off x="1764220" y="816742"/>
            <a:ext cx="1811043" cy="834502"/>
            <a:chOff x="0" y="0"/>
            <a:chExt cx="1811042" cy="834501"/>
          </a:xfrm>
        </p:grpSpPr>
        <p:sp>
          <p:nvSpPr>
            <p:cNvPr id="242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3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grpSp>
        <p:nvGrpSpPr>
          <p:cNvPr id="247" name="Rectangle 12"/>
          <p:cNvGrpSpPr/>
          <p:nvPr/>
        </p:nvGrpSpPr>
        <p:grpSpPr>
          <a:xfrm>
            <a:off x="4187302" y="816742"/>
            <a:ext cx="1811044" cy="834502"/>
            <a:chOff x="0" y="0"/>
            <a:chExt cx="1811042" cy="834501"/>
          </a:xfrm>
        </p:grpSpPr>
        <p:sp>
          <p:nvSpPr>
            <p:cNvPr id="245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grpSp>
        <p:nvGrpSpPr>
          <p:cNvPr id="250" name="Rectangle 13"/>
          <p:cNvGrpSpPr/>
          <p:nvPr/>
        </p:nvGrpSpPr>
        <p:grpSpPr>
          <a:xfrm>
            <a:off x="6656774" y="816742"/>
            <a:ext cx="1811044" cy="834502"/>
            <a:chOff x="0" y="0"/>
            <a:chExt cx="1811042" cy="834501"/>
          </a:xfrm>
        </p:grpSpPr>
        <p:sp>
          <p:nvSpPr>
            <p:cNvPr id="248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grpSp>
        <p:nvGrpSpPr>
          <p:cNvPr id="253" name="Rectangle 14"/>
          <p:cNvGrpSpPr/>
          <p:nvPr/>
        </p:nvGrpSpPr>
        <p:grpSpPr>
          <a:xfrm>
            <a:off x="10049523" y="1908563"/>
            <a:ext cx="1811043" cy="834502"/>
            <a:chOff x="0" y="0"/>
            <a:chExt cx="1811042" cy="834501"/>
          </a:xfrm>
        </p:grpSpPr>
        <p:sp>
          <p:nvSpPr>
            <p:cNvPr id="251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grpSp>
        <p:nvGrpSpPr>
          <p:cNvPr id="256" name="Rectangle 15"/>
          <p:cNvGrpSpPr/>
          <p:nvPr/>
        </p:nvGrpSpPr>
        <p:grpSpPr>
          <a:xfrm>
            <a:off x="1770356" y="1882829"/>
            <a:ext cx="1811044" cy="834502"/>
            <a:chOff x="0" y="0"/>
            <a:chExt cx="1811042" cy="834501"/>
          </a:xfrm>
        </p:grpSpPr>
        <p:sp>
          <p:nvSpPr>
            <p:cNvPr id="254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-62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-62e-3</a:t>
              </a:r>
            </a:p>
          </p:txBody>
        </p:sp>
      </p:grpSp>
      <p:grpSp>
        <p:nvGrpSpPr>
          <p:cNvPr id="259" name="Rectangle 16"/>
          <p:cNvGrpSpPr/>
          <p:nvPr/>
        </p:nvGrpSpPr>
        <p:grpSpPr>
          <a:xfrm>
            <a:off x="4187302" y="1908565"/>
            <a:ext cx="1811044" cy="834502"/>
            <a:chOff x="0" y="0"/>
            <a:chExt cx="1811042" cy="834501"/>
          </a:xfrm>
        </p:grpSpPr>
        <p:sp>
          <p:nvSpPr>
            <p:cNvPr id="257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grpSp>
        <p:nvGrpSpPr>
          <p:cNvPr id="262" name="Rectangle 17"/>
          <p:cNvGrpSpPr/>
          <p:nvPr/>
        </p:nvGrpSpPr>
        <p:grpSpPr>
          <a:xfrm>
            <a:off x="6656774" y="1908563"/>
            <a:ext cx="1811044" cy="834502"/>
            <a:chOff x="0" y="0"/>
            <a:chExt cx="1811042" cy="834501"/>
          </a:xfrm>
        </p:grpSpPr>
        <p:sp>
          <p:nvSpPr>
            <p:cNvPr id="260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grpSp>
        <p:nvGrpSpPr>
          <p:cNvPr id="265" name="Rectangle 18"/>
          <p:cNvGrpSpPr/>
          <p:nvPr/>
        </p:nvGrpSpPr>
        <p:grpSpPr>
          <a:xfrm>
            <a:off x="10049523" y="3011747"/>
            <a:ext cx="1811043" cy="834502"/>
            <a:chOff x="0" y="0"/>
            <a:chExt cx="1811042" cy="834501"/>
          </a:xfrm>
        </p:grpSpPr>
        <p:sp>
          <p:nvSpPr>
            <p:cNvPr id="263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grpSp>
        <p:nvGrpSpPr>
          <p:cNvPr id="268" name="Rectangle 19"/>
          <p:cNvGrpSpPr/>
          <p:nvPr/>
        </p:nvGrpSpPr>
        <p:grpSpPr>
          <a:xfrm>
            <a:off x="1770356" y="2990794"/>
            <a:ext cx="1811044" cy="834502"/>
            <a:chOff x="0" y="0"/>
            <a:chExt cx="1811042" cy="834501"/>
          </a:xfrm>
        </p:grpSpPr>
        <p:sp>
          <p:nvSpPr>
            <p:cNvPr id="266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7" name="-60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-60e-3</a:t>
              </a:r>
            </a:p>
          </p:txBody>
        </p:sp>
      </p:grpSp>
      <p:grpSp>
        <p:nvGrpSpPr>
          <p:cNvPr id="271" name="Rectangle 20"/>
          <p:cNvGrpSpPr/>
          <p:nvPr/>
        </p:nvGrpSpPr>
        <p:grpSpPr>
          <a:xfrm>
            <a:off x="4187302" y="3011748"/>
            <a:ext cx="1811044" cy="834502"/>
            <a:chOff x="0" y="0"/>
            <a:chExt cx="1811042" cy="834501"/>
          </a:xfrm>
        </p:grpSpPr>
        <p:sp>
          <p:nvSpPr>
            <p:cNvPr id="269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-62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-62e-3</a:t>
              </a:r>
            </a:p>
          </p:txBody>
        </p:sp>
      </p:grpSp>
      <p:grpSp>
        <p:nvGrpSpPr>
          <p:cNvPr id="274" name="Rectangle 21"/>
          <p:cNvGrpSpPr/>
          <p:nvPr/>
        </p:nvGrpSpPr>
        <p:grpSpPr>
          <a:xfrm>
            <a:off x="6656774" y="3011747"/>
            <a:ext cx="1811044" cy="834502"/>
            <a:chOff x="0" y="0"/>
            <a:chExt cx="1811042" cy="834501"/>
          </a:xfrm>
        </p:grpSpPr>
        <p:sp>
          <p:nvSpPr>
            <p:cNvPr id="272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sp>
        <p:nvSpPr>
          <p:cNvPr id="275" name="Rectangle 22"/>
          <p:cNvSpPr/>
          <p:nvPr/>
        </p:nvSpPr>
        <p:spPr>
          <a:xfrm>
            <a:off x="10031768" y="5566940"/>
            <a:ext cx="1811044" cy="8345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8" name="Rectangle 23"/>
          <p:cNvGrpSpPr/>
          <p:nvPr/>
        </p:nvGrpSpPr>
        <p:grpSpPr>
          <a:xfrm>
            <a:off x="1770356" y="5566940"/>
            <a:ext cx="1811044" cy="834502"/>
            <a:chOff x="0" y="0"/>
            <a:chExt cx="1811042" cy="834501"/>
          </a:xfrm>
        </p:grpSpPr>
        <p:sp>
          <p:nvSpPr>
            <p:cNvPr id="276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-65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-65e-3</a:t>
              </a:r>
            </a:p>
          </p:txBody>
        </p:sp>
      </p:grpSp>
      <p:sp>
        <p:nvSpPr>
          <p:cNvPr id="279" name="Rectangle 24"/>
          <p:cNvSpPr/>
          <p:nvPr/>
        </p:nvSpPr>
        <p:spPr>
          <a:xfrm>
            <a:off x="4169547" y="5566940"/>
            <a:ext cx="1811044" cy="83450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2" name="Rectangle 25"/>
          <p:cNvGrpSpPr/>
          <p:nvPr/>
        </p:nvGrpSpPr>
        <p:grpSpPr>
          <a:xfrm>
            <a:off x="6639018" y="5566940"/>
            <a:ext cx="1811044" cy="834502"/>
            <a:chOff x="0" y="0"/>
            <a:chExt cx="1811042" cy="834501"/>
          </a:xfrm>
        </p:grpSpPr>
        <p:sp>
          <p:nvSpPr>
            <p:cNvPr id="280" name="Rectangle"/>
            <p:cNvSpPr/>
            <p:nvPr/>
          </p:nvSpPr>
          <p:spPr>
            <a:xfrm>
              <a:off x="0" y="-1"/>
              <a:ext cx="1811043" cy="83450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-54e-3"/>
            <p:cNvSpPr txBox="1"/>
            <p:nvPr/>
          </p:nvSpPr>
          <p:spPr>
            <a:xfrm>
              <a:off x="52070" y="238180"/>
              <a:ext cx="170690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-54e-3</a:t>
              </a:r>
            </a:p>
          </p:txBody>
        </p:sp>
      </p:grpSp>
      <p:sp>
        <p:nvSpPr>
          <p:cNvPr id="283" name="TextBox 50"/>
          <p:cNvSpPr txBox="1"/>
          <p:nvPr/>
        </p:nvSpPr>
        <p:spPr>
          <a:xfrm>
            <a:off x="1672859" y="41028"/>
            <a:ext cx="36867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Number of Compartments: N </a:t>
            </a:r>
          </a:p>
        </p:txBody>
      </p:sp>
      <p:sp>
        <p:nvSpPr>
          <p:cNvPr id="284" name="TextBox 51"/>
          <p:cNvSpPr txBox="1"/>
          <p:nvPr/>
        </p:nvSpPr>
        <p:spPr>
          <a:xfrm>
            <a:off x="851388" y="1049823"/>
            <a:ext cx="43453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t=0</a:t>
            </a:r>
          </a:p>
        </p:txBody>
      </p:sp>
      <p:sp>
        <p:nvSpPr>
          <p:cNvPr id="285" name="TextBox 52"/>
          <p:cNvSpPr txBox="1"/>
          <p:nvPr/>
        </p:nvSpPr>
        <p:spPr>
          <a:xfrm>
            <a:off x="954221" y="5808674"/>
            <a:ext cx="44737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t=T</a:t>
            </a:r>
          </a:p>
        </p:txBody>
      </p:sp>
      <p:sp>
        <p:nvSpPr>
          <p:cNvPr id="286" name="TextBox 53"/>
          <p:cNvSpPr txBox="1"/>
          <p:nvPr/>
        </p:nvSpPr>
        <p:spPr>
          <a:xfrm>
            <a:off x="810133" y="2023400"/>
            <a:ext cx="5326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t=dt</a:t>
            </a:r>
          </a:p>
        </p:txBody>
      </p:sp>
      <p:sp>
        <p:nvSpPr>
          <p:cNvPr id="287" name="TextBox 54"/>
          <p:cNvSpPr txBox="1"/>
          <p:nvPr/>
        </p:nvSpPr>
        <p:spPr>
          <a:xfrm>
            <a:off x="805198" y="3244332"/>
            <a:ext cx="65253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t=2dt</a:t>
            </a:r>
          </a:p>
        </p:txBody>
      </p:sp>
      <p:sp>
        <p:nvSpPr>
          <p:cNvPr id="288" name="TextBox 68"/>
          <p:cNvSpPr txBox="1"/>
          <p:nvPr/>
        </p:nvSpPr>
        <p:spPr>
          <a:xfrm>
            <a:off x="32533" y="363232"/>
            <a:ext cx="173827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Crank Nicholson</a:t>
            </a:r>
          </a:p>
          <a:p>
            <a:r>
              <a:t>Method</a:t>
            </a:r>
          </a:p>
        </p:txBody>
      </p:sp>
      <p:sp>
        <p:nvSpPr>
          <p:cNvPr id="289" name="TextBox 71"/>
          <p:cNvSpPr txBox="1"/>
          <p:nvPr/>
        </p:nvSpPr>
        <p:spPr>
          <a:xfrm>
            <a:off x="2470689" y="344654"/>
            <a:ext cx="4711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X=0</a:t>
            </a:r>
          </a:p>
        </p:txBody>
      </p:sp>
      <p:sp>
        <p:nvSpPr>
          <p:cNvPr id="290" name="TextBox 75"/>
          <p:cNvSpPr txBox="1"/>
          <p:nvPr/>
        </p:nvSpPr>
        <p:spPr>
          <a:xfrm>
            <a:off x="4869880" y="262743"/>
            <a:ext cx="4711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X=1</a:t>
            </a:r>
          </a:p>
        </p:txBody>
      </p:sp>
      <p:sp>
        <p:nvSpPr>
          <p:cNvPr id="291" name="TextBox 76"/>
          <p:cNvSpPr txBox="1"/>
          <p:nvPr/>
        </p:nvSpPr>
        <p:spPr>
          <a:xfrm>
            <a:off x="7374136" y="264256"/>
            <a:ext cx="4711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X=2</a:t>
            </a:r>
          </a:p>
        </p:txBody>
      </p:sp>
      <p:sp>
        <p:nvSpPr>
          <p:cNvPr id="292" name="TextBox 77"/>
          <p:cNvSpPr txBox="1"/>
          <p:nvPr/>
        </p:nvSpPr>
        <p:spPr>
          <a:xfrm>
            <a:off x="10610581" y="262743"/>
            <a:ext cx="49715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X=N</a:t>
            </a:r>
          </a:p>
        </p:txBody>
      </p:sp>
      <p:sp>
        <p:nvSpPr>
          <p:cNvPr id="293" name="Straight Arrow Connector 2"/>
          <p:cNvSpPr/>
          <p:nvPr/>
        </p:nvSpPr>
        <p:spPr>
          <a:xfrm>
            <a:off x="1093055" y="3846248"/>
            <a:ext cx="8516" cy="178944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3" name="Straight Arrow Connector 26"/>
          <p:cNvSpPr/>
          <p:nvPr/>
        </p:nvSpPr>
        <p:spPr>
          <a:xfrm>
            <a:off x="2672180" y="1657720"/>
            <a:ext cx="1260" cy="21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4" name="Straight Arrow Connector 36"/>
          <p:cNvSpPr/>
          <p:nvPr/>
        </p:nvSpPr>
        <p:spPr>
          <a:xfrm>
            <a:off x="2675877" y="2723807"/>
            <a:ext cx="1" cy="260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6" name="Straight Arrow Connector 38"/>
          <p:cNvSpPr/>
          <p:nvPr/>
        </p:nvSpPr>
        <p:spPr>
          <a:xfrm>
            <a:off x="3237721" y="525624"/>
            <a:ext cx="1436915" cy="1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Straight Arrow Connector 60"/>
          <p:cNvSpPr/>
          <p:nvPr/>
        </p:nvSpPr>
        <p:spPr>
          <a:xfrm>
            <a:off x="5676122" y="488301"/>
            <a:ext cx="1436915" cy="1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8" name="Straight Arrow Connector 61"/>
          <p:cNvSpPr/>
          <p:nvPr/>
        </p:nvSpPr>
        <p:spPr>
          <a:xfrm>
            <a:off x="8366449" y="466531"/>
            <a:ext cx="1869233" cy="1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9" name="Straight Arrow Connector 62"/>
          <p:cNvSpPr/>
          <p:nvPr/>
        </p:nvSpPr>
        <p:spPr>
          <a:xfrm flipH="1">
            <a:off x="2671620" y="3825295"/>
            <a:ext cx="4259" cy="163929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0" name="Straight Arrow Connector 74"/>
          <p:cNvSpPr/>
          <p:nvPr/>
        </p:nvSpPr>
        <p:spPr>
          <a:xfrm>
            <a:off x="5103255" y="2743064"/>
            <a:ext cx="1" cy="27346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1" name="Straight Arrow Connector 78"/>
          <p:cNvSpPr/>
          <p:nvPr/>
        </p:nvSpPr>
        <p:spPr>
          <a:xfrm>
            <a:off x="7544541" y="2763730"/>
            <a:ext cx="1" cy="27346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2" name="Straight Arrow Connector 79"/>
          <p:cNvSpPr/>
          <p:nvPr/>
        </p:nvSpPr>
        <p:spPr>
          <a:xfrm>
            <a:off x="10955045" y="2738283"/>
            <a:ext cx="1" cy="27346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Straight Arrow Connector 80"/>
          <p:cNvSpPr/>
          <p:nvPr/>
        </p:nvSpPr>
        <p:spPr>
          <a:xfrm>
            <a:off x="7574829" y="1671922"/>
            <a:ext cx="1" cy="27346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Straight Arrow Connector 81"/>
          <p:cNvSpPr/>
          <p:nvPr/>
        </p:nvSpPr>
        <p:spPr>
          <a:xfrm>
            <a:off x="5103255" y="1609363"/>
            <a:ext cx="1" cy="27346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5" name="Straight Arrow Connector 82"/>
          <p:cNvSpPr/>
          <p:nvPr/>
        </p:nvSpPr>
        <p:spPr>
          <a:xfrm>
            <a:off x="10955045" y="1616024"/>
            <a:ext cx="1" cy="27346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Straight Arrow Connector 83"/>
          <p:cNvSpPr/>
          <p:nvPr/>
        </p:nvSpPr>
        <p:spPr>
          <a:xfrm flipH="1">
            <a:off x="5072939" y="3851631"/>
            <a:ext cx="4259" cy="163929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Straight Arrow Connector 84"/>
          <p:cNvSpPr/>
          <p:nvPr/>
        </p:nvSpPr>
        <p:spPr>
          <a:xfrm flipH="1">
            <a:off x="7558636" y="3858188"/>
            <a:ext cx="4259" cy="163929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5" name="Straight Arrow Connector 85"/>
          <p:cNvSpPr/>
          <p:nvPr/>
        </p:nvSpPr>
        <p:spPr>
          <a:xfrm>
            <a:off x="10940233" y="3852726"/>
            <a:ext cx="11868" cy="1707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9" name="Straight Arrow Connector 86"/>
          <p:cNvSpPr/>
          <p:nvPr/>
        </p:nvSpPr>
        <p:spPr>
          <a:xfrm flipH="1">
            <a:off x="1052312" y="2490266"/>
            <a:ext cx="3708" cy="54693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Straight Arrow Connector 87"/>
          <p:cNvSpPr/>
          <p:nvPr/>
        </p:nvSpPr>
        <p:spPr>
          <a:xfrm flipH="1">
            <a:off x="1028843" y="1398457"/>
            <a:ext cx="1" cy="51010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Straight Arrow Connector 88"/>
          <p:cNvSpPr/>
          <p:nvPr/>
        </p:nvSpPr>
        <p:spPr>
          <a:xfrm>
            <a:off x="3581510" y="1233992"/>
            <a:ext cx="599443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2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12" name="Straight Arrow Connector 90"/>
          <p:cNvSpPr/>
          <p:nvPr/>
        </p:nvSpPr>
        <p:spPr>
          <a:xfrm>
            <a:off x="3604595" y="2304513"/>
            <a:ext cx="612039" cy="2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Straight Arrow Connector 91"/>
          <p:cNvSpPr/>
          <p:nvPr/>
        </p:nvSpPr>
        <p:spPr>
          <a:xfrm>
            <a:off x="3576092" y="3428998"/>
            <a:ext cx="612039" cy="2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Straight Arrow Connector 92"/>
          <p:cNvSpPr/>
          <p:nvPr/>
        </p:nvSpPr>
        <p:spPr>
          <a:xfrm>
            <a:off x="6004592" y="2325814"/>
            <a:ext cx="645833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accent2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15" name="Straight Arrow Connector 95"/>
          <p:cNvSpPr/>
          <p:nvPr/>
        </p:nvSpPr>
        <p:spPr>
          <a:xfrm flipV="1">
            <a:off x="6003823" y="1233992"/>
            <a:ext cx="652952" cy="385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Straight Arrow Connector 98"/>
          <p:cNvSpPr/>
          <p:nvPr/>
        </p:nvSpPr>
        <p:spPr>
          <a:xfrm>
            <a:off x="6044736" y="3408043"/>
            <a:ext cx="612039" cy="2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Straight Arrow Connector 99"/>
          <p:cNvSpPr/>
          <p:nvPr/>
        </p:nvSpPr>
        <p:spPr>
          <a:xfrm>
            <a:off x="8514208" y="3428998"/>
            <a:ext cx="1535316" cy="2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Straight Arrow Connector 101"/>
          <p:cNvSpPr/>
          <p:nvPr/>
        </p:nvSpPr>
        <p:spPr>
          <a:xfrm>
            <a:off x="8467818" y="2301783"/>
            <a:ext cx="1581706" cy="24032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Straight Arrow Connector 103"/>
          <p:cNvSpPr/>
          <p:nvPr/>
        </p:nvSpPr>
        <p:spPr>
          <a:xfrm>
            <a:off x="8474064" y="1233992"/>
            <a:ext cx="156911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400" extrusionOk="0">
                <a:moveTo>
                  <a:pt x="0" y="0"/>
                </a:moveTo>
                <a:cubicBezTo>
                  <a:pt x="7200" y="14400"/>
                  <a:pt x="14400" y="21600"/>
                  <a:pt x="21600" y="0"/>
                </a:cubicBezTo>
              </a:path>
            </a:pathLst>
          </a:custGeom>
          <a:ln w="12700">
            <a:solidFill>
              <a:schemeClr val="accent2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Straight Arrow Connector 110"/>
          <p:cNvSpPr/>
          <p:nvPr/>
        </p:nvSpPr>
        <p:spPr>
          <a:xfrm>
            <a:off x="3550094" y="5968884"/>
            <a:ext cx="612039" cy="2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Straight Arrow Connector 111"/>
          <p:cNvSpPr/>
          <p:nvPr/>
        </p:nvSpPr>
        <p:spPr>
          <a:xfrm>
            <a:off x="6018738" y="5947931"/>
            <a:ext cx="612039" cy="2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2" name="Straight Arrow Connector 112"/>
          <p:cNvSpPr/>
          <p:nvPr/>
        </p:nvSpPr>
        <p:spPr>
          <a:xfrm>
            <a:off x="8488209" y="5968884"/>
            <a:ext cx="1535316" cy="2"/>
          </a:xfrm>
          <a:prstGeom prst="line">
            <a:avLst/>
          </a:prstGeom>
          <a:ln w="127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The cable equation </a:t>
            </a:r>
          </a:p>
        </p:txBody>
      </p:sp>
      <p:sp>
        <p:nvSpPr>
          <p:cNvPr id="3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It describes the change of membrane potential across time and space in an axon.</a:t>
            </a:r>
          </a:p>
        </p:txBody>
      </p:sp>
      <p:sp>
        <p:nvSpPr>
          <p:cNvPr id="333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33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3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1" y="3110190"/>
            <a:ext cx="5743576" cy="1152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33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Hodgkin-Huxley model</a:t>
            </a:r>
          </a:p>
        </p:txBody>
      </p:sp>
      <p:pic>
        <p:nvPicPr>
          <p:cNvPr id="339" name="Content Placeholder 7" descr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038475"/>
            <a:ext cx="8353425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34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42" name="TextBox 8"/>
          <p:cNvSpPr txBox="1"/>
          <p:nvPr/>
        </p:nvSpPr>
        <p:spPr>
          <a:xfrm>
            <a:off x="1377370" y="2121762"/>
            <a:ext cx="69373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The ionic membrane current is given by the Hodgkin Huxley model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34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Combining both the cable equation and Hodgkin Huxley model</a:t>
            </a:r>
          </a:p>
        </p:txBody>
      </p:sp>
      <p:sp>
        <p:nvSpPr>
          <p:cNvPr id="346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34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48" name="TextBox 9"/>
          <p:cNvSpPr txBox="1"/>
          <p:nvPr/>
        </p:nvSpPr>
        <p:spPr>
          <a:xfrm>
            <a:off x="1521631" y="1893707"/>
            <a:ext cx="600308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membrane potential within compartment </a:t>
            </a:r>
            <a:r>
              <a:rPr i="1">
                <a:latin typeface="RMTMI"/>
                <a:ea typeface="RMTMI"/>
                <a:cs typeface="RMTMI"/>
                <a:sym typeface="RMTMI"/>
              </a:rPr>
              <a:t>μ </a:t>
            </a:r>
            <a:r>
              <a:t>can be</a:t>
            </a:r>
            <a:br/>
            <a:r>
              <a:t>written in the form</a:t>
            </a:r>
          </a:p>
        </p:txBody>
      </p:sp>
      <p:pic>
        <p:nvPicPr>
          <p:cNvPr id="349" name="Picture 15" descr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05" y="2442253"/>
            <a:ext cx="6384046" cy="1647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 17" descr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3619250"/>
            <a:ext cx="11727403" cy="2444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35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The finite difference form </a:t>
            </a:r>
          </a:p>
        </p:txBody>
      </p:sp>
      <p:pic>
        <p:nvPicPr>
          <p:cNvPr id="354" name="Content Placeholder 7" descr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4" y="2126936"/>
            <a:ext cx="10842064" cy="4001064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35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57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21" y="1473773"/>
            <a:ext cx="5543551" cy="5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TextBox 10"/>
          <p:cNvSpPr txBox="1"/>
          <p:nvPr/>
        </p:nvSpPr>
        <p:spPr>
          <a:xfrm>
            <a:off x="977280" y="1251626"/>
            <a:ext cx="852930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The finite difference form of the equation in the previous slide can be written as: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36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The final coefficients:</a:t>
            </a:r>
          </a:p>
        </p:txBody>
      </p:sp>
      <p:pic>
        <p:nvPicPr>
          <p:cNvPr id="362" name="Content Placeholder 7" descr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14" y="1864765"/>
            <a:ext cx="6067426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36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TextBox 8"/>
              <p:cNvSpPr txBox="1"/>
              <p:nvPr/>
            </p:nvSpPr>
            <p:spPr>
              <a:xfrm>
                <a:off x="1244205" y="4358935"/>
                <a:ext cx="3712725" cy="7289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t>For the first compartment: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endParaRPr baseline="-25000"/>
              </a:p>
              <a:p>
                <a:r>
                  <a:t>For the last compartment N : c</a:t>
                </a:r>
                <a:r>
                  <a:rPr baseline="-25000"/>
                  <a:t>N</a:t>
                </a:r>
                <a:r>
                  <a:t>= 0</a:t>
                </a:r>
              </a:p>
            </p:txBody>
          </p:sp>
        </mc:Choice>
        <mc:Fallback>
          <p:sp>
            <p:nvSpPr>
              <p:cNvPr id="36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05" y="4358935"/>
                <a:ext cx="3712725" cy="728923"/>
              </a:xfrm>
              <a:prstGeom prst="rect">
                <a:avLst/>
              </a:prstGeom>
              <a:blipFill>
                <a:blip r:embed="rId3"/>
                <a:stretch>
                  <a:fillRect l="-2627" b="-91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36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Algorithm to calculate the Voltage in both space and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r>
                      <a:rPr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′1</m:t>
                    </m:r>
                  </m:oMath>
                </a14:m>
                <a:r>
                  <a:rPr baseline="-25000">
                    <a:latin typeface="+mn-lt"/>
                    <a:ea typeface="+mn-ea"/>
                    <a:cs typeface="+mn-cs"/>
                    <a:sym typeface="Calibri"/>
                  </a:rPr>
                  <a:t> </a:t>
                </a:r>
                <a:r>
                  <a:rPr>
                    <a:latin typeface="+mn-lt"/>
                    <a:ea typeface="+mn-ea"/>
                    <a:cs typeface="+mn-cs"/>
                    <a:sym typeface="Calibri"/>
                  </a:rPr>
                  <a:t>and d</a:t>
                </a:r>
                <a14:m>
                  <m:oMath xmlns:m="http://schemas.openxmlformats.org/officeDocument/2006/math">
                    <m:r>
                      <a:rPr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′1</m:t>
                    </m:r>
                  </m:oMath>
                </a14:m>
                <a:r>
                  <a:rPr baseline="-25000">
                    <a:latin typeface="+mn-lt"/>
                    <a:ea typeface="+mn-ea"/>
                    <a:cs typeface="+mn-cs"/>
                    <a:sym typeface="Calibri"/>
                  </a:rPr>
                  <a:t>   </a:t>
                </a:r>
                <a:r>
                  <a:rPr>
                    <a:latin typeface="+mn-lt"/>
                    <a:ea typeface="+mn-ea"/>
                    <a:cs typeface="+mn-cs"/>
                    <a:sym typeface="Calibri"/>
                  </a:rPr>
                  <a:t>are initialised as b</a:t>
                </a:r>
                <a:r>
                  <a:rPr baseline="-25000">
                    <a:latin typeface="+mn-lt"/>
                    <a:ea typeface="+mn-ea"/>
                    <a:cs typeface="+mn-cs"/>
                    <a:sym typeface="Calibri"/>
                  </a:rPr>
                  <a:t>1 </a:t>
                </a:r>
                <a:r>
                  <a:rPr>
                    <a:latin typeface="+mn-lt"/>
                    <a:ea typeface="+mn-ea"/>
                    <a:cs typeface="+mn-cs"/>
                    <a:sym typeface="Calibri"/>
                  </a:rPr>
                  <a:t>and d</a:t>
                </a:r>
                <a:r>
                  <a:rPr baseline="-25000">
                    <a:latin typeface="+mn-lt"/>
                    <a:ea typeface="+mn-ea"/>
                    <a:cs typeface="+mn-cs"/>
                    <a:sym typeface="Calibri"/>
                  </a:rPr>
                  <a:t>1</a:t>
                </a:r>
                <a:r>
                  <a:rPr>
                    <a:latin typeface="+mn-lt"/>
                    <a:ea typeface="+mn-ea"/>
                    <a:cs typeface="+mn-cs"/>
                    <a:sym typeface="Calibri"/>
                  </a:rPr>
                  <a:t> respectively</a:t>
                </a:r>
              </a:p>
              <a:p>
                <a:endParaRPr>
                  <a:latin typeface="+mn-lt"/>
                  <a:ea typeface="+mn-ea"/>
                  <a:cs typeface="+mn-cs"/>
                  <a:sym typeface="Calibri"/>
                </a:endParaRPr>
              </a:p>
              <a:p>
                <a:r>
                  <a:t>Calculate all the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baseline="-25000"/>
                  <a:t>  </a:t>
                </a:r>
                <a:r>
                  <a:t>and</a:t>
                </a:r>
                <a:r>
                  <a:rPr baseline="-25000"/>
                  <a:t> </a:t>
                </a:r>
                <a:r>
                  <a:t>d</a:t>
                </a:r>
                <a14:m>
                  <m:oMath xmlns:m="http://schemas.openxmlformats.org/officeDocument/2006/math"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baseline="-25000"/>
                  <a:t> </a:t>
                </a:r>
                <a:r>
                  <a:t>in the following way for all the compartments:</a:t>
                </a:r>
              </a:p>
            </p:txBody>
          </p:sp>
        </mc:Choice>
        <mc:Fallback>
          <p:sp>
            <p:nvSpPr>
              <p:cNvPr id="369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37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7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61" y="3415993"/>
            <a:ext cx="3324036" cy="2522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pic>
        <p:nvPicPr>
          <p:cNvPr id="101" name="Picture 2" descr="Picture 2"/>
          <p:cNvPicPr>
            <a:picLocks noChangeAspect="1"/>
          </p:cNvPicPr>
          <p:nvPr/>
        </p:nvPicPr>
        <p:blipFill>
          <a:blip r:embed="rId2"/>
          <a:srcRect l="6923" t="23969" r="8917" b="3159"/>
          <a:stretch>
            <a:fillRect/>
          </a:stretch>
        </p:blipFill>
        <p:spPr>
          <a:xfrm>
            <a:off x="6844713" y="2532679"/>
            <a:ext cx="5130352" cy="3317736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8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897235"/>
          </a:xfrm>
          <a:prstGeom prst="rect">
            <a:avLst/>
          </a:prstGeom>
        </p:spPr>
        <p:txBody>
          <a:bodyPr/>
          <a:lstStyle/>
          <a:p>
            <a:r>
              <a:t>Objective</a:t>
            </a:r>
          </a:p>
        </p:txBody>
      </p:sp>
      <p:sp>
        <p:nvSpPr>
          <p:cNvPr id="103" name="Content Placeholder 9"/>
          <p:cNvSpPr txBox="1">
            <a:spLocks noGrp="1"/>
          </p:cNvSpPr>
          <p:nvPr>
            <p:ph type="body" idx="1"/>
          </p:nvPr>
        </p:nvSpPr>
        <p:spPr>
          <a:xfrm>
            <a:off x="431800" y="1521302"/>
            <a:ext cx="11455400" cy="46556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  <a:r>
              <a:rPr dirty="0"/>
              <a:t>Understanding the propagation of action potential by study the following</a:t>
            </a:r>
          </a:p>
          <a:p>
            <a:pPr marL="0" indent="0">
              <a:buSzTx/>
              <a:buNone/>
              <a:defRPr sz="2000"/>
            </a:pPr>
            <a:endParaRPr dirty="0"/>
          </a:p>
          <a:p>
            <a:pPr>
              <a:defRPr sz="2000"/>
            </a:pPr>
            <a:r>
              <a:rPr lang="en-IN" dirty="0"/>
              <a:t>Cable theory</a:t>
            </a:r>
            <a:endParaRPr lang="en-GB" dirty="0"/>
          </a:p>
          <a:p>
            <a:pPr>
              <a:defRPr sz="2000"/>
            </a:pPr>
            <a:r>
              <a:rPr dirty="0"/>
              <a:t>The spatial and time dependency of the axon voltage</a:t>
            </a:r>
          </a:p>
          <a:p>
            <a:pPr>
              <a:defRPr sz="2000"/>
            </a:pPr>
            <a:r>
              <a:rPr dirty="0"/>
              <a:t>Multi-compartment non-myelinated axon model</a:t>
            </a:r>
          </a:p>
          <a:p>
            <a:pPr>
              <a:defRPr sz="2000"/>
            </a:pPr>
            <a:r>
              <a:rPr dirty="0"/>
              <a:t>Relation between axon radius and action potential velocity</a:t>
            </a:r>
            <a:r>
              <a:rPr sz="2800" dirty="0"/>
              <a:t> </a:t>
            </a:r>
          </a:p>
          <a:p>
            <a:pPr>
              <a:defRPr sz="2000"/>
            </a:pPr>
            <a:r>
              <a:rPr dirty="0"/>
              <a:t>Propagation of action potential with </a:t>
            </a:r>
            <a:r>
              <a:rPr dirty="0" err="1"/>
              <a:t>I_e</a:t>
            </a:r>
            <a:r>
              <a:rPr dirty="0"/>
              <a:t> at both ends of the axon</a:t>
            </a:r>
          </a:p>
          <a:p>
            <a:pPr>
              <a:defRPr sz="2000"/>
            </a:pPr>
            <a:r>
              <a:rPr dirty="0"/>
              <a:t>Multi-compartment myelinated axon model</a:t>
            </a:r>
          </a:p>
        </p:txBody>
      </p:sp>
      <p:sp>
        <p:nvSpPr>
          <p:cNvPr id="104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10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6" name="Picture 2" descr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-419100"/>
            <a:ext cx="304800" cy="30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37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Algorithm continued</a:t>
            </a:r>
          </a:p>
        </p:txBody>
      </p:sp>
      <p:pic>
        <p:nvPicPr>
          <p:cNvPr id="376" name="Content Placeholder 7" descr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30" y="3885970"/>
            <a:ext cx="38481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37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79" name="TextBox 8"/>
          <p:cNvSpPr txBox="1"/>
          <p:nvPr/>
        </p:nvSpPr>
        <p:spPr>
          <a:xfrm>
            <a:off x="722735" y="3403105"/>
            <a:ext cx="1179354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The change in membrane potential across space for remaining compartments is updated backwards from the last </a:t>
            </a:r>
          </a:p>
          <a:p>
            <a:r>
              <a:t>compartment using the following expression:</a:t>
            </a:r>
          </a:p>
        </p:txBody>
      </p:sp>
      <p:pic>
        <p:nvPicPr>
          <p:cNvPr id="380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85" y="2002572"/>
            <a:ext cx="2143126" cy="1123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008" y="5270320"/>
            <a:ext cx="3571876" cy="771526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TextBox 13"/>
          <p:cNvSpPr txBox="1"/>
          <p:nvPr/>
        </p:nvSpPr>
        <p:spPr>
          <a:xfrm>
            <a:off x="722735" y="1782603"/>
            <a:ext cx="468808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The last compartment is treated differently:</a:t>
            </a:r>
          </a:p>
        </p:txBody>
      </p:sp>
      <p:sp>
        <p:nvSpPr>
          <p:cNvPr id="383" name="TextBox 14"/>
          <p:cNvSpPr txBox="1"/>
          <p:nvPr/>
        </p:nvSpPr>
        <p:spPr>
          <a:xfrm>
            <a:off x="867341" y="4787105"/>
            <a:ext cx="868992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The change in membrane potential across time is updated backwards from the last </a:t>
            </a:r>
          </a:p>
          <a:p>
            <a:r>
              <a:t>compartment using the following expression: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roject Deliverable 1 – Cable equa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834"/>
          </a:xfrm>
          <a:prstGeom prst="rect">
            <a:avLst/>
          </a:prstGeom>
        </p:spPr>
        <p:txBody>
          <a:bodyPr/>
          <a:lstStyle/>
          <a:p>
            <a:r>
              <a:t>Project Deliverable 1 – Cable equation</a:t>
            </a:r>
          </a:p>
        </p:txBody>
      </p:sp>
      <p:sp>
        <p:nvSpPr>
          <p:cNvPr id="109" name="Double-click to edit"/>
          <p:cNvSpPr txBox="1">
            <a:spLocks noGrp="1"/>
          </p:cNvSpPr>
          <p:nvPr>
            <p:ph type="body" idx="1"/>
          </p:nvPr>
        </p:nvSpPr>
        <p:spPr>
          <a:xfrm>
            <a:off x="838200" y="1257598"/>
            <a:ext cx="10515600" cy="491936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1" name="Content Placeholder 10" descr="Content Placeholder 10"/>
          <p:cNvPicPr>
            <a:picLocks noChangeAspect="1"/>
          </p:cNvPicPr>
          <p:nvPr/>
        </p:nvPicPr>
        <p:blipFill>
          <a:blip r:embed="rId2"/>
          <a:srcRect t="13591" b="1"/>
          <a:stretch>
            <a:fillRect/>
          </a:stretch>
        </p:blipFill>
        <p:spPr>
          <a:xfrm>
            <a:off x="969226" y="1285326"/>
            <a:ext cx="4775630" cy="3271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70" y="1567952"/>
            <a:ext cx="2302302" cy="1485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496" y="1742920"/>
            <a:ext cx="3571876" cy="73342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9"/>
          <p:cNvSpPr txBox="1"/>
          <p:nvPr/>
        </p:nvSpPr>
        <p:spPr>
          <a:xfrm>
            <a:off x="6721273" y="3540998"/>
            <a:ext cx="4812418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2</a:t>
            </a:r>
            <a:r>
              <a:rPr baseline="30000"/>
              <a:t>nd</a:t>
            </a:r>
            <a:r>
              <a:t> Order Derivative Euler</a:t>
            </a:r>
          </a:p>
          <a:p>
            <a:r>
              <a:t>v’’ = 1/λ*(v – r_m*i_m)</a:t>
            </a:r>
          </a:p>
          <a:p>
            <a:r>
              <a:t>v1 = v</a:t>
            </a:r>
          </a:p>
          <a:p>
            <a:r>
              <a:t>v2 = v’</a:t>
            </a:r>
          </a:p>
          <a:p>
            <a:endParaRPr/>
          </a:p>
          <a:p>
            <a:r>
              <a:t>v1’ = v2</a:t>
            </a:r>
          </a:p>
          <a:p>
            <a:r>
              <a:t>V2’ = 1/λ*(v – r_m*i_m)</a:t>
            </a:r>
          </a:p>
        </p:txBody>
      </p:sp>
      <p:pic>
        <p:nvPicPr>
          <p:cNvPr id="115" name="Picture 27" descr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20" y="4452743"/>
            <a:ext cx="5762065" cy="21597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Group"/>
          <p:cNvGrpSpPr/>
          <p:nvPr/>
        </p:nvGrpSpPr>
        <p:grpSpPr>
          <a:xfrm>
            <a:off x="8836719" y="4601688"/>
            <a:ext cx="2289811" cy="1057212"/>
            <a:chOff x="0" y="0"/>
            <a:chExt cx="2289810" cy="1057211"/>
          </a:xfrm>
        </p:grpSpPr>
        <p:sp>
          <p:nvSpPr>
            <p:cNvPr id="116" name="TextBox 16"/>
            <p:cNvSpPr txBox="1"/>
            <p:nvPr/>
          </p:nvSpPr>
          <p:spPr>
            <a:xfrm>
              <a:off x="0" y="0"/>
              <a:ext cx="2289810" cy="923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/>
                <a:t>Boundary conditions:</a:t>
              </a:r>
            </a:p>
            <a:p>
              <a:endParaRPr dirty="0"/>
            </a:p>
            <a:p>
              <a:r>
                <a:rPr dirty="0"/>
                <a:t>	v(0) </a:t>
              </a:r>
              <a:r>
                <a:rPr sz="1400" dirty="0"/>
                <a:t>=</a:t>
              </a:r>
            </a:p>
          </p:txBody>
        </p:sp>
        <p:pic>
          <p:nvPicPr>
            <p:cNvPr id="117" name="Picture 17" descr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791" y="440778"/>
              <a:ext cx="504889" cy="616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9" name="Content Placeholder 25" descr="Content Placeholder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103" y="2560996"/>
            <a:ext cx="2381251" cy="89535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F1325D-E2D3-49C1-A5FF-912E0F26B86A}"/>
                  </a:ext>
                </a:extLst>
              </p:cNvPr>
              <p:cNvSpPr txBox="1"/>
              <p:nvPr/>
            </p:nvSpPr>
            <p:spPr>
              <a:xfrm>
                <a:off x="9385807" y="5182764"/>
                <a:ext cx="2082468" cy="1151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br>
                  <a:rPr lang="en-GB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sz="2000" b="0" dirty="0"/>
                  <a:t> at x=0=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b="0" i="1" baseline="-2500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l-GR" sz="2000" b="0" i="1" baseline="-25000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2000" b="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F1325D-E2D3-49C1-A5FF-912E0F26B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807" y="5182764"/>
                <a:ext cx="2082468" cy="11512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Project Deliverable 2</a:t>
            </a:r>
            <a:r>
              <a:rPr lang="en-GB" b="1" dirty="0"/>
              <a:t> </a:t>
            </a:r>
            <a:br>
              <a:rPr lang="en-GB" dirty="0"/>
            </a:br>
            <a:r>
              <a:rPr lang="en-GB" sz="3600" dirty="0"/>
              <a:t>Multi-compartmental modelling with Crank Nicholson method</a:t>
            </a:r>
            <a:endParaRPr sz="3600" dirty="0"/>
          </a:p>
        </p:txBody>
      </p:sp>
      <p:sp>
        <p:nvSpPr>
          <p:cNvPr id="124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12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2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20" y="1959800"/>
            <a:ext cx="7572760" cy="353593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9"/>
          <p:cNvSpPr txBox="1"/>
          <p:nvPr/>
        </p:nvSpPr>
        <p:spPr>
          <a:xfrm>
            <a:off x="8790234" y="6138802"/>
            <a:ext cx="267961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Images source:</a:t>
            </a:r>
          </a:p>
          <a:p>
            <a:pPr>
              <a:defRPr sz="1000"/>
            </a:pPr>
            <a:r>
              <a:t>Dayan and Abbott, Theoretical Neuroscience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131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13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35" name="Oval 6"/>
          <p:cNvGrpSpPr/>
          <p:nvPr/>
        </p:nvGrpSpPr>
        <p:grpSpPr>
          <a:xfrm>
            <a:off x="5714324" y="72552"/>
            <a:ext cx="1020933" cy="529486"/>
            <a:chOff x="0" y="0"/>
            <a:chExt cx="1020932" cy="529485"/>
          </a:xfrm>
        </p:grpSpPr>
        <p:sp>
          <p:nvSpPr>
            <p:cNvPr id="133" name="Oval"/>
            <p:cNvSpPr/>
            <p:nvPr/>
          </p:nvSpPr>
          <p:spPr>
            <a:xfrm>
              <a:off x="-1" y="0"/>
              <a:ext cx="1020934" cy="529486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tart"/>
            <p:cNvSpPr txBox="1"/>
            <p:nvPr/>
          </p:nvSpPr>
          <p:spPr>
            <a:xfrm>
              <a:off x="201581" y="85672"/>
              <a:ext cx="61776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Start</a:t>
              </a:r>
            </a:p>
          </p:txBody>
        </p:sp>
      </p:grpSp>
      <p:sp>
        <p:nvSpPr>
          <p:cNvPr id="164" name="Straight Arrow Connector 8"/>
          <p:cNvSpPr/>
          <p:nvPr/>
        </p:nvSpPr>
        <p:spPr>
          <a:xfrm>
            <a:off x="6215583" y="608325"/>
            <a:ext cx="5226" cy="355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39" name="Rectangle 9"/>
          <p:cNvGrpSpPr/>
          <p:nvPr/>
        </p:nvGrpSpPr>
        <p:grpSpPr>
          <a:xfrm>
            <a:off x="1442715" y="970408"/>
            <a:ext cx="9531199" cy="977022"/>
            <a:chOff x="0" y="0"/>
            <a:chExt cx="9531197" cy="977020"/>
          </a:xfrm>
        </p:grpSpPr>
        <p:sp>
          <p:nvSpPr>
            <p:cNvPr id="137" name="Rectangle"/>
            <p:cNvSpPr/>
            <p:nvPr/>
          </p:nvSpPr>
          <p:spPr>
            <a:xfrm>
              <a:off x="-1" y="0"/>
              <a:ext cx="9531199" cy="977021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rgbClr val="78787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Discretise the combined Cable equation and Hodgkin-Huxley membrane current equation using finite difference method."/>
            <p:cNvSpPr txBox="1"/>
            <p:nvPr/>
          </p:nvSpPr>
          <p:spPr>
            <a:xfrm>
              <a:off x="52069" y="176090"/>
              <a:ext cx="9427059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Discretise the combined Cable equation and Hodgkin-Huxley membrane current equation using finite difference method.</a:t>
              </a:r>
            </a:p>
          </p:txBody>
        </p:sp>
      </p:grpSp>
      <p:grpSp>
        <p:nvGrpSpPr>
          <p:cNvPr id="142" name="Rectangle 10"/>
          <p:cNvGrpSpPr/>
          <p:nvPr/>
        </p:nvGrpSpPr>
        <p:grpSpPr>
          <a:xfrm>
            <a:off x="1331662" y="3167084"/>
            <a:ext cx="9786257" cy="805826"/>
            <a:chOff x="0" y="0"/>
            <a:chExt cx="9786256" cy="805824"/>
          </a:xfrm>
        </p:grpSpPr>
        <p:sp>
          <p:nvSpPr>
            <p:cNvPr id="140" name="Rectangle"/>
            <p:cNvSpPr/>
            <p:nvPr/>
          </p:nvSpPr>
          <p:spPr>
            <a:xfrm>
              <a:off x="0" y="0"/>
              <a:ext cx="9786257" cy="805825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olve the Finite difference equations in space"/>
            <p:cNvSpPr txBox="1"/>
            <p:nvPr/>
          </p:nvSpPr>
          <p:spPr>
            <a:xfrm>
              <a:off x="52070" y="223842"/>
              <a:ext cx="968211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Solve the Finite difference equations in space</a:t>
              </a:r>
            </a:p>
          </p:txBody>
        </p:sp>
      </p:grpSp>
      <p:sp>
        <p:nvSpPr>
          <p:cNvPr id="165" name="Straight Arrow Connector 12"/>
          <p:cNvSpPr/>
          <p:nvPr/>
        </p:nvSpPr>
        <p:spPr>
          <a:xfrm>
            <a:off x="6215877" y="1953864"/>
            <a:ext cx="2660" cy="17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6" name="Straight Arrow Connector 14"/>
          <p:cNvSpPr/>
          <p:nvPr/>
        </p:nvSpPr>
        <p:spPr>
          <a:xfrm>
            <a:off x="6231878" y="3979090"/>
            <a:ext cx="5679" cy="327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47" name="Rectangle 16"/>
          <p:cNvGrpSpPr/>
          <p:nvPr/>
        </p:nvGrpSpPr>
        <p:grpSpPr>
          <a:xfrm>
            <a:off x="4038599" y="4313128"/>
            <a:ext cx="4405338" cy="415698"/>
            <a:chOff x="0" y="0"/>
            <a:chExt cx="4405336" cy="415697"/>
          </a:xfrm>
        </p:grpSpPr>
        <p:sp>
          <p:nvSpPr>
            <p:cNvPr id="145" name="Rectangle"/>
            <p:cNvSpPr/>
            <p:nvPr/>
          </p:nvSpPr>
          <p:spPr>
            <a:xfrm>
              <a:off x="-1" y="-1"/>
              <a:ext cx="4405338" cy="415699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Update V in space"/>
            <p:cNvSpPr txBox="1"/>
            <p:nvPr/>
          </p:nvSpPr>
          <p:spPr>
            <a:xfrm>
              <a:off x="52069" y="28778"/>
              <a:ext cx="430119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Update V in space</a:t>
              </a:r>
            </a:p>
          </p:txBody>
        </p:sp>
      </p:grpSp>
      <p:grpSp>
        <p:nvGrpSpPr>
          <p:cNvPr id="150" name="Oval 20"/>
          <p:cNvGrpSpPr/>
          <p:nvPr/>
        </p:nvGrpSpPr>
        <p:grpSpPr>
          <a:xfrm>
            <a:off x="5730802" y="5866390"/>
            <a:ext cx="1020933" cy="529486"/>
            <a:chOff x="0" y="0"/>
            <a:chExt cx="1020932" cy="529485"/>
          </a:xfrm>
        </p:grpSpPr>
        <p:sp>
          <p:nvSpPr>
            <p:cNvPr id="148" name="Oval"/>
            <p:cNvSpPr/>
            <p:nvPr/>
          </p:nvSpPr>
          <p:spPr>
            <a:xfrm>
              <a:off x="-1" y="0"/>
              <a:ext cx="1020934" cy="529486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End"/>
            <p:cNvSpPr txBox="1"/>
            <p:nvPr/>
          </p:nvSpPr>
          <p:spPr>
            <a:xfrm>
              <a:off x="201581" y="85672"/>
              <a:ext cx="61776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End</a:t>
              </a:r>
            </a:p>
          </p:txBody>
        </p:sp>
      </p:grpSp>
      <p:sp>
        <p:nvSpPr>
          <p:cNvPr id="167" name="Connector: Elbow 38"/>
          <p:cNvSpPr/>
          <p:nvPr/>
        </p:nvSpPr>
        <p:spPr>
          <a:xfrm>
            <a:off x="1102360" y="2905760"/>
            <a:ext cx="5121910" cy="161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56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3399"/>
                </a:lnTo>
              </a:path>
            </a:pathLst>
          </a:custGeom>
          <a:ln w="6350">
            <a:solidFill>
              <a:schemeClr val="accent2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52" name="TextBox 42"/>
          <p:cNvSpPr txBox="1"/>
          <p:nvPr/>
        </p:nvSpPr>
        <p:spPr>
          <a:xfrm>
            <a:off x="319007" y="286086"/>
            <a:ext cx="25595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Crank Nicholson Method</a:t>
            </a:r>
          </a:p>
        </p:txBody>
      </p:sp>
      <p:sp>
        <p:nvSpPr>
          <p:cNvPr id="168" name="Connector: Elbow 45"/>
          <p:cNvSpPr/>
          <p:nvPr/>
        </p:nvSpPr>
        <p:spPr>
          <a:xfrm>
            <a:off x="402590" y="2536190"/>
            <a:ext cx="3629660" cy="276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5487" y="0"/>
                </a:lnTo>
              </a:path>
            </a:pathLst>
          </a:custGeom>
          <a:ln w="12700">
            <a:solidFill>
              <a:srgbClr val="32538F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56" name="Rectangle 75"/>
          <p:cNvGrpSpPr/>
          <p:nvPr/>
        </p:nvGrpSpPr>
        <p:grpSpPr>
          <a:xfrm>
            <a:off x="1331662" y="2134194"/>
            <a:ext cx="9786257" cy="805826"/>
            <a:chOff x="0" y="0"/>
            <a:chExt cx="9786256" cy="805824"/>
          </a:xfrm>
        </p:grpSpPr>
        <p:sp>
          <p:nvSpPr>
            <p:cNvPr id="154" name="Rectangle"/>
            <p:cNvSpPr/>
            <p:nvPr/>
          </p:nvSpPr>
          <p:spPr>
            <a:xfrm>
              <a:off x="0" y="0"/>
              <a:ext cx="9786257" cy="80582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Solve the Finite difference equations in time"/>
            <p:cNvSpPr txBox="1"/>
            <p:nvPr/>
          </p:nvSpPr>
          <p:spPr>
            <a:xfrm>
              <a:off x="52070" y="223842"/>
              <a:ext cx="968211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Solve the Finite difference equations in time</a:t>
              </a:r>
            </a:p>
          </p:txBody>
        </p:sp>
      </p:grpSp>
      <p:grpSp>
        <p:nvGrpSpPr>
          <p:cNvPr id="159" name="Rectangle 83"/>
          <p:cNvGrpSpPr/>
          <p:nvPr/>
        </p:nvGrpSpPr>
        <p:grpSpPr>
          <a:xfrm>
            <a:off x="4038599" y="5095306"/>
            <a:ext cx="4405338" cy="415698"/>
            <a:chOff x="0" y="0"/>
            <a:chExt cx="4405336" cy="415697"/>
          </a:xfrm>
        </p:grpSpPr>
        <p:sp>
          <p:nvSpPr>
            <p:cNvPr id="157" name="Rectangle"/>
            <p:cNvSpPr/>
            <p:nvPr/>
          </p:nvSpPr>
          <p:spPr>
            <a:xfrm>
              <a:off x="-1" y="-1"/>
              <a:ext cx="4405338" cy="415699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Update V in time"/>
            <p:cNvSpPr txBox="1"/>
            <p:nvPr/>
          </p:nvSpPr>
          <p:spPr>
            <a:xfrm>
              <a:off x="52069" y="28778"/>
              <a:ext cx="430119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Update V in time</a:t>
              </a:r>
            </a:p>
          </p:txBody>
        </p:sp>
      </p:grpSp>
      <p:sp>
        <p:nvSpPr>
          <p:cNvPr id="169" name="Straight Arrow Connector 99"/>
          <p:cNvSpPr/>
          <p:nvPr/>
        </p:nvSpPr>
        <p:spPr>
          <a:xfrm>
            <a:off x="6241267" y="4735007"/>
            <a:ext cx="1" cy="353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800" h="21600" extrusionOk="0">
                <a:moveTo>
                  <a:pt x="0" y="0"/>
                </a:moveTo>
                <a:cubicBezTo>
                  <a:pt x="21600" y="7200"/>
                  <a:pt x="108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0" name="Straight Arrow Connector 109"/>
          <p:cNvSpPr/>
          <p:nvPr/>
        </p:nvSpPr>
        <p:spPr>
          <a:xfrm>
            <a:off x="6224790" y="2946201"/>
            <a:ext cx="1" cy="214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7200"/>
                  <a:pt x="108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Straight Arrow Connector 122"/>
          <p:cNvSpPr/>
          <p:nvPr/>
        </p:nvSpPr>
        <p:spPr>
          <a:xfrm>
            <a:off x="6241268" y="5517184"/>
            <a:ext cx="1" cy="342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3" name="TextBox 126"/>
          <p:cNvSpPr txBox="1"/>
          <p:nvPr/>
        </p:nvSpPr>
        <p:spPr>
          <a:xfrm>
            <a:off x="6582959" y="4721852"/>
            <a:ext cx="590966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If all compartments are updated, else continue iterating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Project Deliverable 3</a:t>
            </a:r>
          </a:p>
        </p:txBody>
      </p:sp>
      <p:pic>
        <p:nvPicPr>
          <p:cNvPr id="175" name="Content Placeholder 7" descr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" y="1756997"/>
            <a:ext cx="10515601" cy="94072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17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8" name="Rectangle 2"/>
          <p:cNvSpPr/>
          <p:nvPr/>
        </p:nvSpPr>
        <p:spPr>
          <a:xfrm>
            <a:off x="1863011" y="3417366"/>
            <a:ext cx="8388223" cy="205274"/>
          </a:xfrm>
          <a:prstGeom prst="rect">
            <a:avLst/>
          </a:prstGeom>
          <a:blipFill>
            <a:blip r:embed="rId3"/>
          </a:blip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blipFill rotWithShape="1">
                  <a:blip r:embed="rId4"/>
                  <a:srcRect/>
                  <a:tile tx="0" ty="0" sx="100000" sy="100000" flip="none" algn="tl"/>
                </a:blipFill>
              </a:defRPr>
            </a:pPr>
            <a:endParaRPr/>
          </a:p>
        </p:txBody>
      </p:sp>
      <p:sp>
        <p:nvSpPr>
          <p:cNvPr id="179" name="Straight Arrow Connector 8"/>
          <p:cNvSpPr/>
          <p:nvPr/>
        </p:nvSpPr>
        <p:spPr>
          <a:xfrm flipV="1">
            <a:off x="1872341" y="3622640"/>
            <a:ext cx="1" cy="522515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TextBox 9"/>
          <p:cNvSpPr txBox="1"/>
          <p:nvPr/>
        </p:nvSpPr>
        <p:spPr>
          <a:xfrm>
            <a:off x="1758403" y="4165760"/>
            <a:ext cx="26719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I</a:t>
            </a:r>
            <a:r>
              <a:rPr baseline="-25000"/>
              <a:t>e</a:t>
            </a:r>
          </a:p>
        </p:txBody>
      </p:sp>
      <p:pic>
        <p:nvPicPr>
          <p:cNvPr id="181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243" y="3993501"/>
            <a:ext cx="5979066" cy="2276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3 Result:</a:t>
            </a:r>
          </a:p>
        </p:txBody>
      </p:sp>
      <p:sp>
        <p:nvSpPr>
          <p:cNvPr id="185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18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88" name="Picture 13" descr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1805135"/>
            <a:ext cx="7991373" cy="3711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4</a:t>
            </a:r>
          </a:p>
        </p:txBody>
      </p:sp>
      <p:pic>
        <p:nvPicPr>
          <p:cNvPr id="193" name="Content Placeholder 7" descr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2" y="1787604"/>
            <a:ext cx="10515601" cy="80710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19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2"/>
              <p:cNvSpPr txBox="1"/>
              <p:nvPr/>
            </p:nvSpPr>
            <p:spPr>
              <a:xfrm>
                <a:off x="8656319" y="3685592"/>
                <a:ext cx="2697481" cy="14209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r>
                  <a:rPr dirty="0"/>
                  <a:t>The velocity of action potential</a:t>
                </a:r>
                <a:r>
                  <a:rPr lang="en-GB" dirty="0"/>
                  <a:t> </a:t>
                </a:r>
                <a:r>
                  <a:rPr dirty="0"/>
                  <a:t> propagation</a:t>
                </a:r>
                <a:r>
                  <a:rPr lang="en-GB" dirty="0"/>
                  <a:t> in unmyelinated axon</a:t>
                </a:r>
                <a:r>
                  <a:rPr dirty="0"/>
                  <a:t>:</a:t>
                </a:r>
              </a:p>
              <a:p>
                <a:r>
                  <a:rPr dirty="0" err="1"/>
                  <a:t>Vel</a:t>
                </a:r>
                <a:r>
                  <a:rPr baseline="-25000" dirty="0" err="1"/>
                  <a:t>AP</a:t>
                </a:r>
                <a:r>
                  <a:rPr baseline="-25000" dirty="0"/>
                  <a:t>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ad>
                      <m:radPr>
                        <m:degHide m:val="on"/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dirty="0"/>
              </a:p>
            </p:txBody>
          </p:sp>
        </mc:Choice>
        <mc:Fallback>
          <p:sp>
            <p:nvSpPr>
              <p:cNvPr id="19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319" y="3685592"/>
                <a:ext cx="2697481" cy="1420902"/>
              </a:xfrm>
              <a:prstGeom prst="rect">
                <a:avLst/>
              </a:prstGeom>
              <a:blipFill>
                <a:blip r:embed="rId3"/>
                <a:stretch>
                  <a:fillRect l="-3612" t="-25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9"/>
              <p:cNvSpPr txBox="1"/>
              <p:nvPr/>
            </p:nvSpPr>
            <p:spPr>
              <a:xfrm>
                <a:off x="8020283" y="5292546"/>
                <a:ext cx="3531948" cy="93948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dirty="0">
                    <a:latin typeface="+mn-lt"/>
                    <a:ea typeface="+mn-ea"/>
                    <a:cs typeface="+mn-cs"/>
                    <a:sym typeface="Calibri"/>
                  </a:rPr>
                  <a:t> – electrotonic length constant</a:t>
                </a:r>
              </a:p>
              <a:p>
                <a:r>
                  <a:rPr lang="el-GR" dirty="0"/>
                  <a:t>τ</a:t>
                </a:r>
                <a:r>
                  <a:rPr dirty="0"/>
                  <a:t> – membrane time constant</a:t>
                </a:r>
              </a:p>
              <a:p>
                <a:pPr>
                  <a:defRPr i="1"/>
                </a:pPr>
                <a:r>
                  <a:rPr dirty="0"/>
                  <a:t>a- </a:t>
                </a:r>
                <a:r>
                  <a:rPr i="0" dirty="0"/>
                  <a:t>axon radius</a:t>
                </a:r>
              </a:p>
            </p:txBody>
          </p:sp>
        </mc:Choice>
        <mc:Fallback>
          <p:sp>
            <p:nvSpPr>
              <p:cNvPr id="19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283" y="5292546"/>
                <a:ext cx="3531948" cy="939488"/>
              </a:xfrm>
              <a:prstGeom prst="rect">
                <a:avLst/>
              </a:prstGeom>
              <a:blipFill>
                <a:blip r:embed="rId4"/>
                <a:stretch>
                  <a:fillRect l="-2763" t="-1299" b="-974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5"/>
          <a:srcRect r="22982"/>
          <a:stretch>
            <a:fillRect/>
          </a:stretch>
        </p:blipFill>
        <p:spPr>
          <a:xfrm>
            <a:off x="2286000" y="2365585"/>
            <a:ext cx="5365102" cy="3990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ooter Placeholder 4"/>
          <p:cNvSpPr txBox="1"/>
          <p:nvPr/>
        </p:nvSpPr>
        <p:spPr>
          <a:xfrm>
            <a:off x="4084319" y="6404292"/>
            <a:ext cx="40233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MNS Computer Practical Project Presentation- Project 2</a:t>
            </a:r>
          </a:p>
        </p:txBody>
      </p:sp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5</a:t>
            </a:r>
          </a:p>
        </p:txBody>
      </p:sp>
      <p:pic>
        <p:nvPicPr>
          <p:cNvPr id="202" name="Content Placeholder 7" descr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87036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Date Placeholder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22-02-2021</a:t>
            </a:r>
          </a:p>
        </p:txBody>
      </p:sp>
      <p:sp>
        <p:nvSpPr>
          <p:cNvPr id="20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5" name="TextBox 12"/>
          <p:cNvSpPr txBox="1"/>
          <p:nvPr/>
        </p:nvSpPr>
        <p:spPr>
          <a:xfrm>
            <a:off x="10409852" y="3529948"/>
            <a:ext cx="1701085" cy="132334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1400">
                <a:solidFill>
                  <a:srgbClr val="FFFFFF"/>
                </a:solidFill>
              </a:defRPr>
            </a:lvl1pPr>
          </a:lstStyle>
          <a:p>
            <a:r>
              <a:t>The action potentials generated annihilate each other at the middle of the axon</a:t>
            </a:r>
          </a:p>
        </p:txBody>
      </p:sp>
      <p:pic>
        <p:nvPicPr>
          <p:cNvPr id="206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05" y="2640562"/>
            <a:ext cx="7197792" cy="354563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traight Arrow Connector 10"/>
          <p:cNvSpPr/>
          <p:nvPr/>
        </p:nvSpPr>
        <p:spPr>
          <a:xfrm flipH="1" flipV="1">
            <a:off x="4038600" y="4217437"/>
            <a:ext cx="6371253" cy="74646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750</Words>
  <Application>Microsoft Office PowerPoint</Application>
  <PresentationFormat>Widescreen</PresentationFormat>
  <Paragraphs>163</Paragraphs>
  <Slides>20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CMCSC10</vt:lpstr>
      <vt:lpstr>RMTMI</vt:lpstr>
      <vt:lpstr>Times New Roman</vt:lpstr>
      <vt:lpstr>Office Theme</vt:lpstr>
      <vt:lpstr>Project 2 - Action Potential Propagation</vt:lpstr>
      <vt:lpstr>Objective</vt:lpstr>
      <vt:lpstr>Project Deliverable 1 – Cable equation</vt:lpstr>
      <vt:lpstr>Project Deliverable 2  Multi-compartmental modelling with Crank Nicholson method</vt:lpstr>
      <vt:lpstr>PowerPoint Presentation</vt:lpstr>
      <vt:lpstr>Project Deliverable 3</vt:lpstr>
      <vt:lpstr>Problem 3 Result:</vt:lpstr>
      <vt:lpstr>Problem 4</vt:lpstr>
      <vt:lpstr>Problem 5</vt:lpstr>
      <vt:lpstr>PowerPoint Presentation</vt:lpstr>
      <vt:lpstr>PowerPoint Presentation</vt:lpstr>
      <vt:lpstr>Results:</vt:lpstr>
      <vt:lpstr>PowerPoint Presentation</vt:lpstr>
      <vt:lpstr>The cable equation </vt:lpstr>
      <vt:lpstr>Hodgkin-Huxley model</vt:lpstr>
      <vt:lpstr>Combining both the cable equation and Hodgkin Huxley model</vt:lpstr>
      <vt:lpstr>The finite difference form </vt:lpstr>
      <vt:lpstr>The final coefficients:</vt:lpstr>
      <vt:lpstr>Algorithm to calculate the Voltage in both space and time</vt:lpstr>
      <vt:lpstr>Algorithm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2 - Action Potential Propagation</dc:title>
  <dc:creator>Muthukumar P</dc:creator>
  <cp:lastModifiedBy>Muthukumar P</cp:lastModifiedBy>
  <cp:revision>13</cp:revision>
  <dcterms:modified xsi:type="dcterms:W3CDTF">2021-02-23T14:07:44Z</dcterms:modified>
</cp:coreProperties>
</file>