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86" r:id="rId4"/>
    <p:sldId id="270" r:id="rId5"/>
    <p:sldId id="271" r:id="rId6"/>
    <p:sldId id="289" r:id="rId7"/>
    <p:sldId id="273" r:id="rId8"/>
    <p:sldId id="293" r:id="rId9"/>
    <p:sldId id="290" r:id="rId10"/>
    <p:sldId id="291" r:id="rId11"/>
    <p:sldId id="292" r:id="rId12"/>
    <p:sldId id="274" r:id="rId13"/>
    <p:sldId id="275" r:id="rId14"/>
    <p:sldId id="294" r:id="rId15"/>
    <p:sldId id="276" r:id="rId16"/>
    <p:sldId id="277" r:id="rId17"/>
    <p:sldId id="135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706" autoAdjust="0"/>
  </p:normalViewPr>
  <p:slideViewPr>
    <p:cSldViewPr>
      <p:cViewPr varScale="1">
        <p:scale>
          <a:sx n="106" d="100"/>
          <a:sy n="106" d="100"/>
        </p:scale>
        <p:origin x="1086" y="114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25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E5CC90-50E2-494D-85B0-AA5E9E464148}" type="datetime1">
              <a:rPr lang="es-ES" smtClean="0"/>
              <a:t>09/06/2022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79947B-0153-48D6-A205-22DB6B1F15D8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18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78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2928F-3E31-4EBC-B372-5A42C9B3805C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67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41A855-3B54-417F-9667-4D97047369ED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36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87856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DF7D1-80B5-400F-8632-6771598A5781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978677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4A2AD-3C2D-44F0-8327-2C2A24CDF8DA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798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3A605E-10DB-4F3E-951E-4D6CD28397BE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6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DD5F98-7049-4142-8CFC-E0FCDA217BB9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24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0818A627-F158-453F-81F0-08C0F51A737D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156593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15803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818A627-F158-453F-81F0-08C0F51A737D}" type="datetime1">
              <a:rPr lang="es-ES" noProof="0" smtClean="0"/>
              <a:t>09/06/2022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2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2">
            <a:extLst>
              <a:ext uri="{FF2B5EF4-FFF2-40B4-BE49-F238E27FC236}">
                <a16:creationId xmlns:a16="http://schemas.microsoft.com/office/drawing/2014/main" id="{3CC98BC3-1A2E-4FDF-861F-193DFF16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516" y="3573016"/>
            <a:ext cx="8144965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b="1" dirty="0"/>
              <a:t>Curso Introducción NET 6.0</a:t>
            </a:r>
            <a:br>
              <a:rPr lang="es-ES" sz="3600" b="1" dirty="0"/>
            </a:br>
            <a:r>
              <a:rPr lang="es-ES" sz="3600" b="1" dirty="0"/>
              <a:t>Clase 14 - Herencia</a:t>
            </a:r>
          </a:p>
        </p:txBody>
      </p:sp>
      <p:pic>
        <p:nvPicPr>
          <p:cNvPr id="17" name="Imagen 1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D21B2DA-11A6-4B1B-968D-EF22BD2D4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76672"/>
            <a:ext cx="7453807" cy="2899531"/>
          </a:xfrm>
          <a:prstGeom prst="rect">
            <a:avLst/>
          </a:prstGeom>
        </p:spPr>
      </p:pic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B637A36-90A6-4BB8-BA3F-4C147F965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BAA4082-2931-4DB4-972F-DA73E8BC1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C91ABB8-5B28-43CC-A42F-C28775026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7756892-B929-DFFE-4616-9B3B3293D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Herencia </a:t>
            </a:r>
            <a:r>
              <a:rPr lang="es-AR" altLang="es-AR" sz="2400" i="1"/>
              <a:t>cont…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9483754-D1CB-6E65-7E84-6F566972E3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60" y="1905000"/>
            <a:ext cx="821309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altLang="es-AR" sz="2800" b="1" dirty="0">
                <a:solidFill>
                  <a:schemeClr val="tx1"/>
                </a:solidFill>
              </a:rPr>
              <a:t>Sobreescritura de métodos</a:t>
            </a:r>
            <a:br>
              <a:rPr lang="es-AR" altLang="es-AR" sz="2800" b="1" dirty="0">
                <a:solidFill>
                  <a:schemeClr val="tx1"/>
                </a:solidFill>
              </a:rPr>
            </a:br>
            <a:endParaRPr lang="es-AR" altLang="es-AR" sz="2800" b="1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altLang="es-AR" sz="2000" b="1" dirty="0">
                <a:solidFill>
                  <a:schemeClr val="tx1"/>
                </a:solidFill>
              </a:rPr>
              <a:t>Métodos que </a:t>
            </a:r>
            <a:r>
              <a:rPr lang="es-ES" altLang="es-AR" sz="2000" b="1" dirty="0">
                <a:solidFill>
                  <a:srgbClr val="CC0000"/>
                </a:solidFill>
              </a:rPr>
              <a:t>sobrescriben</a:t>
            </a:r>
            <a:r>
              <a:rPr lang="es-ES" altLang="es-AR" sz="2000" b="1" dirty="0">
                <a:solidFill>
                  <a:schemeClr val="tx1"/>
                </a:solidFill>
              </a:rPr>
              <a:t> a otros con la misma declaración</a:t>
            </a:r>
            <a:r>
              <a:rPr lang="es-AR" altLang="es-AR" sz="1800" b="1" dirty="0">
                <a:solidFill>
                  <a:schemeClr val="tx1"/>
                </a:solidFill>
              </a:rPr>
              <a:t>. </a:t>
            </a:r>
            <a:r>
              <a:rPr lang="es-AR" altLang="es-AR" sz="2000" b="1" dirty="0">
                <a:solidFill>
                  <a:schemeClr val="tx1"/>
                </a:solidFill>
              </a:rPr>
              <a:t>Se definen en cada clase derivada.</a:t>
            </a:r>
          </a:p>
          <a:p>
            <a:pPr lvl="1">
              <a:lnSpc>
                <a:spcPct val="80000"/>
              </a:lnSpc>
            </a:pPr>
            <a:r>
              <a:rPr lang="es-AR" altLang="es-A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override</a:t>
            </a:r>
            <a:r>
              <a:rPr lang="es-AR" altLang="es-AR" sz="2000" dirty="0">
                <a:solidFill>
                  <a:schemeClr val="tx1"/>
                </a:solidFill>
              </a:rPr>
              <a:t> – Usado al declarar nuevamente el método o propiedad.</a:t>
            </a:r>
          </a:p>
          <a:p>
            <a:pPr lvl="1">
              <a:lnSpc>
                <a:spcPct val="80000"/>
              </a:lnSpc>
            </a:pPr>
            <a:r>
              <a:rPr lang="es-AR" altLang="es-AR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virtual</a:t>
            </a:r>
            <a:r>
              <a:rPr lang="es-AR" altLang="es-AR" sz="2000" dirty="0">
                <a:solidFill>
                  <a:schemeClr val="tx1"/>
                </a:solidFill>
              </a:rPr>
              <a:t> – Define que ese miembro puede </a:t>
            </a:r>
            <a:r>
              <a:rPr lang="es-AR" altLang="es-AR" sz="2000" dirty="0" err="1">
                <a:solidFill>
                  <a:schemeClr val="tx1"/>
                </a:solidFill>
              </a:rPr>
              <a:t>sobreescribirse</a:t>
            </a:r>
            <a:r>
              <a:rPr lang="es-AR" altLang="es-AR" sz="20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s-AR" altLang="es-AR" sz="2000" dirty="0">
                <a:solidFill>
                  <a:schemeClr val="tx1"/>
                </a:solidFill>
              </a:rPr>
              <a:t>Si no se especifica </a:t>
            </a:r>
            <a:r>
              <a:rPr lang="es-AR" altLang="es-AR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virtual</a:t>
            </a:r>
            <a:r>
              <a:rPr lang="es-AR" altLang="es-AR" sz="2000" dirty="0">
                <a:solidFill>
                  <a:schemeClr val="tx1"/>
                </a:solidFill>
              </a:rPr>
              <a:t> el miembro </a:t>
            </a:r>
            <a:r>
              <a:rPr lang="es-AR" altLang="es-AR" sz="2000" dirty="0">
                <a:solidFill>
                  <a:srgbClr val="CC0000"/>
                </a:solidFill>
              </a:rPr>
              <a:t>no</a:t>
            </a:r>
            <a:r>
              <a:rPr lang="es-AR" altLang="es-AR" sz="2000" dirty="0">
                <a:solidFill>
                  <a:schemeClr val="tx1"/>
                </a:solidFill>
              </a:rPr>
              <a:t> se puede </a:t>
            </a:r>
            <a:r>
              <a:rPr lang="es-AR" altLang="es-AR" sz="2000" dirty="0" err="1">
                <a:solidFill>
                  <a:schemeClr val="tx1"/>
                </a:solidFill>
              </a:rPr>
              <a:t>sobreescribir</a:t>
            </a:r>
            <a:r>
              <a:rPr lang="es-AR" altLang="es-AR" sz="2000" dirty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s-AR" altLang="es-A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abstract</a:t>
            </a:r>
            <a:r>
              <a:rPr lang="es-AR" altLang="es-AR" sz="2000" dirty="0">
                <a:solidFill>
                  <a:schemeClr val="tx1"/>
                </a:solidFill>
              </a:rPr>
              <a:t> – Define que ese miembro no se implementa en esa clase, sino en las clases derivadas</a:t>
            </a:r>
          </a:p>
          <a:p>
            <a:pPr lvl="1">
              <a:lnSpc>
                <a:spcPct val="80000"/>
              </a:lnSpc>
            </a:pPr>
            <a:r>
              <a:rPr lang="es-AR" altLang="es-AR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s-AR" altLang="es-AR" sz="2000" dirty="0">
                <a:solidFill>
                  <a:schemeClr val="tx1"/>
                </a:solidFill>
              </a:rPr>
              <a:t> – Oculta un miembro de la clase padre. Nota: Al usar </a:t>
            </a:r>
            <a:r>
              <a:rPr lang="es-AR" altLang="es-AR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new,</a:t>
            </a:r>
            <a:r>
              <a:rPr lang="es-AR" altLang="es-AR" sz="2000" dirty="0">
                <a:solidFill>
                  <a:schemeClr val="tx1"/>
                </a:solidFill>
              </a:rPr>
              <a:t> estamos haciendo un “</a:t>
            </a:r>
            <a:r>
              <a:rPr lang="es-AR" altLang="es-AR" sz="2000" dirty="0" err="1">
                <a:solidFill>
                  <a:schemeClr val="tx1"/>
                </a:solidFill>
              </a:rPr>
              <a:t>shadow</a:t>
            </a:r>
            <a:r>
              <a:rPr lang="es-AR" altLang="es-AR" sz="2000" dirty="0">
                <a:solidFill>
                  <a:schemeClr val="tx1"/>
                </a:solidFill>
              </a:rPr>
              <a:t>” del miembro que estamos </a:t>
            </a:r>
            <a:r>
              <a:rPr lang="es-AR" altLang="es-AR" sz="2000" dirty="0" err="1">
                <a:solidFill>
                  <a:schemeClr val="tx1"/>
                </a:solidFill>
              </a:rPr>
              <a:t>sobreescribiendo</a:t>
            </a:r>
            <a:r>
              <a:rPr lang="es-AR" altLang="es-AR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3083120-D247-3E64-AE10-E52965603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Herencia </a:t>
            </a:r>
            <a:r>
              <a:rPr lang="es-AR" altLang="es-AR" sz="2400" i="1"/>
              <a:t>cont…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39C11BC-8705-C01F-D4CC-5090413702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s-AR" sz="2400" b="1" dirty="0">
                <a:solidFill>
                  <a:schemeClr val="tx1"/>
                </a:solidFill>
              </a:rPr>
              <a:t>Todas las clases heredan implícitamente de </a:t>
            </a:r>
            <a:r>
              <a:rPr lang="es-ES" altLang="es-AR" sz="2400" b="1" dirty="0" err="1">
                <a:solidFill>
                  <a:srgbClr val="CC0000"/>
                </a:solidFill>
              </a:rPr>
              <a:t>System.Object</a:t>
            </a:r>
            <a:r>
              <a:rPr lang="es-ES" altLang="es-AR" sz="2400" b="1" dirty="0">
                <a:solidFill>
                  <a:srgbClr val="CC0000"/>
                </a:solidFill>
              </a:rPr>
              <a:t> </a:t>
            </a:r>
            <a:r>
              <a:rPr lang="es-ES" altLang="es-AR" sz="2400" b="1" dirty="0">
                <a:solidFill>
                  <a:schemeClr val="tx1"/>
                </a:solidFill>
              </a:rPr>
              <a:t>que esta definida en la BCL por lo que dispondrán de todos los miembros de esta. (Si no son ocultados)</a:t>
            </a:r>
          </a:p>
          <a:p>
            <a:r>
              <a:rPr lang="es-ES" altLang="es-AR" sz="2400" b="1" dirty="0">
                <a:solidFill>
                  <a:schemeClr val="tx1"/>
                </a:solidFill>
              </a:rPr>
              <a:t>Algunos de sus miembros son:</a:t>
            </a:r>
          </a:p>
          <a:p>
            <a:pPr lvl="1"/>
            <a:r>
              <a:rPr lang="es-AR" altLang="es-AR" sz="1800" b="1" dirty="0" err="1">
                <a:solidFill>
                  <a:schemeClr val="tx1"/>
                </a:solidFill>
              </a:rPr>
              <a:t>Equals</a:t>
            </a:r>
            <a:r>
              <a:rPr lang="es-AR" altLang="es-AR" sz="1800" b="1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s-AR" altLang="es-AR" sz="1800" b="1" dirty="0" err="1">
                <a:solidFill>
                  <a:schemeClr val="tx1"/>
                </a:solidFill>
              </a:rPr>
              <a:t>GetHashCode</a:t>
            </a:r>
            <a:r>
              <a:rPr lang="es-AR" altLang="es-AR" sz="1800" b="1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s-AR" altLang="es-AR" sz="1800" b="1" dirty="0" err="1">
                <a:solidFill>
                  <a:schemeClr val="tx1"/>
                </a:solidFill>
              </a:rPr>
              <a:t>ToString</a:t>
            </a:r>
            <a:r>
              <a:rPr lang="es-AR" altLang="es-AR" sz="1800" b="1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s-AR" altLang="es-AR" sz="1800" b="1" dirty="0" err="1">
                <a:solidFill>
                  <a:schemeClr val="tx1"/>
                </a:solidFill>
              </a:rPr>
              <a:t>GetType</a:t>
            </a:r>
            <a:r>
              <a:rPr lang="es-AR" altLang="es-AR" sz="1800" b="1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s-AR" altLang="es-AR" sz="1800" b="1" dirty="0" err="1">
                <a:solidFill>
                  <a:schemeClr val="tx1"/>
                </a:solidFill>
              </a:rPr>
              <a:t>Finalize</a:t>
            </a:r>
            <a:r>
              <a:rPr lang="es-AR" altLang="es-AR" sz="1800" b="1" dirty="0">
                <a:solidFill>
                  <a:schemeClr val="tx1"/>
                </a:solidFill>
              </a:rPr>
              <a:t>()</a:t>
            </a:r>
          </a:p>
          <a:p>
            <a:pPr lvl="1"/>
            <a:endParaRPr lang="es-AR" alt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9693491-13D8-15A3-909B-612B0A8FE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Interfaces</a:t>
            </a:r>
            <a:endParaRPr lang="en-US" altLang="es-AR" sz="2400" i="1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C168876-B827-02BD-9A49-9F333DFE1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Una interfaz es la definición de un conjunto de métodos para los que </a:t>
            </a:r>
            <a:r>
              <a:rPr lang="es-AR" altLang="es-AR" sz="2400" dirty="0">
                <a:solidFill>
                  <a:srgbClr val="CC0000"/>
                </a:solidFill>
              </a:rPr>
              <a:t>no se da implementación</a:t>
            </a:r>
            <a:r>
              <a:rPr lang="es-AR" altLang="es-AR" sz="2400" dirty="0">
                <a:solidFill>
                  <a:schemeClr val="tx1"/>
                </a:solidFill>
              </a:rPr>
              <a:t>, sino que se les define de manera similar a como se definen los métodos abstractos. Es más, una interfaz puede verse como una forma especial de definir clases que sólo cuenten con </a:t>
            </a:r>
            <a:r>
              <a:rPr lang="es-AR" altLang="es-AR" sz="2400" dirty="0">
                <a:solidFill>
                  <a:srgbClr val="CC0000"/>
                </a:solidFill>
              </a:rPr>
              <a:t>miembros abstractos</a:t>
            </a:r>
            <a:r>
              <a:rPr lang="es-AR" altLang="es-AR" sz="24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Una clase </a:t>
            </a:r>
            <a:r>
              <a:rPr lang="es-AR" altLang="es-AR" sz="2400" dirty="0">
                <a:solidFill>
                  <a:srgbClr val="CC0000"/>
                </a:solidFill>
              </a:rPr>
              <a:t>puede</a:t>
            </a:r>
            <a:r>
              <a:rPr lang="es-AR" altLang="es-AR" sz="2400" dirty="0">
                <a:solidFill>
                  <a:schemeClr val="tx1"/>
                </a:solidFill>
              </a:rPr>
              <a:t> heredar, </a:t>
            </a:r>
            <a:r>
              <a:rPr lang="es-AR" altLang="es-AR" sz="2400" dirty="0">
                <a:solidFill>
                  <a:srgbClr val="CC0000"/>
                </a:solidFill>
              </a:rPr>
              <a:t>múltiples</a:t>
            </a:r>
            <a:r>
              <a:rPr lang="es-AR" altLang="es-AR" sz="2400" dirty="0">
                <a:solidFill>
                  <a:schemeClr val="tx1"/>
                </a:solidFill>
              </a:rPr>
              <a:t> interfaces.</a:t>
            </a:r>
          </a:p>
          <a:p>
            <a:pPr>
              <a:lnSpc>
                <a:spcPct val="8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Todo tipo que derive de una interfaz ha de dar una implementación de</a:t>
            </a:r>
            <a:r>
              <a:rPr lang="es-AR" altLang="es-AR" sz="2400" dirty="0">
                <a:solidFill>
                  <a:srgbClr val="CC0000"/>
                </a:solidFill>
              </a:rPr>
              <a:t> todos</a:t>
            </a:r>
            <a:r>
              <a:rPr lang="es-AR" altLang="es-AR" sz="2400" dirty="0">
                <a:solidFill>
                  <a:schemeClr val="tx1"/>
                </a:solidFill>
              </a:rPr>
              <a:t> los miembros que hereda de esta, por esto se dice que es como un “Contrato”.</a:t>
            </a:r>
          </a:p>
          <a:p>
            <a:pPr>
              <a:lnSpc>
                <a:spcPct val="8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Usar Interfaces para definir comportamiento, y usar Herencia para reutilizar el código.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EFF3989-8B97-0DA5-8A26-4D2A2665C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Estructuras</a:t>
            </a:r>
            <a:r>
              <a:rPr lang="en-US" altLang="es-AR" dirty="0"/>
              <a:t> (Structure)</a:t>
            </a:r>
            <a:endParaRPr lang="en-US" altLang="es-AR" sz="2400" i="1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185A811-8215-D067-E095-16AE385EA2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AR" sz="3200" dirty="0">
                <a:solidFill>
                  <a:schemeClr val="tx1"/>
                </a:solidFill>
              </a:rPr>
              <a:t>Tipos definidos por el usuario.</a:t>
            </a:r>
          </a:p>
          <a:p>
            <a:r>
              <a:rPr lang="es-ES" altLang="es-AR" sz="3200" dirty="0">
                <a:solidFill>
                  <a:schemeClr val="tx1"/>
                </a:solidFill>
              </a:rPr>
              <a:t>Como “clases livianas”</a:t>
            </a:r>
          </a:p>
          <a:p>
            <a:pPr lvl="1"/>
            <a:r>
              <a:rPr lang="es-ES" altLang="es-AR" sz="2800" dirty="0">
                <a:solidFill>
                  <a:schemeClr val="tx1"/>
                </a:solidFill>
              </a:rPr>
              <a:t>Son tipos de valor, en cambio las clases son por referencia.</a:t>
            </a:r>
          </a:p>
          <a:p>
            <a:pPr lvl="1"/>
            <a:r>
              <a:rPr lang="es-ES" altLang="es-AR" sz="2800" dirty="0">
                <a:solidFill>
                  <a:schemeClr val="tx1"/>
                </a:solidFill>
              </a:rPr>
              <a:t>Pueden implementar Interfaces.</a:t>
            </a:r>
          </a:p>
          <a:p>
            <a:pPr lvl="1"/>
            <a:r>
              <a:rPr lang="es-ES" altLang="es-AR" sz="2800" dirty="0">
                <a:solidFill>
                  <a:schemeClr val="tx1"/>
                </a:solidFill>
              </a:rPr>
              <a:t>No pueden heredarse.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F7AA3D9-75A8-83D4-EFBF-CF1480B87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Tipos por valor o referencia</a:t>
            </a:r>
            <a:endParaRPr lang="en-US" altLang="es-AR" sz="2400" i="1"/>
          </a:p>
        </p:txBody>
      </p:sp>
      <p:pic>
        <p:nvPicPr>
          <p:cNvPr id="5" name="Picture 4" descr="untitled">
            <a:extLst>
              <a:ext uri="{FF2B5EF4-FFF2-40B4-BE49-F238E27FC236}">
                <a16:creationId xmlns:a16="http://schemas.microsoft.com/office/drawing/2014/main" id="{B5A8C004-286D-0466-B16E-0D151852E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57338"/>
            <a:ext cx="9180513" cy="5345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7D28B3E-5B02-D4EB-5A07-6FB5B0489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Delegados</a:t>
            </a:r>
            <a:endParaRPr lang="en-US" altLang="es-AR" sz="2400" i="1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72ABA71-8314-73AB-B782-F8567CD948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AR" sz="2800" dirty="0">
                <a:solidFill>
                  <a:srgbClr val="CC0000"/>
                </a:solidFill>
              </a:rPr>
              <a:t>Punteros</a:t>
            </a:r>
            <a:r>
              <a:rPr lang="es-ES" altLang="es-AR" sz="2800" dirty="0">
                <a:solidFill>
                  <a:schemeClr val="tx1"/>
                </a:solidFill>
              </a:rPr>
              <a:t> a funciones orientados a objetos.</a:t>
            </a:r>
          </a:p>
          <a:p>
            <a:r>
              <a:rPr lang="es-ES" altLang="es-AR" sz="2800" dirty="0">
                <a:solidFill>
                  <a:schemeClr val="tx1"/>
                </a:solidFill>
              </a:rPr>
              <a:t>Pueden apuntar a un </a:t>
            </a:r>
            <a:r>
              <a:rPr lang="es-ES" altLang="es-AR" sz="2800" dirty="0">
                <a:solidFill>
                  <a:srgbClr val="CC0000"/>
                </a:solidFill>
              </a:rPr>
              <a:t>método en particular</a:t>
            </a:r>
            <a:r>
              <a:rPr lang="es-ES" altLang="es-AR" sz="2800" dirty="0">
                <a:solidFill>
                  <a:schemeClr val="tx1"/>
                </a:solidFill>
              </a:rPr>
              <a:t> de un objeto específico.</a:t>
            </a:r>
          </a:p>
          <a:p>
            <a:r>
              <a:rPr lang="es-ES" altLang="es-AR" sz="2800" dirty="0">
                <a:solidFill>
                  <a:schemeClr val="tx1"/>
                </a:solidFill>
              </a:rPr>
              <a:t>Se utilizan, por ejemplo, para </a:t>
            </a:r>
            <a:r>
              <a:rPr lang="es-ES" altLang="es-AR" sz="2800" dirty="0">
                <a:solidFill>
                  <a:srgbClr val="CC0000"/>
                </a:solidFill>
              </a:rPr>
              <a:t>capturar</a:t>
            </a:r>
            <a:r>
              <a:rPr lang="es-ES" altLang="es-AR" sz="2800" dirty="0">
                <a:solidFill>
                  <a:schemeClr val="tx1"/>
                </a:solidFill>
              </a:rPr>
              <a:t> los eventos disparados por los objetos.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92BC15E-0B41-164E-E796-A9DE3747A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Polimorfismo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C182B4D-D874-8F80-3A00-70F6CBEA3E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AR" sz="2400" b="1" dirty="0">
                <a:solidFill>
                  <a:schemeClr val="tx1"/>
                </a:solidFill>
              </a:rPr>
              <a:t>Es la capacidad de almacenar objetos de un determinado tipo en variables de tipos antecesores del primero, a costa claro está, de sólo poderse acceder a través de dicha variable a los miembros comunes a ambos tipos.</a:t>
            </a:r>
            <a:r>
              <a:rPr lang="es-AR" altLang="es-AR" sz="2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s-AR" altLang="es-AR" sz="2400" b="1" dirty="0">
                <a:solidFill>
                  <a:schemeClr val="tx1"/>
                </a:solidFill>
              </a:rPr>
              <a:t>Casting: Relacionado íntimamente con el polimorfismo. Es el acto de “</a:t>
            </a:r>
            <a:r>
              <a:rPr lang="es-AR" altLang="es-AR" sz="2400" b="1" dirty="0">
                <a:solidFill>
                  <a:srgbClr val="CC0000"/>
                </a:solidFill>
              </a:rPr>
              <a:t>convertir”</a:t>
            </a:r>
            <a:r>
              <a:rPr lang="es-AR" altLang="es-AR" sz="2400" b="1" dirty="0">
                <a:solidFill>
                  <a:schemeClr val="tx1"/>
                </a:solidFill>
              </a:rPr>
              <a:t> un tipo padre, al </a:t>
            </a:r>
            <a:r>
              <a:rPr lang="es-AR" altLang="es-AR" sz="2400" b="1" dirty="0">
                <a:solidFill>
                  <a:srgbClr val="CC0000"/>
                </a:solidFill>
              </a:rPr>
              <a:t>verdadero</a:t>
            </a:r>
            <a:r>
              <a:rPr lang="es-AR" altLang="es-AR" sz="2400" b="1" dirty="0">
                <a:solidFill>
                  <a:schemeClr val="tx1"/>
                </a:solidFill>
              </a:rPr>
              <a:t> tipo del objeto.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s-AR" altLang="es-AR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5096" y="3604448"/>
            <a:ext cx="5887983" cy="1143000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sz="5400" b="1" dirty="0"/>
              <a:t>¡Muchas gracias!</a:t>
            </a:r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3BA513F-D75F-4B7C-AE5E-8516B8236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90032"/>
            <a:ext cx="7453807" cy="2899531"/>
          </a:xfrm>
          <a:prstGeom prst="rect">
            <a:avLst/>
          </a:prstGeom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92399F7-6134-43FC-9FB2-B25D60EE9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5CE2F84-6724-4C53-AC7B-AAD580A690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FC642D1-B8D6-495B-B9AA-779B58667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DFF6FD8-B94A-D1A0-3D50-8C0B1C410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Clases</a:t>
            </a:r>
            <a:r>
              <a:rPr lang="en-US" altLang="es-AR" dirty="0"/>
              <a:t> e </a:t>
            </a:r>
            <a:r>
              <a:rPr lang="en-US" altLang="es-AR" dirty="0" err="1"/>
              <a:t>Instancias</a:t>
            </a:r>
            <a:endParaRPr lang="en-US" altLang="es-AR" dirty="0"/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5A69E44E-CFEC-25D9-A09B-33A756E1C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altLang="es-AR" sz="3600" b="1" dirty="0">
                <a:solidFill>
                  <a:schemeClr val="tx1"/>
                </a:solidFill>
              </a:rPr>
              <a:t>¿Que es un Objeto?</a:t>
            </a:r>
          </a:p>
          <a:p>
            <a:pPr lvl="1"/>
            <a:r>
              <a:rPr lang="es-AR" altLang="es-AR" sz="3200" dirty="0">
                <a:solidFill>
                  <a:schemeClr val="tx1"/>
                </a:solidFill>
              </a:rPr>
              <a:t>Es un </a:t>
            </a:r>
            <a:r>
              <a:rPr lang="es-AR" altLang="es-AR" sz="3200" dirty="0">
                <a:solidFill>
                  <a:srgbClr val="CC0000"/>
                </a:solidFill>
              </a:rPr>
              <a:t>agregado</a:t>
            </a:r>
            <a:r>
              <a:rPr lang="es-AR" altLang="es-AR" sz="3200" dirty="0">
                <a:solidFill>
                  <a:schemeClr val="tx1"/>
                </a:solidFill>
              </a:rPr>
              <a:t> de datos y procedimientos que permiten manipular dichos datos. También conocido como instancia.</a:t>
            </a:r>
            <a:endParaRPr lang="es-AR" altLang="es-AR" sz="3600" dirty="0">
              <a:solidFill>
                <a:schemeClr val="tx1"/>
              </a:solidFill>
            </a:endParaRPr>
          </a:p>
          <a:p>
            <a:r>
              <a:rPr lang="es-AR" altLang="es-AR" sz="3600" b="1" dirty="0">
                <a:solidFill>
                  <a:schemeClr val="tx1"/>
                </a:solidFill>
              </a:rPr>
              <a:t>¿Que es una Clase?</a:t>
            </a:r>
          </a:p>
          <a:p>
            <a:pPr lvl="1"/>
            <a:r>
              <a:rPr lang="es-ES" altLang="es-AR" sz="3200" dirty="0">
                <a:solidFill>
                  <a:schemeClr val="tx1"/>
                </a:solidFill>
              </a:rPr>
              <a:t>Es la </a:t>
            </a:r>
            <a:r>
              <a:rPr lang="es-ES" altLang="es-AR" sz="3200" dirty="0">
                <a:solidFill>
                  <a:srgbClr val="CC0000"/>
                </a:solidFill>
              </a:rPr>
              <a:t>definición</a:t>
            </a:r>
            <a:r>
              <a:rPr lang="es-ES" altLang="es-AR" sz="3200" dirty="0">
                <a:solidFill>
                  <a:schemeClr val="tx1"/>
                </a:solidFill>
              </a:rPr>
              <a:t> de las características concretas de un determinado tipo de objetos</a:t>
            </a:r>
            <a:r>
              <a:rPr lang="es-AR" altLang="es-AR" sz="32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18DB882-4B59-DF3E-41FB-6DC495016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Miembros</a:t>
            </a:r>
            <a:r>
              <a:rPr lang="en-US" altLang="es-AR" dirty="0"/>
              <a:t> de </a:t>
            </a:r>
            <a:r>
              <a:rPr lang="en-US" altLang="es-AR" dirty="0" err="1"/>
              <a:t>una</a:t>
            </a:r>
            <a:r>
              <a:rPr lang="en-US" altLang="es-AR" dirty="0"/>
              <a:t> </a:t>
            </a:r>
            <a:r>
              <a:rPr lang="en-US" altLang="es-AR" dirty="0" err="1"/>
              <a:t>clase</a:t>
            </a:r>
            <a:endParaRPr lang="en-US" altLang="es-AR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E88BC5C-7A77-60C3-5FE2-A314F1AFC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60" y="1844675"/>
            <a:ext cx="8016240" cy="4764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altLang="es-AR" sz="2400" b="1" dirty="0">
                <a:solidFill>
                  <a:schemeClr val="tx1"/>
                </a:solidFill>
              </a:rPr>
              <a:t>Son los datos y funciones de los que van a disponer todos los objetos de la misma.</a:t>
            </a:r>
            <a:r>
              <a:rPr lang="es-AR" altLang="es-AR" sz="2400" dirty="0">
                <a:solidFill>
                  <a:schemeClr val="tx1"/>
                </a:solidFill>
              </a:rPr>
              <a:t> </a:t>
            </a:r>
            <a:endParaRPr lang="es-AR" altLang="es-AR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s-AR" altLang="es-AR" sz="2400" b="1" dirty="0">
                <a:solidFill>
                  <a:schemeClr val="tx1"/>
                </a:solidFill>
              </a:rPr>
              <a:t>Campos </a:t>
            </a:r>
          </a:p>
          <a:p>
            <a:pPr lvl="1">
              <a:lnSpc>
                <a:spcPct val="80000"/>
              </a:lnSpc>
            </a:pPr>
            <a:r>
              <a:rPr lang="es-AR" altLang="es-AR" dirty="0">
                <a:solidFill>
                  <a:schemeClr val="tx1"/>
                </a:solidFill>
              </a:rPr>
              <a:t>Es un </a:t>
            </a:r>
            <a:r>
              <a:rPr lang="es-AR" altLang="es-AR" dirty="0">
                <a:solidFill>
                  <a:srgbClr val="CC0000"/>
                </a:solidFill>
              </a:rPr>
              <a:t>campo común</a:t>
            </a:r>
            <a:r>
              <a:rPr lang="es-AR" altLang="es-AR" dirty="0">
                <a:solidFill>
                  <a:schemeClr val="tx1"/>
                </a:solidFill>
              </a:rPr>
              <a:t> a todos los objetos de una determinada clase. </a:t>
            </a:r>
          </a:p>
          <a:p>
            <a:pPr>
              <a:lnSpc>
                <a:spcPct val="80000"/>
              </a:lnSpc>
            </a:pPr>
            <a:r>
              <a:rPr lang="es-AR" altLang="es-AR" sz="2400" b="1" dirty="0">
                <a:solidFill>
                  <a:schemeClr val="tx1"/>
                </a:solidFill>
              </a:rPr>
              <a:t>Métodos</a:t>
            </a:r>
          </a:p>
          <a:p>
            <a:pPr lvl="1">
              <a:lnSpc>
                <a:spcPct val="80000"/>
              </a:lnSpc>
            </a:pPr>
            <a:r>
              <a:rPr lang="es-AR" altLang="es-AR" dirty="0">
                <a:solidFill>
                  <a:schemeClr val="tx1"/>
                </a:solidFill>
              </a:rPr>
              <a:t>Es un </a:t>
            </a:r>
            <a:r>
              <a:rPr lang="es-AR" altLang="es-AR" dirty="0">
                <a:solidFill>
                  <a:srgbClr val="CC0000"/>
                </a:solidFill>
              </a:rPr>
              <a:t>conjunto de instrucciones</a:t>
            </a:r>
            <a:r>
              <a:rPr lang="es-AR" altLang="es-AR" dirty="0">
                <a:solidFill>
                  <a:schemeClr val="tx1"/>
                </a:solidFill>
              </a:rPr>
              <a:t> a las que se les asocia un nombre dentro del objeto.</a:t>
            </a:r>
          </a:p>
          <a:p>
            <a:pPr>
              <a:lnSpc>
                <a:spcPct val="80000"/>
              </a:lnSpc>
            </a:pPr>
            <a:r>
              <a:rPr lang="es-AR" altLang="es-AR" sz="2400" b="1" dirty="0">
                <a:solidFill>
                  <a:schemeClr val="tx1"/>
                </a:solidFill>
              </a:rPr>
              <a:t>Propiedades</a:t>
            </a:r>
          </a:p>
          <a:p>
            <a:pPr lvl="1">
              <a:lnSpc>
                <a:spcPct val="80000"/>
              </a:lnSpc>
            </a:pPr>
            <a:r>
              <a:rPr lang="es-AR" altLang="es-AR" dirty="0">
                <a:solidFill>
                  <a:schemeClr val="tx1"/>
                </a:solidFill>
              </a:rPr>
              <a:t>Es una </a:t>
            </a:r>
            <a:r>
              <a:rPr lang="es-AR" altLang="es-AR" dirty="0">
                <a:solidFill>
                  <a:srgbClr val="CC0000"/>
                </a:solidFill>
              </a:rPr>
              <a:t>mezcla</a:t>
            </a:r>
            <a:r>
              <a:rPr lang="es-AR" altLang="es-AR" dirty="0">
                <a:solidFill>
                  <a:schemeClr val="tx1"/>
                </a:solidFill>
              </a:rPr>
              <a:t> entre el concepto de Campo y Método, fuera del objeto se ve como “un campo”, pero tiene código asociado a él. </a:t>
            </a:r>
          </a:p>
          <a:p>
            <a:pPr>
              <a:lnSpc>
                <a:spcPct val="80000"/>
              </a:lnSpc>
            </a:pPr>
            <a:r>
              <a:rPr lang="es-AR" altLang="es-AR" sz="2400" b="1" dirty="0">
                <a:solidFill>
                  <a:schemeClr val="tx1"/>
                </a:solidFill>
              </a:rPr>
              <a:t>Eventos</a:t>
            </a:r>
          </a:p>
          <a:p>
            <a:pPr lvl="1">
              <a:lnSpc>
                <a:spcPct val="80000"/>
              </a:lnSpc>
            </a:pPr>
            <a:r>
              <a:rPr lang="es-AR" altLang="es-AR" dirty="0">
                <a:solidFill>
                  <a:schemeClr val="tx1"/>
                </a:solidFill>
              </a:rPr>
              <a:t>Es un </a:t>
            </a:r>
            <a:r>
              <a:rPr lang="es-AR" altLang="es-AR" dirty="0">
                <a:solidFill>
                  <a:srgbClr val="CC0000"/>
                </a:solidFill>
              </a:rPr>
              <a:t>mensaje</a:t>
            </a:r>
            <a:r>
              <a:rPr lang="es-AR" altLang="es-AR" dirty="0">
                <a:solidFill>
                  <a:schemeClr val="tx1"/>
                </a:solidFill>
              </a:rPr>
              <a:t> que dispara un objeto, en determinada circunstancia. Este mensaje, puede ser capturado por un método de otro objeto.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6548FF8-408A-2B83-E3B4-CB94CAC4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Constructor / Destructor</a:t>
            </a:r>
            <a:endParaRPr lang="es-AR" altLang="es-AR" sz="2400" i="1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AA30C6D-564A-1B01-1245-7911364C8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altLang="es-AR" sz="2400" dirty="0">
                <a:solidFill>
                  <a:schemeClr val="tx1"/>
                </a:solidFill>
              </a:rPr>
              <a:t>No es más que un </a:t>
            </a:r>
            <a:r>
              <a:rPr lang="es-ES" altLang="es-AR" sz="2400" dirty="0">
                <a:solidFill>
                  <a:srgbClr val="CC0000"/>
                </a:solidFill>
              </a:rPr>
              <a:t>método</a:t>
            </a:r>
            <a:r>
              <a:rPr lang="es-ES" altLang="es-AR" sz="2400" dirty="0">
                <a:solidFill>
                  <a:schemeClr val="tx1"/>
                </a:solidFill>
              </a:rPr>
              <a:t> definido en la clase que tiene el mismo nombre de la clase pero sin ningún valor de retorno ni tampoco </a:t>
            </a:r>
            <a:r>
              <a:rPr lang="es-ES" altLang="es-AR" sz="2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s-ES" altLang="es-AR" sz="2400" dirty="0">
                <a:solidFill>
                  <a:schemeClr val="tx1"/>
                </a:solidFill>
              </a:rPr>
              <a:t>.</a:t>
            </a:r>
            <a:endParaRPr lang="es-AR" altLang="es-AR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Este método, puede recibir los parámetros que sean necesarios y es el encargado de “</a:t>
            </a:r>
            <a:r>
              <a:rPr lang="es-AR" altLang="es-AR" sz="2400" dirty="0">
                <a:solidFill>
                  <a:srgbClr val="CC0000"/>
                </a:solidFill>
              </a:rPr>
              <a:t>inicializar</a:t>
            </a:r>
            <a:r>
              <a:rPr lang="es-AR" altLang="es-AR" sz="2400" dirty="0">
                <a:solidFill>
                  <a:schemeClr val="tx1"/>
                </a:solidFill>
              </a:rPr>
              <a:t>” el objeto.</a:t>
            </a:r>
          </a:p>
          <a:p>
            <a:pPr>
              <a:lnSpc>
                <a:spcPct val="9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En realidad devuelve una </a:t>
            </a:r>
            <a:r>
              <a:rPr lang="es-AR" altLang="es-AR" sz="2400" dirty="0">
                <a:solidFill>
                  <a:srgbClr val="CC0000"/>
                </a:solidFill>
              </a:rPr>
              <a:t>referencia</a:t>
            </a:r>
            <a:r>
              <a:rPr lang="es-AR" altLang="es-AR" sz="2400" dirty="0">
                <a:solidFill>
                  <a:schemeClr val="tx1"/>
                </a:solidFill>
              </a:rPr>
              <a:t> a la dirección de memoria donde se creo el objeto.</a:t>
            </a:r>
          </a:p>
          <a:p>
            <a:pPr>
              <a:lnSpc>
                <a:spcPct val="9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Se puede escribir otro método que se llama igual que la clase precedido por el símbolo </a:t>
            </a:r>
            <a:r>
              <a:rPr lang="es-AR" altLang="es-AR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~</a:t>
            </a:r>
            <a:r>
              <a:rPr lang="es-AR" altLang="es-AR" sz="2400" dirty="0">
                <a:solidFill>
                  <a:schemeClr val="tx1"/>
                </a:solidFill>
              </a:rPr>
              <a:t>, el cual es llamado cuando se destruye el objeto. Este método se conoce como </a:t>
            </a:r>
            <a:r>
              <a:rPr lang="es-AR" altLang="es-AR" sz="2400" b="1" dirty="0">
                <a:solidFill>
                  <a:schemeClr val="tx1"/>
                </a:solidFill>
              </a:rPr>
              <a:t>Destructor.</a:t>
            </a:r>
            <a:endParaRPr lang="en-US" altLang="es-A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43FE09C-E3F3-08F3-F92E-A7F567549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Sobrecarga de métodos</a:t>
            </a:r>
            <a:endParaRPr lang="es-AR" altLang="es-AR" sz="2400" i="1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F74C92-2EFD-001B-AA3E-BFDAE7ED14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Es la posibilidad de </a:t>
            </a:r>
            <a:r>
              <a:rPr lang="es-AR" altLang="es-AR" sz="2400" dirty="0">
                <a:solidFill>
                  <a:srgbClr val="CC0000"/>
                </a:solidFill>
              </a:rPr>
              <a:t>definir</a:t>
            </a:r>
            <a:r>
              <a:rPr lang="es-AR" altLang="es-AR" sz="2400" dirty="0">
                <a:solidFill>
                  <a:schemeClr val="tx1"/>
                </a:solidFill>
              </a:rPr>
              <a:t>, en la misma clase, varios métodos con el </a:t>
            </a:r>
            <a:r>
              <a:rPr lang="es-AR" altLang="es-AR" sz="2400" dirty="0">
                <a:solidFill>
                  <a:srgbClr val="CC0000"/>
                </a:solidFill>
              </a:rPr>
              <a:t>mismo nombre</a:t>
            </a:r>
            <a:r>
              <a:rPr lang="es-AR" altLang="es-AR" sz="2400" dirty="0">
                <a:solidFill>
                  <a:schemeClr val="tx1"/>
                </a:solidFill>
              </a:rPr>
              <a:t>, siempre y cuando tomen diferente número o tipo de parámetros.</a:t>
            </a:r>
          </a:p>
          <a:p>
            <a:pPr>
              <a:lnSpc>
                <a:spcPct val="9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Esto es posible ya que cuando se les llame el compilador sabrá a cual llamar </a:t>
            </a:r>
            <a:r>
              <a:rPr lang="es-AR" altLang="es-AR" sz="2400" dirty="0">
                <a:solidFill>
                  <a:srgbClr val="CC0000"/>
                </a:solidFill>
              </a:rPr>
              <a:t>a partir</a:t>
            </a:r>
            <a:r>
              <a:rPr lang="es-AR" altLang="es-AR" sz="2400" dirty="0">
                <a:solidFill>
                  <a:schemeClr val="tx1"/>
                </a:solidFill>
              </a:rPr>
              <a:t> de los  </a:t>
            </a:r>
            <a:r>
              <a:rPr lang="es-AR" altLang="es-AR" sz="2400" i="1" dirty="0">
                <a:solidFill>
                  <a:schemeClr val="tx1"/>
                </a:solidFill>
              </a:rPr>
              <a:t>&lt;parámetros&gt;</a:t>
            </a:r>
            <a:r>
              <a:rPr lang="es-AR" altLang="es-AR" sz="2400" dirty="0">
                <a:solidFill>
                  <a:schemeClr val="tx1"/>
                </a:solidFill>
              </a:rPr>
              <a:t> pasados en la llamada.</a:t>
            </a:r>
          </a:p>
          <a:p>
            <a:pPr>
              <a:lnSpc>
                <a:spcPct val="90000"/>
              </a:lnSpc>
            </a:pPr>
            <a:r>
              <a:rPr lang="es-AR" altLang="es-AR" sz="2400" dirty="0">
                <a:solidFill>
                  <a:srgbClr val="CC0000"/>
                </a:solidFill>
              </a:rPr>
              <a:t>No</a:t>
            </a:r>
            <a:r>
              <a:rPr lang="es-AR" altLang="es-AR" sz="2400" dirty="0">
                <a:solidFill>
                  <a:schemeClr val="tx1"/>
                </a:solidFill>
              </a:rPr>
              <a:t> se permite definir varios métodos que sólo se diferencien en su valor de </a:t>
            </a:r>
            <a:r>
              <a:rPr lang="es-AR" altLang="es-AR" sz="2400" dirty="0">
                <a:solidFill>
                  <a:srgbClr val="CC0000"/>
                </a:solidFill>
              </a:rPr>
              <a:t>retorno</a:t>
            </a:r>
            <a:r>
              <a:rPr lang="es-AR" altLang="es-AR" sz="2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BDB5506-9B6C-0F09-BD53-9E93F439A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Herencia</a:t>
            </a:r>
            <a:r>
              <a:rPr lang="en-US" altLang="es-AR" dirty="0"/>
              <a:t> </a:t>
            </a:r>
            <a:endParaRPr lang="en-US" altLang="es-AR" sz="2400" i="1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A515D09-9DD8-8B29-27AA-3B202F119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60" y="1905000"/>
            <a:ext cx="8016240" cy="45481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altLang="es-AR" sz="2400" dirty="0">
                <a:solidFill>
                  <a:schemeClr val="tx1"/>
                </a:solidFill>
              </a:rPr>
              <a:t>Es un mecanismo que permite definir nuevas clases a </a:t>
            </a:r>
            <a:r>
              <a:rPr lang="es-ES" altLang="es-AR" sz="2400" dirty="0">
                <a:solidFill>
                  <a:srgbClr val="CC0000"/>
                </a:solidFill>
              </a:rPr>
              <a:t>partir de otras</a:t>
            </a:r>
            <a:r>
              <a:rPr lang="es-ES" altLang="es-AR" sz="2400" dirty="0">
                <a:solidFill>
                  <a:schemeClr val="tx1"/>
                </a:solidFill>
              </a:rPr>
              <a:t> ya definidas, de modo que, si en la definición de una clase indicamos que ésta hereda (o deriva) de otra, entonces a dicha clase “a la que se le suele llamar </a:t>
            </a:r>
            <a:r>
              <a:rPr lang="es-ES" altLang="es-AR" sz="2400" b="1" dirty="0">
                <a:solidFill>
                  <a:schemeClr val="tx1"/>
                </a:solidFill>
              </a:rPr>
              <a:t>clase hija”</a:t>
            </a:r>
            <a:r>
              <a:rPr lang="es-ES" altLang="es-AR" sz="2400" dirty="0">
                <a:solidFill>
                  <a:schemeClr val="tx1"/>
                </a:solidFill>
              </a:rPr>
              <a:t> será tratada por el compilador automáticamente como si en su definición incluyese la definición de la cual hereda “a la que se le suele llamar </a:t>
            </a:r>
            <a:r>
              <a:rPr lang="es-ES" altLang="es-AR" sz="2400" b="1" dirty="0">
                <a:solidFill>
                  <a:schemeClr val="tx1"/>
                </a:solidFill>
              </a:rPr>
              <a:t>clase padre </a:t>
            </a:r>
            <a:r>
              <a:rPr lang="es-ES" altLang="es-AR" sz="2400" dirty="0">
                <a:solidFill>
                  <a:schemeClr val="tx1"/>
                </a:solidFill>
              </a:rPr>
              <a:t>o</a:t>
            </a:r>
            <a:r>
              <a:rPr lang="es-ES" altLang="es-AR" sz="2400" b="1" dirty="0">
                <a:solidFill>
                  <a:schemeClr val="tx1"/>
                </a:solidFill>
              </a:rPr>
              <a:t> base”.</a:t>
            </a:r>
          </a:p>
          <a:p>
            <a:pPr>
              <a:lnSpc>
                <a:spcPct val="80000"/>
              </a:lnSpc>
            </a:pPr>
            <a:r>
              <a:rPr lang="es-ES" altLang="es-AR" sz="2400" dirty="0">
                <a:solidFill>
                  <a:schemeClr val="tx1"/>
                </a:solidFill>
              </a:rPr>
              <a:t>A los miembros definidos en una clase </a:t>
            </a:r>
            <a:r>
              <a:rPr lang="es-ES" altLang="es-AR" sz="2400" b="1" dirty="0">
                <a:solidFill>
                  <a:schemeClr val="tx1"/>
                </a:solidFill>
              </a:rPr>
              <a:t>hija</a:t>
            </a:r>
            <a:r>
              <a:rPr lang="es-ES" altLang="es-AR" sz="2400" dirty="0">
                <a:solidFill>
                  <a:schemeClr val="tx1"/>
                </a:solidFill>
              </a:rPr>
              <a:t> se le</a:t>
            </a:r>
            <a:r>
              <a:rPr lang="es-ES" altLang="es-AR" sz="2400" dirty="0">
                <a:solidFill>
                  <a:srgbClr val="CC0000"/>
                </a:solidFill>
              </a:rPr>
              <a:t> añadirán</a:t>
            </a:r>
            <a:r>
              <a:rPr lang="es-ES" altLang="es-AR" sz="2400" dirty="0">
                <a:solidFill>
                  <a:schemeClr val="tx1"/>
                </a:solidFill>
              </a:rPr>
              <a:t> los que hubiésemos definido en la clase </a:t>
            </a:r>
            <a:r>
              <a:rPr lang="es-ES" altLang="es-AR" sz="2400" b="1" dirty="0">
                <a:solidFill>
                  <a:schemeClr val="tx1"/>
                </a:solidFill>
              </a:rPr>
              <a:t>padre.</a:t>
            </a:r>
          </a:p>
          <a:p>
            <a:pPr>
              <a:lnSpc>
                <a:spcPct val="8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En .NET, una clase, </a:t>
            </a:r>
            <a:r>
              <a:rPr lang="es-AR" altLang="es-AR" sz="2400" dirty="0">
                <a:solidFill>
                  <a:srgbClr val="CC0000"/>
                </a:solidFill>
              </a:rPr>
              <a:t>no puede</a:t>
            </a:r>
            <a:r>
              <a:rPr lang="es-AR" altLang="es-AR" sz="2400" dirty="0">
                <a:solidFill>
                  <a:schemeClr val="tx1"/>
                </a:solidFill>
              </a:rPr>
              <a:t> heredar de mas de una clase, (herencia múltiple), pero </a:t>
            </a:r>
            <a:r>
              <a:rPr lang="es-AR" altLang="es-AR" sz="2400" dirty="0">
                <a:solidFill>
                  <a:srgbClr val="CC0000"/>
                </a:solidFill>
              </a:rPr>
              <a:t>si</a:t>
            </a:r>
            <a:r>
              <a:rPr lang="es-AR" altLang="es-AR" sz="2400" dirty="0">
                <a:solidFill>
                  <a:schemeClr val="tx1"/>
                </a:solidFill>
              </a:rPr>
              <a:t> puede implementar múltiples interfaces.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15EC655-1460-5DFB-6941-8FE84E5A5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Herencia </a:t>
            </a:r>
            <a:r>
              <a:rPr lang="es-AR" altLang="es-AR" sz="2400" i="1"/>
              <a:t>cont…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5FB3ADC-4CD4-2B1E-9B04-6EC69881D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altLang="es-AR" sz="2800" b="1" dirty="0">
                <a:solidFill>
                  <a:schemeClr val="tx1"/>
                </a:solidFill>
              </a:rPr>
              <a:t>Modificadores de clases</a:t>
            </a:r>
          </a:p>
          <a:p>
            <a:pPr lvl="1">
              <a:lnSpc>
                <a:spcPct val="90000"/>
              </a:lnSpc>
            </a:pPr>
            <a:r>
              <a:rPr lang="es-AR" altLang="es-AR" sz="2400" b="1" dirty="0">
                <a:solidFill>
                  <a:schemeClr val="tx1"/>
                </a:solidFill>
              </a:rPr>
              <a:t>Usados en la definición de la </a:t>
            </a:r>
            <a:r>
              <a:rPr lang="es-AR" altLang="es-AR" sz="2400" b="1" dirty="0">
                <a:solidFill>
                  <a:srgbClr val="CC0000"/>
                </a:solidFill>
              </a:rPr>
              <a:t>clase</a:t>
            </a:r>
          </a:p>
          <a:p>
            <a:pPr lvl="1">
              <a:lnSpc>
                <a:spcPct val="90000"/>
              </a:lnSpc>
            </a:pPr>
            <a:r>
              <a:rPr lang="es-AR" altLang="es-AR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:</a:t>
            </a:r>
            <a:r>
              <a:rPr lang="es-AR" altLang="es-AR" sz="2000" dirty="0">
                <a:solidFill>
                  <a:schemeClr val="tx1"/>
                </a:solidFill>
              </a:rPr>
              <a:t> – Define que la clase en cuestión hereda de otra clase. </a:t>
            </a:r>
          </a:p>
          <a:p>
            <a:pPr lvl="1">
              <a:lnSpc>
                <a:spcPct val="90000"/>
              </a:lnSpc>
            </a:pPr>
            <a:r>
              <a:rPr lang="es-AR" altLang="es-A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abstract</a:t>
            </a:r>
            <a:r>
              <a:rPr lang="es-AR" altLang="es-AR" sz="2000" dirty="0">
                <a:solidFill>
                  <a:schemeClr val="tx1"/>
                </a:solidFill>
              </a:rPr>
              <a:t> – Permite la creación de “clases abstractas”, ya que nunca se instancian y siempre deben heredarse.</a:t>
            </a:r>
          </a:p>
          <a:p>
            <a:pPr lvl="1">
              <a:lnSpc>
                <a:spcPct val="90000"/>
              </a:lnSpc>
            </a:pPr>
            <a:r>
              <a:rPr lang="es-AR" altLang="es-A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sealed</a:t>
            </a:r>
            <a:r>
              <a:rPr lang="es-AR" altLang="es-AR" sz="2000" dirty="0">
                <a:solidFill>
                  <a:schemeClr val="tx1"/>
                </a:solidFill>
              </a:rPr>
              <a:t> – Permite la creación de una clase “sellada”, ya que no puede heredarse.</a:t>
            </a:r>
          </a:p>
          <a:p>
            <a:pPr lvl="1">
              <a:lnSpc>
                <a:spcPct val="90000"/>
              </a:lnSpc>
            </a:pPr>
            <a:r>
              <a:rPr lang="es-AR" altLang="es-AR" sz="2000" dirty="0">
                <a:solidFill>
                  <a:schemeClr val="tx1"/>
                </a:solidFill>
              </a:rPr>
              <a:t>Acceso calificado con: </a:t>
            </a:r>
            <a:r>
              <a:rPr lang="es-AR" altLang="es-AR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base</a:t>
            </a:r>
            <a:endParaRPr lang="es-AR" altLang="es-A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4186D26-FBB0-13CD-88E4-34F6737FB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Herencia </a:t>
            </a:r>
            <a:r>
              <a:rPr lang="es-AR" altLang="es-AR" sz="2400" i="1"/>
              <a:t>cont…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C10C5A7-C5FC-20DC-F838-49BAE077F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60" y="1905001"/>
            <a:ext cx="8016240" cy="4188296"/>
          </a:xfrm>
        </p:spPr>
        <p:txBody>
          <a:bodyPr>
            <a:normAutofit/>
          </a:bodyPr>
          <a:lstStyle/>
          <a:p>
            <a:r>
              <a:rPr lang="es-AR" altLang="es-AR" sz="2800" b="1" dirty="0">
                <a:solidFill>
                  <a:schemeClr val="tx1"/>
                </a:solidFill>
              </a:rPr>
              <a:t>Modificadores de miembros</a:t>
            </a:r>
          </a:p>
          <a:p>
            <a:pPr lvl="1"/>
            <a:r>
              <a:rPr lang="es-AR" altLang="es-AR" sz="2400" b="1" dirty="0">
                <a:solidFill>
                  <a:schemeClr val="tx1"/>
                </a:solidFill>
              </a:rPr>
              <a:t>Usados en la definición del </a:t>
            </a:r>
            <a:r>
              <a:rPr lang="es-AR" altLang="es-AR" sz="2400" b="1" dirty="0">
                <a:solidFill>
                  <a:srgbClr val="CC0000"/>
                </a:solidFill>
              </a:rPr>
              <a:t>miembro</a:t>
            </a:r>
          </a:p>
          <a:p>
            <a:pPr lvl="1"/>
            <a:r>
              <a:rPr lang="es-AR" altLang="es-A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es-AR" altLang="es-AR" sz="2000" dirty="0">
                <a:solidFill>
                  <a:schemeClr val="tx1"/>
                </a:solidFill>
              </a:rPr>
              <a:t> – Permite compartir un miembro en todas las instancias de la clase.</a:t>
            </a:r>
          </a:p>
          <a:p>
            <a:pPr lvl="1"/>
            <a:r>
              <a:rPr lang="es-AR" altLang="es-AR" sz="2000" dirty="0">
                <a:solidFill>
                  <a:schemeClr val="tx1"/>
                </a:solidFill>
              </a:rPr>
              <a:t>A los miembros estáticos se los suele llamar como miembros de clase.</a:t>
            </a:r>
          </a:p>
          <a:p>
            <a:pPr lvl="1"/>
            <a:r>
              <a:rPr lang="es-AR" altLang="es-AR" sz="2000" dirty="0">
                <a:solidFill>
                  <a:schemeClr val="tx1"/>
                </a:solidFill>
              </a:rPr>
              <a:t>A los que no son estáticos, se les suele llamar miembros de instancia.</a:t>
            </a:r>
          </a:p>
          <a:p>
            <a:pPr lvl="1"/>
            <a:endParaRPr lang="es-AR" altLang="es-A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80F609-0195-D6A2-B39D-57E3FA81D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Herencia </a:t>
            </a:r>
            <a:r>
              <a:rPr lang="es-AR" altLang="es-AR" sz="2400" i="1"/>
              <a:t>cont…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C90D168-CC92-3616-CAB7-1C15D0DDB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8035290" cy="4608364"/>
          </a:xfrm>
        </p:spPr>
        <p:txBody>
          <a:bodyPr/>
          <a:lstStyle/>
          <a:p>
            <a:r>
              <a:rPr lang="es-AR" altLang="es-AR" sz="2800" b="1" dirty="0">
                <a:solidFill>
                  <a:schemeClr val="tx1"/>
                </a:solidFill>
              </a:rPr>
              <a:t>Modificadores de acceso</a:t>
            </a:r>
          </a:p>
          <a:p>
            <a:pPr lvl="1"/>
            <a:r>
              <a:rPr lang="es-AR" altLang="es-AR" sz="1800" b="1" dirty="0">
                <a:solidFill>
                  <a:schemeClr val="tx1"/>
                </a:solidFill>
              </a:rPr>
              <a:t>Cada miembro define su propia accesibilidad.</a:t>
            </a:r>
          </a:p>
          <a:p>
            <a:pPr lvl="1"/>
            <a:r>
              <a:rPr lang="es-AR" altLang="es-A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s-AR" altLang="es-AR" sz="2000" dirty="0">
                <a:solidFill>
                  <a:schemeClr val="tx1"/>
                </a:solidFill>
              </a:rPr>
              <a:t> – Accesible por todo el mundo.</a:t>
            </a:r>
          </a:p>
          <a:p>
            <a:pPr lvl="1"/>
            <a:r>
              <a:rPr lang="es-AR" altLang="es-A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private</a:t>
            </a:r>
            <a:r>
              <a:rPr lang="es-AR" altLang="es-AR" sz="2000" dirty="0">
                <a:solidFill>
                  <a:schemeClr val="tx1"/>
                </a:solidFill>
              </a:rPr>
              <a:t> – Accesible dentro del tipo. Ni las instancias ni los tipos derivados lo pueden acceder.</a:t>
            </a:r>
          </a:p>
          <a:p>
            <a:pPr lvl="1"/>
            <a:r>
              <a:rPr lang="es-AR" altLang="es-A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protected</a:t>
            </a:r>
            <a:r>
              <a:rPr lang="es-AR" altLang="es-AR" sz="2000" dirty="0">
                <a:solidFill>
                  <a:schemeClr val="tx1"/>
                </a:solidFill>
              </a:rPr>
              <a:t> – Accesible dentro del tipo y en las clases derivadas, pero no desde otras clases. </a:t>
            </a:r>
          </a:p>
          <a:p>
            <a:pPr lvl="1"/>
            <a:r>
              <a:rPr lang="es-AR" altLang="es-A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internal</a:t>
            </a:r>
            <a:r>
              <a:rPr lang="es-AR" altLang="es-AR" sz="2000" dirty="0">
                <a:solidFill>
                  <a:schemeClr val="tx1"/>
                </a:solidFill>
              </a:rPr>
              <a:t> – Accesible dentro del tipo y del ensamble. Las demás miembros dentro del ensamble pueden accederlo.</a:t>
            </a:r>
          </a:p>
          <a:p>
            <a:pPr lvl="1"/>
            <a:r>
              <a:rPr lang="es-AR" altLang="es-A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protected</a:t>
            </a:r>
            <a:r>
              <a:rPr lang="es-AR" altLang="es-AR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s-AR" altLang="es-A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internal</a:t>
            </a:r>
            <a:r>
              <a:rPr lang="es-AR" altLang="es-AR" sz="2000" dirty="0">
                <a:solidFill>
                  <a:schemeClr val="tx1"/>
                </a:solidFill>
              </a:rPr>
              <a:t> – Accesible dentro del tipo y en las clases derivadas, y accesible por los demás miembros de la clase dentro del ensamble, pero inaccesible fuera del mismo.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880</TotalTime>
  <Words>1114</Words>
  <Application>Microsoft Office PowerPoint</Application>
  <PresentationFormat>Presentación en pantalla (4:3)</PresentationFormat>
  <Paragraphs>88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Century Gothic</vt:lpstr>
      <vt:lpstr>Courier New</vt:lpstr>
      <vt:lpstr>Symbol</vt:lpstr>
      <vt:lpstr>Retrospección</vt:lpstr>
      <vt:lpstr>Presentación de PowerPoint</vt:lpstr>
      <vt:lpstr>Clases e Instancias</vt:lpstr>
      <vt:lpstr>Miembros de una clase</vt:lpstr>
      <vt:lpstr>Constructor / Destructor</vt:lpstr>
      <vt:lpstr>Sobrecarga de métodos</vt:lpstr>
      <vt:lpstr>Herencia </vt:lpstr>
      <vt:lpstr>Herencia cont…</vt:lpstr>
      <vt:lpstr>Herencia cont…</vt:lpstr>
      <vt:lpstr>Herencia cont…</vt:lpstr>
      <vt:lpstr>Herencia cont…</vt:lpstr>
      <vt:lpstr>Herencia cont…</vt:lpstr>
      <vt:lpstr>Interfaces</vt:lpstr>
      <vt:lpstr>Estructuras (Structure)</vt:lpstr>
      <vt:lpstr>Tipos por valor o referencia</vt:lpstr>
      <vt:lpstr>Delegados</vt:lpstr>
      <vt:lpstr>Polimorfismo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Eugenio Serrano</dc:creator>
  <cp:lastModifiedBy>Eugenio Serrano</cp:lastModifiedBy>
  <cp:revision>64</cp:revision>
  <dcterms:created xsi:type="dcterms:W3CDTF">2018-05-05T10:11:19Z</dcterms:created>
  <dcterms:modified xsi:type="dcterms:W3CDTF">2022-06-09T23:38:11Z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