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5" r:id="rId6"/>
    <p:sldId id="276" r:id="rId7"/>
    <p:sldId id="279" r:id="rId8"/>
    <p:sldId id="280" r:id="rId9"/>
    <p:sldId id="282" r:id="rId10"/>
    <p:sldId id="286" r:id="rId11"/>
    <p:sldId id="285" r:id="rId12"/>
    <p:sldId id="287" r:id="rId13"/>
    <p:sldId id="288" r:id="rId14"/>
    <p:sldId id="258" r:id="rId15"/>
    <p:sldId id="278" r:id="rId16"/>
    <p:sldId id="274" r:id="rId17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A14D077-874D-D2EA-ED4C-ADF72C2AF4F7}" name="Francisco Rosendo" initials="FR" userId="42d978c97fa3666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s://nodejs.org/" TargetMode="External"/><Relationship Id="rId1" Type="http://schemas.openxmlformats.org/officeDocument/2006/relationships/hyperlink" Target="https://www.google.com/url?sa=t&amp;rct=j&amp;q=&amp;esrc=s&amp;source=web&amp;cd=&amp;ved=2ahUKEwiznsPRztX2AhVOxhoKHbe4AuwQFnoECAkQAQ&amp;url=https%3A%2F%2Fwww.postgresql.org%2F&amp;usg=AOvVaw0He1mmeTUi_lhXjiRGJtzr" TargetMode="Externa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reactjs.org/" TargetMode="External"/><Relationship Id="rId2" Type="http://schemas.openxmlformats.org/officeDocument/2006/relationships/hyperlink" Target="https://www.google.com/url?sa=t&amp;rct=j&amp;q=&amp;esrc=s&amp;source=web&amp;cd=&amp;ved=2ahUKEwiznsPRztX2AhVOxhoKHbe4AuwQFnoECAkQAQ&amp;url=https%3A%2F%2Fwww.postgresql.org%2F&amp;usg=AOvVaw0He1mmeTUi_lhXjiRGJtzr" TargetMode="External"/><Relationship Id="rId1" Type="http://schemas.openxmlformats.org/officeDocument/2006/relationships/image" Target="../media/image13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nodejs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b="0" i="0" dirty="0">
              <a:hlinkClick xmlns:r="http://schemas.openxmlformats.org/officeDocument/2006/relationships" r:id="rId1"/>
            </a:rPr>
            <a:t>POSTGRESQL</a:t>
          </a:r>
          <a:endParaRPr lang="pt-PT" noProof="0" dirty="0"/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pt-PT" noProof="0"/>
        </a:p>
      </dgm:t>
    </dgm:pt>
    <dgm:pt modelId="{D044F6BA-1D90-EC47-8A78-B9796198ECF5}" type="sibTrans" cxnId="{31C3237C-2299-B649-8C93-587C97AC9999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/>
        </a:p>
      </dgm:t>
    </dgm:pt>
    <dgm:pt modelId="{E39563C5-C199-4F5B-A899-8CC0710341A0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b="0" i="0">
              <a:hlinkClick xmlns:r="http://schemas.openxmlformats.org/officeDocument/2006/relationships" r:id="rId2"/>
            </a:rPr>
            <a:t>NODE.js</a:t>
          </a:r>
          <a:endParaRPr lang="pt-PT" b="1" noProof="0"/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rtl="0"/>
          <a:endParaRPr lang="pt-PT" noProof="0"/>
        </a:p>
      </dgm:t>
    </dgm:pt>
    <dgm:pt modelId="{BC971DAC-9BE2-44B2-ABE4-8099C777E9C4}" type="sibTrans" cxnId="{BBAD9FDB-1013-4B11-A9AE-2815527D1B78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/>
        </a:p>
      </dgm:t>
    </dgm:pt>
    <dgm:pt modelId="{15B1A768-2666-4AB4-BDA7-F0E3C4160D59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/>
        </a:p>
      </dgm:t>
    </dgm:pt>
    <dgm:pt modelId="{D47033D3-4E41-485A-B515-A02A8C3B404A}" type="parTrans" cxnId="{08DEC938-538C-403B-80C3-828B96DAFF82}">
      <dgm:prSet/>
      <dgm:spPr/>
      <dgm:t>
        <a:bodyPr rtlCol="0"/>
        <a:lstStyle/>
        <a:p>
          <a:pPr rtl="0"/>
          <a:endParaRPr lang="pt-PT" noProof="0"/>
        </a:p>
      </dgm:t>
    </dgm:pt>
    <dgm:pt modelId="{72FFCBD4-DD9D-4E06-81E4-54307F97A3F0}" type="sibTrans" cxnId="{08DEC938-538C-403B-80C3-828B96DAFF82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/>
        </a:p>
      </dgm:t>
    </dgm:pt>
    <dgm:pt modelId="{3AA5586A-C40E-4DDA-98A5-6545F36F46AB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b="0" i="0">
              <a:hlinkClick xmlns:r="http://schemas.openxmlformats.org/officeDocument/2006/relationships" r:id="rId3"/>
            </a:rPr>
            <a:t>REACT</a:t>
          </a:r>
          <a:endParaRPr lang="pt-PT" noProof="0"/>
        </a:p>
      </dgm:t>
    </dgm:pt>
    <dgm:pt modelId="{ABF44FB7-9255-4D99-BC69-3BE74FDF8E87}" type="parTrans" cxnId="{119FEAF1-383D-4740-9124-CC9EEA7E35F9}">
      <dgm:prSet/>
      <dgm:spPr/>
      <dgm:t>
        <a:bodyPr rtlCol="0"/>
        <a:lstStyle/>
        <a:p>
          <a:pPr rtl="0"/>
          <a:endParaRPr lang="pt-PT" noProof="0"/>
        </a:p>
      </dgm:t>
    </dgm:pt>
    <dgm:pt modelId="{19FB306E-81B4-4F3F-99EE-765120CBB6B3}" type="sibTrans" cxnId="{119FEAF1-383D-4740-9124-CC9EEA7E35F9}">
      <dgm:prSet/>
      <dgm:spPr/>
      <dgm:t>
        <a:bodyPr rtlCol="0"/>
        <a:lstStyle/>
        <a:p>
          <a:pPr rtl="0"/>
          <a:endParaRPr lang="pt-PT" noProof="0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 custLinFactNeighborY="32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</dgm:spPr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2918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kern="1200" dirty="0">
              <a:hlinkClick xmlns:r="http://schemas.openxmlformats.org/officeDocument/2006/relationships" r:id="rId2"/>
            </a:rPr>
            <a:t>POSTGRESQL</a:t>
          </a:r>
          <a:endParaRPr lang="pt-PT" sz="2400" kern="1200" noProof="0" dirty="0"/>
        </a:p>
      </dsp:txBody>
      <dsp:txXfrm>
        <a:off x="1075332" y="735315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95305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kern="1200">
              <a:hlinkClick xmlns:r="http://schemas.openxmlformats.org/officeDocument/2006/relationships" r:id="rId4"/>
            </a:rPr>
            <a:t>NODE.js</a:t>
          </a:r>
          <a:endParaRPr lang="pt-PT" sz="2400" b="1" kern="1200" noProof="0"/>
        </a:p>
      </dsp:txBody>
      <dsp:txXfrm>
        <a:off x="4177719" y="735315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400" kern="1200" noProof="0"/>
        </a:p>
      </dsp:txBody>
      <dsp:txXfrm>
        <a:off x="1075332" y="2134742"/>
        <a:ext cx="1836390" cy="779074"/>
      </dsp:txXfrm>
    </dsp:sp>
    <dsp:sp modelId="{7089FE6B-57E5-4306-8097-E758E000C828}">
      <dsp:nvSpPr>
        <dsp:cNvPr id="0" name=""/>
        <dsp:cNvSpPr/>
      </dsp:nvSpPr>
      <dsp:spPr>
        <a:xfrm>
          <a:off x="3231700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95305" y="2299794"/>
          <a:ext cx="451863" cy="45186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77719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kern="1200">
              <a:hlinkClick xmlns:r="http://schemas.openxmlformats.org/officeDocument/2006/relationships" r:id="rId7"/>
            </a:rPr>
            <a:t>REACT</a:t>
          </a:r>
          <a:endParaRPr lang="pt-PT" sz="2400" kern="1200" noProof="0"/>
        </a:p>
      </dsp:txBody>
      <dsp:txXfrm>
        <a:off x="4177719" y="2134742"/>
        <a:ext cx="1836390" cy="779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Lista de Círculos de Ícone"/>
  <dgm:desc val="Utilizado para mostrar partes não sequenciais ou agrupadas de informações relacionadas com elementos visuais relacionados. As formas circulares podem conter um ícone ou uma imagem pequena e a caixa de texto correspondente mostra o texto do nível 1. Funciona melhor para ícones ou pequenos retratos com descrições de comprimento médi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0CA431-7F0F-451E-87BF-573BA966B2C1}" type="datetime1">
              <a:rPr lang="pt-PT" smtClean="0"/>
              <a:t>23/03/2022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43740-0000-40E5-8C98-29C8101FFDB8}" type="datetime1">
              <a:rPr lang="pt-PT" smtClean="0"/>
              <a:pPr/>
              <a:t>23/03/2022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629A61C5-9472-4BE4-BF9D-AAD79B0164EF}" type="datetime1">
              <a:rPr lang="pt-PT" noProof="0" smtClean="0"/>
              <a:t>23/03/2022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ED9F09-46FA-44E8-B897-84EA63CBD209}" type="datetime1">
              <a:rPr lang="pt-PT" noProof="0" smtClean="0"/>
              <a:t>23/03/2022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FD4AA-7DE7-4151-8F4D-91AF9EF87CA6}" type="datetime1">
              <a:rPr lang="pt-PT" noProof="0" smtClean="0"/>
              <a:t>23/03/2022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C912A5-E42D-4FA6-8374-37272029EF41}" type="datetime1">
              <a:rPr lang="pt-PT" noProof="0" smtClean="0"/>
              <a:t>23/03/2022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EF203A-6E22-485D-AA90-7BDFC2DD93F6}" type="datetime1">
              <a:rPr lang="pt-PT" noProof="0" smtClean="0"/>
              <a:t>23/03/2022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8D837C-E9F2-4574-8202-B239DC4D3ADB}" type="datetime1">
              <a:rPr lang="pt-PT" noProof="0" smtClean="0"/>
              <a:t>23/03/2022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B3D4A5-BBB7-4963-A327-84B3D0C26BA9}" type="datetime1">
              <a:rPr lang="pt-PT" noProof="0" smtClean="0"/>
              <a:t>23/03/2022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4FF7F9-1D88-4D9C-8A1B-0C70CFA11635}" type="datetime1">
              <a:rPr lang="pt-PT" noProof="0" smtClean="0"/>
              <a:t>23/03/2022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824A14-7316-4607-93C8-7624B6795711}" type="datetime1">
              <a:rPr lang="pt-PT" noProof="0" smtClean="0"/>
              <a:t>23/03/2022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142FC6-D8E8-4706-AF05-EF6079BBA0F4}" type="datetime1">
              <a:rPr lang="pt-PT" noProof="0" smtClean="0"/>
              <a:t>23/03/2022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8DEDDD-06E2-46A0-B2C3-B5671A13AA3E}" type="datetime1">
              <a:rPr lang="pt-PT" noProof="0" smtClean="0"/>
              <a:t>23/03/2022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0DCCDA-DBFB-4682-9796-AA2FEB075073}" type="datetime1">
              <a:rPr lang="pt-PT" noProof="0" smtClean="0"/>
              <a:t>23/03/2022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4C8A9B-DB4A-423D-8951-131D49731D01}" type="datetime1">
              <a:rPr lang="pt-PT" noProof="0" smtClean="0"/>
              <a:t>23/03/2022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389B67-3430-4A0A-A0B8-5B15F1047E1F}" type="datetime1">
              <a:rPr lang="pt-PT" noProof="0" smtClean="0"/>
              <a:t>23/03/2022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C803D9-758B-4736-8B16-02F78FEDE812}" type="datetime1">
              <a:rPr lang="pt-PT" noProof="0" smtClean="0"/>
              <a:t>23/03/2022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C05C71-5A01-4F58-A5E6-03FF61EF34BC}" type="datetime1">
              <a:rPr lang="pt-PT" noProof="0" smtClean="0"/>
              <a:t>23/03/2022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4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A4D21-4D48-4BAD-8558-79A5A4794CEA}" type="datetime1">
              <a:rPr lang="pt-PT" noProof="0" smtClean="0"/>
              <a:t>23/03/2022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D66683A-CCB2-465E-B82E-D9D6CB145A16}" type="datetime1">
              <a:rPr lang="pt-PT" noProof="0" smtClean="0"/>
              <a:t>23/03/2022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12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8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7.jpeg"/><Relationship Id="rId4" Type="http://schemas.openxmlformats.org/officeDocument/2006/relationships/diagramData" Target="../diagrams/data1.xml"/><Relationship Id="rId9" Type="http://schemas.openxmlformats.org/officeDocument/2006/relationships/hyperlink" Target="https://cloud.google.com/gc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uc202021@student.uc.pt" TargetMode="External"/><Relationship Id="rId4" Type="http://schemas.openxmlformats.org/officeDocument/2006/relationships/hyperlink" Target="mailto:uc2020217675@student.uc.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noturno com montanhas distante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PT" b="1"/>
              <a:t>Trabalho prático</a:t>
            </a:r>
            <a:br>
              <a:rPr lang="pt-PT" b="1"/>
            </a:br>
            <a:r>
              <a:rPr lang="pt-PT" b="1"/>
              <a:t>Bases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Eduardo nunes - 2020217675</a:t>
            </a:r>
          </a:p>
          <a:p>
            <a:pPr rtl="0"/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francisco </a:t>
            </a:r>
            <a:r>
              <a:rPr lang="pt-PT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rosendo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– 2020217697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3CDA5-E4FE-4006-AC6E-7DA29988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37310"/>
            <a:ext cx="10131425" cy="929489"/>
          </a:xfrm>
        </p:spPr>
        <p:txBody>
          <a:bodyPr/>
          <a:lstStyle/>
          <a:p>
            <a:r>
              <a:rPr lang="pt-PT" dirty="0"/>
              <a:t>MODELO FISICO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526DDF-BBC7-4519-9D33-9F192D08CC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B568A25-8E11-4117-A212-83CAD4DC00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BB9DC8E-8A6F-4C19-8489-40048B790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67" y="1066799"/>
            <a:ext cx="10874867" cy="544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9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pt-PT"/>
              <a:t>Tecnologias usadas</a:t>
            </a:r>
          </a:p>
        </p:txBody>
      </p: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v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xão Reta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xão Reta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xão Reta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xão Reta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xão Reta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xão Reta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xão Reta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xão Reta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xão Reta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xão Reta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xão Reta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xão Reta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xão Reta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xão Reta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xão Reta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xão Reta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xão Reta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xão Reta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xão Reta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xão Reta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xão Reta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xão Reta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xão Reta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xão Reta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xão Reta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xão Reta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xão Reta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xão Reta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xão Reta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xão Reta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xão Reta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xão Reta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xão Reta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xão Reta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xão Reta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xão Reta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xão Reta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xão Reta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xão Reta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xão Reta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xão Reta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xão Reta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xão Reta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xão Reta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xão Reta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xão Reta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xão Reta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xão Reta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xão Reta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xão Reta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xão Reta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xão Reta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xão Reta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xão Reta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xão Reta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xão Reta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xão Reta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xão Reta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xão Reta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xão Reta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xão Reta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xão Reta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xão Reta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xão Reta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xão Reta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xão Reta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xão Reta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xão Reta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xão Reta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xão Reta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xão Reta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xão Reta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xão Reta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xão Reta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xão Reta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xão Reta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xão Reta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xão Reta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v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xão Reta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xão Reta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xão Reta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xão Reta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xão Reta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xão Reta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xão Reta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xão Reta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xão Reta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xão Reta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xão Reta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xão Reta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xão Reta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xão Reta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xão Reta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xão Reta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xão Reta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xão Reta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xão Reta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xão Reta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xão Reta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xão Reta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xão Reta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xão Reta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xão Reta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xão Reta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xão Reta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xão Reta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xão Reta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xão Reta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xão Reta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xão Reta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xão Reta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xão Reta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xão Reta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xão Reta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xão Reta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xão Reta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xão Reta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xão Reta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xão Reta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xão Reta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xão Reta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xão Reta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xão Reta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xão Reta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xão Reta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xão Reta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xão Reta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xão Reta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xão Reta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xão Reta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xão Reta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xão Reta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xão Reta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xão Reta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xão Reta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xão Reta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xão Reta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xão Reta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xão Reta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xão Reta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xão Reta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xão Reta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xão Reta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xão Reta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xão Reta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xão Reta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xão Reta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xão Reta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xão Reta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xão Reta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xão Reta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xão Reta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xão Reta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xão Reta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xão Reta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xão Reta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5" name="Marcador de Posição de Conteúdo 4" descr="Gráfico SmartArt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043469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DA15405A-2C81-4776-8658-602D2C600448}"/>
              </a:ext>
            </a:extLst>
          </p:cNvPr>
          <p:cNvSpPr txBox="1"/>
          <p:nvPr/>
        </p:nvSpPr>
        <p:spPr>
          <a:xfrm>
            <a:off x="1656425" y="4454107"/>
            <a:ext cx="220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66800">
              <a:spcBef>
                <a:spcPct val="0"/>
              </a:spcBef>
              <a:spcAft>
                <a:spcPct val="35000"/>
              </a:spcAft>
            </a:pPr>
            <a:r>
              <a:rPr lang="pt-PT" sz="240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CLOUD</a:t>
            </a:r>
            <a:endParaRPr lang="pt-PT" sz="240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/>
            </a:endParaRPr>
          </a:p>
        </p:txBody>
      </p:sp>
      <p:pic>
        <p:nvPicPr>
          <p:cNvPr id="1026" name="Picture 2" descr="Dev. Full Stack">
            <a:extLst>
              <a:ext uri="{FF2B5EF4-FFF2-40B4-BE49-F238E27FC236}">
                <a16:creationId xmlns:a16="http://schemas.microsoft.com/office/drawing/2014/main" id="{0B4EC65E-0EAB-4A11-BA4E-56BF550AB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6" b="8400"/>
          <a:stretch/>
        </p:blipFill>
        <p:spPr bwMode="auto">
          <a:xfrm>
            <a:off x="6402843" y="334880"/>
            <a:ext cx="5157970" cy="243832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e Art of Super 10 Web2.0 Blog Create and High DA Backlinks for $2 -  SEOClerks">
            <a:extLst>
              <a:ext uri="{FF2B5EF4-FFF2-40B4-BE49-F238E27FC236}">
                <a16:creationId xmlns:a16="http://schemas.microsoft.com/office/drawing/2014/main" id="{6F3BA229-711F-42CF-950A-95F6C71FD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804" b="98832" l="10000" r="97647">
                        <a14:foregroundMark x1="27500" y1="21495" x2="36912" y2="9579"/>
                        <a14:foregroundMark x1="36912" y1="9579" x2="45294" y2="4673"/>
                        <a14:foregroundMark x1="45294" y1="4673" x2="58971" y2="10047"/>
                        <a14:foregroundMark x1="58971" y1="10047" x2="66618" y2="21963"/>
                        <a14:foregroundMark x1="66618" y1="21963" x2="69706" y2="36449"/>
                        <a14:foregroundMark x1="69706" y1="36449" x2="66176" y2="60748"/>
                        <a14:foregroundMark x1="66176" y1="60748" x2="74265" y2="76636"/>
                        <a14:foregroundMark x1="74265" y1="76636" x2="92353" y2="92056"/>
                        <a14:foregroundMark x1="92353" y1="92056" x2="50147" y2="94159"/>
                        <a14:foregroundMark x1="50147" y1="94159" x2="41029" y2="91121"/>
                        <a14:foregroundMark x1="41029" y1="91121" x2="24559" y2="55607"/>
                        <a14:foregroundMark x1="24559" y1="55607" x2="28824" y2="19860"/>
                        <a14:foregroundMark x1="44118" y1="31542" x2="43676" y2="64953"/>
                        <a14:foregroundMark x1="43676" y1="64953" x2="58088" y2="46495"/>
                        <a14:foregroundMark x1="58088" y1="46495" x2="60882" y2="37850"/>
                        <a14:foregroundMark x1="51176" y1="29907" x2="42647" y2="59112"/>
                        <a14:foregroundMark x1="42647" y1="59112" x2="51176" y2="46729"/>
                        <a14:foregroundMark x1="51176" y1="46729" x2="40000" y2="41822"/>
                        <a14:foregroundMark x1="40000" y1="41822" x2="40735" y2="67991"/>
                        <a14:foregroundMark x1="40735" y1="67991" x2="45441" y2="37617"/>
                        <a14:foregroundMark x1="45441" y1="37617" x2="52206" y2="46963"/>
                        <a14:foregroundMark x1="52206" y1="46963" x2="38382" y2="48364"/>
                        <a14:foregroundMark x1="38382" y1="48364" x2="42059" y2="17290"/>
                        <a14:foregroundMark x1="42059" y1="17290" x2="48824" y2="44626"/>
                        <a14:foregroundMark x1="48824" y1="44626" x2="51029" y2="42056"/>
                        <a14:foregroundMark x1="57353" y1="53037" x2="64559" y2="45327"/>
                        <a14:foregroundMark x1="64559" y1="45327" x2="54265" y2="69626"/>
                        <a14:foregroundMark x1="54265" y1="69626" x2="61618" y2="50467"/>
                        <a14:foregroundMark x1="61618" y1="50467" x2="61324" y2="53271"/>
                        <a14:foregroundMark x1="66765" y1="42056" x2="30588" y2="48131"/>
                        <a14:foregroundMark x1="30588" y1="48131" x2="30588" y2="48364"/>
                        <a14:foregroundMark x1="26176" y1="34346" x2="21471" y2="46262"/>
                        <a14:foregroundMark x1="21471" y1="46262" x2="25294" y2="25701"/>
                        <a14:foregroundMark x1="33088" y1="11916" x2="41176" y2="5607"/>
                        <a14:foregroundMark x1="41176" y1="5607" x2="51765" y2="3505"/>
                        <a14:foregroundMark x1="51765" y1="3505" x2="63382" y2="9579"/>
                        <a14:foregroundMark x1="63382" y1="9579" x2="71324" y2="22196"/>
                        <a14:foregroundMark x1="71324" y1="22196" x2="74265" y2="30841"/>
                        <a14:foregroundMark x1="40735" y1="4206" x2="26618" y2="17523"/>
                        <a14:foregroundMark x1="26618" y1="17523" x2="33676" y2="29673"/>
                        <a14:foregroundMark x1="33676" y1="29673" x2="40294" y2="25701"/>
                        <a14:foregroundMark x1="30588" y1="60280" x2="31176" y2="67056"/>
                        <a14:foregroundMark x1="57059" y1="53738" x2="64118" y2="49766"/>
                        <a14:foregroundMark x1="64118" y1="49766" x2="71471" y2="54206"/>
                        <a14:foregroundMark x1="71471" y1="54206" x2="71618" y2="67056"/>
                        <a14:foregroundMark x1="71618" y1="67056" x2="69853" y2="70561"/>
                        <a14:foregroundMark x1="63529" y1="50467" x2="65000" y2="53738"/>
                        <a14:foregroundMark x1="30735" y1="66355" x2="36765" y2="69860"/>
                        <a14:foregroundMark x1="53235" y1="94860" x2="68676" y2="93692"/>
                        <a14:foregroundMark x1="68676" y1="93692" x2="97794" y2="99065"/>
                        <a14:foregroundMark x1="97794" y1="99065" x2="87353" y2="88318"/>
                        <a14:foregroundMark x1="63971" y1="43224" x2="65588" y2="31776"/>
                        <a14:foregroundMark x1="65588" y1="31776" x2="66176" y2="32944"/>
                        <a14:foregroundMark x1="56176" y1="34579" x2="67500" y2="40888"/>
                        <a14:foregroundMark x1="67500" y1="40888" x2="69265" y2="40421"/>
                        <a14:foregroundMark x1="44412" y1="2804" x2="36471" y2="5140"/>
                        <a14:foregroundMark x1="36471" y1="5140" x2="29265" y2="14252"/>
                        <a14:foregroundMark x1="29265" y1="14252" x2="23382" y2="27804"/>
                        <a14:foregroundMark x1="23382" y1="27804" x2="21765" y2="38551"/>
                        <a14:foregroundMark x1="65441" y1="46495" x2="74265" y2="49299"/>
                        <a14:foregroundMark x1="74265" y1="49299" x2="53529" y2="39252"/>
                        <a14:backgroundMark x1="12941" y1="4907" x2="4559" y2="8411"/>
                        <a14:backgroundMark x1="4559" y1="8411" x2="11912" y2="39953"/>
                        <a14:backgroundMark x1="11912" y1="39953" x2="19821" y2="37826"/>
                        <a14:backgroundMark x1="20928" y1="48725" x2="20441" y2="58879"/>
                        <a14:backgroundMark x1="21063" y1="45899" x2="20954" y2="48168"/>
                        <a14:backgroundMark x1="20441" y1="58879" x2="23235" y2="76402"/>
                        <a14:backgroundMark x1="23235" y1="76402" x2="17206" y2="70794"/>
                        <a14:backgroundMark x1="20000" y1="10514" x2="30441" y2="6308"/>
                        <a14:backgroundMark x1="22462" y1="21190" x2="20294" y2="25234"/>
                        <a14:backgroundMark x1="30441" y1="6308" x2="30115" y2="6916"/>
                        <a14:backgroundMark x1="20294" y1="25234" x2="15147" y2="56776"/>
                        <a14:backgroundMark x1="15147" y1="56776" x2="26324" y2="77804"/>
                        <a14:backgroundMark x1="26324" y1="77804" x2="19706" y2="84579"/>
                        <a14:backgroundMark x1="19706" y1="84579" x2="27941" y2="96729"/>
                        <a14:backgroundMark x1="27941" y1="96729" x2="43235" y2="99533"/>
                        <a14:backgroundMark x1="43235" y1="99533" x2="51732" y2="98725"/>
                        <a14:backgroundMark x1="73209" y1="98948" x2="75735" y2="99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829" y="4455504"/>
            <a:ext cx="4862588" cy="306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0973B3A-225D-49DD-B517-F3B6828B58BF}"/>
              </a:ext>
            </a:extLst>
          </p:cNvPr>
          <p:cNvSpPr txBox="1"/>
          <p:nvPr/>
        </p:nvSpPr>
        <p:spPr>
          <a:xfrm>
            <a:off x="704913" y="1579771"/>
            <a:ext cx="638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Linguagem usada: </a:t>
            </a:r>
            <a:r>
              <a:rPr lang="pt-PT" err="1"/>
              <a:t>Javascript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2B380-21F2-4F51-B8F7-071245DE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216492"/>
            <a:ext cx="10131425" cy="885914"/>
          </a:xfrm>
        </p:spPr>
        <p:txBody>
          <a:bodyPr/>
          <a:lstStyle/>
          <a:p>
            <a:r>
              <a:rPr lang="pt-PT" err="1"/>
              <a:t>Development</a:t>
            </a:r>
            <a:r>
              <a:rPr lang="pt-PT"/>
              <a:t> </a:t>
            </a:r>
            <a:r>
              <a:rPr lang="pt-PT" err="1"/>
              <a:t>plan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02ABC0-8742-4139-803F-248F94EE3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33142"/>
            <a:ext cx="10882356" cy="5050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/>
              <a:t>Os nossos objetivos consistem em</a:t>
            </a:r>
            <a:r>
              <a:rPr lang="pt-PT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/>
              <a:t>Implementar a base de dados (de modo a conseguirmos fazer </a:t>
            </a:r>
            <a:r>
              <a:rPr lang="pt-PT" i="1" err="1"/>
              <a:t>queries</a:t>
            </a:r>
            <a:r>
              <a:rPr lang="pt-PT" i="1"/>
              <a:t> </a:t>
            </a:r>
            <a:r>
              <a:rPr lang="pt-PT"/>
              <a:t>em </a:t>
            </a:r>
            <a:r>
              <a:rPr lang="pt-PT" i="1" err="1"/>
              <a:t>Postgresql</a:t>
            </a:r>
            <a:r>
              <a:rPr lang="pt-PT"/>
              <a:t>) </a:t>
            </a:r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Eduardo e Francisco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/>
              <a:t>Criar a API com as rotas necessárias, de modo a possibilitar a conexão entre o servidor e a base de dados: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Autenticação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Registo de produtos e utilizadores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Francisco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Atualizar produtos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Rosendo</a:t>
            </a:r>
            <a:endParaRPr lang="pt-PT" sz="1200"/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Efetuar Compras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Rosendo</a:t>
            </a:r>
            <a:endParaRPr lang="pt-PT" sz="1200"/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Deixar perguntas e </a:t>
            </a:r>
            <a:r>
              <a:rPr lang="pt-PT" sz="1200" i="1"/>
              <a:t>ratings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  <a:endParaRPr lang="pt-PT" sz="1200" i="1"/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Consultar informações dos produtos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  <a:endParaRPr lang="pt-PT" sz="1200"/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Obter estatísticas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  <a:endParaRPr lang="pt-PT" sz="1200"/>
          </a:p>
          <a:p>
            <a:pPr marL="800100" lvl="1" indent="-342900">
              <a:buFont typeface="+mj-lt"/>
              <a:buAutoNum type="arabicPeriod"/>
            </a:pPr>
            <a:r>
              <a:rPr lang="pt-PT"/>
              <a:t>Depois disto, pensamos implementar um pequeno website (</a:t>
            </a:r>
            <a:r>
              <a:rPr lang="pt-PT" err="1"/>
              <a:t>front-end</a:t>
            </a:r>
            <a:r>
              <a:rPr lang="pt-PT"/>
              <a:t>), muito simbólico, em </a:t>
            </a:r>
            <a:r>
              <a:rPr lang="pt-PT" i="1" err="1"/>
              <a:t>React</a:t>
            </a:r>
            <a:r>
              <a:rPr lang="pt-PT"/>
              <a:t> para simular uma app real </a:t>
            </a:r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Eduardo e Rosendo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i="1"/>
              <a:t>Tentar adquirir um </a:t>
            </a:r>
            <a:r>
              <a:rPr lang="pt-PT" i="1" err="1"/>
              <a:t>host</a:t>
            </a:r>
            <a:r>
              <a:rPr lang="pt-PT" i="1"/>
              <a:t> temporário para simular uma aplicação real </a:t>
            </a:r>
            <a:r>
              <a:rPr lang="pt-PT"/>
              <a:t>– Estamos a pensar levar este projeto para outro nível e, se o tempo permitir (ou seja, se chover muito na queima), adquirir servidores (para a </a:t>
            </a:r>
            <a:r>
              <a:rPr lang="pt-PT" i="1" err="1"/>
              <a:t>back-end</a:t>
            </a:r>
            <a:r>
              <a:rPr lang="pt-PT" i="1"/>
              <a:t> </a:t>
            </a:r>
            <a:r>
              <a:rPr lang="pt-PT"/>
              <a:t>e base de dados) juntamente com um domínio e lançar esta aplicação para produção </a:t>
            </a:r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7C631D-FC6F-439D-A3F2-61C41D7C3C33}"/>
              </a:ext>
            </a:extLst>
          </p:cNvPr>
          <p:cNvSpPr txBox="1"/>
          <p:nvPr/>
        </p:nvSpPr>
        <p:spPr>
          <a:xfrm>
            <a:off x="623843" y="890336"/>
            <a:ext cx="583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ROADMAP E DIVISÃO DE TRABALHO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181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PT"/>
              <a:t>Obrigado!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  <a:hlinkClick r:id="rId4"/>
              </a:rPr>
              <a:t>uc2020217675@student.uc.pt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– </a:t>
            </a:r>
            <a:r>
              <a:rPr lang="pt-PT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eDUARDO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Nunes</a:t>
            </a:r>
          </a:p>
          <a:p>
            <a:pPr rtl="0"/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  <a:hlinkClick r:id="rId5"/>
              </a:rPr>
              <a:t>uc2020217697@student.uc.pt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– </a:t>
            </a:r>
            <a:r>
              <a:rPr lang="pt-PT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francsico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pt-PT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rOSENDO</a:t>
            </a:r>
            <a:endParaRPr lang="pt-P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644DC-4E24-4E33-85C6-F30FA87C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Esclarecimentos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E40AAB-BF7B-41C9-AAC9-BF251E47E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Este projeto tem como propósito simular o uso prático de uma base de dados numa API que interage com uma aplicação.</a:t>
            </a:r>
          </a:p>
          <a:p>
            <a:r>
              <a:rPr lang="pt-PT"/>
              <a:t>Os objetivos deste trabalho são:</a:t>
            </a:r>
          </a:p>
          <a:p>
            <a:pPr lvl="1"/>
            <a:r>
              <a:rPr lang="pt-PT"/>
              <a:t>Verificar quais os melhores métodos de planeamento de estruturas de dados e a sua importância para o funcionamento de uma aplicação</a:t>
            </a:r>
          </a:p>
          <a:p>
            <a:pPr lvl="1"/>
            <a:r>
              <a:rPr lang="pt-PT"/>
              <a:t>Por em prática, numa API, a interação entre uma base de dados e o seu utilizador </a:t>
            </a:r>
            <a:r>
              <a:rPr lang="pt-PT" i="1"/>
              <a:t>(</a:t>
            </a:r>
            <a:r>
              <a:rPr lang="pt-PT" i="1" err="1"/>
              <a:t>client</a:t>
            </a:r>
            <a:r>
              <a:rPr lang="pt-PT" i="1"/>
              <a:t> </a:t>
            </a:r>
            <a:r>
              <a:rPr lang="pt-PT" i="1" err="1"/>
              <a:t>side</a:t>
            </a:r>
            <a:r>
              <a:rPr lang="pt-PT" i="1"/>
              <a:t> </a:t>
            </a:r>
            <a:r>
              <a:rPr lang="pt-PT" i="1" err="1"/>
              <a:t>vs</a:t>
            </a:r>
            <a:r>
              <a:rPr lang="pt-PT" i="1"/>
              <a:t> server </a:t>
            </a:r>
            <a:r>
              <a:rPr lang="pt-PT" i="1" err="1"/>
              <a:t>side</a:t>
            </a:r>
            <a:r>
              <a:rPr lang="pt-PT" i="1"/>
              <a:t> </a:t>
            </a:r>
            <a:r>
              <a:rPr lang="pt-PT" i="1" err="1"/>
              <a:t>programming</a:t>
            </a:r>
            <a:r>
              <a:rPr lang="pt-PT" i="1"/>
              <a:t>)</a:t>
            </a:r>
            <a:r>
              <a:rPr lang="pt-PT"/>
              <a:t>.</a:t>
            </a:r>
          </a:p>
          <a:p>
            <a:pPr lvl="1"/>
            <a:r>
              <a:rPr lang="pt-PT"/>
              <a:t>Entender como um projeto por detrás do qual existe uma base de dados é organizado, planeado e executado.</a:t>
            </a:r>
          </a:p>
          <a:p>
            <a:pPr lvl="1"/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1F957B0-BAD3-451A-8905-8FA7ADE30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415" y="495241"/>
            <a:ext cx="1610955" cy="164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9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6D86B-DECF-478F-AEA6-8C8B1213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Descrição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26C9FD-4CDC-4BFB-94A2-7D0642F60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/>
              <a:t>Este projeto tem por base fazer o </a:t>
            </a:r>
            <a:r>
              <a:rPr lang="pt-PT" i="1" err="1"/>
              <a:t>client</a:t>
            </a:r>
            <a:r>
              <a:rPr lang="pt-PT" i="1"/>
              <a:t> </a:t>
            </a:r>
            <a:r>
              <a:rPr lang="pt-PT" i="1" err="1"/>
              <a:t>side</a:t>
            </a:r>
            <a:r>
              <a:rPr lang="pt-PT"/>
              <a:t> de uma </a:t>
            </a:r>
            <a:r>
              <a:rPr lang="pt-PT" i="1"/>
              <a:t>web-</a:t>
            </a:r>
            <a:r>
              <a:rPr lang="pt-PT" i="1" err="1"/>
              <a:t>aplication</a:t>
            </a:r>
            <a:r>
              <a:rPr lang="pt-PT" i="1"/>
              <a:t>. </a:t>
            </a:r>
            <a:r>
              <a:rPr lang="pt-PT"/>
              <a:t>Foi-nos colocado o desafio de desenvolver um sistema de compra e venda de produtos eletrónicos online, tendo como alicerce uma base de dados eficaz, adequada às necessidades dos utilizadores da mesma.</a:t>
            </a:r>
          </a:p>
          <a:p>
            <a:pPr marL="0" indent="0">
              <a:buNone/>
            </a:pPr>
            <a:r>
              <a:rPr lang="pt-PT"/>
              <a:t>A aplicação permite aos utilizadores comprar e vender determinados produtos que, por sua vez, podem deter de secções de perguntas e respostas feitas por outros </a:t>
            </a:r>
            <a:r>
              <a:rPr lang="pt-PT" i="1" err="1"/>
              <a:t>users</a:t>
            </a:r>
            <a:r>
              <a:rPr lang="pt-PT" i="1"/>
              <a:t>.</a:t>
            </a:r>
          </a:p>
          <a:p>
            <a:pPr marL="0" indent="0">
              <a:buNone/>
            </a:pPr>
            <a:r>
              <a:rPr lang="pt-PT"/>
              <a:t>Alem disto, a aplicação pressupõe a moderação através de administradores, que têm acesso a mais funcionalidades, tais como: remover perguntas, ver histórico de produtos e atualizar o seu stock.</a:t>
            </a:r>
          </a:p>
        </p:txBody>
      </p:sp>
    </p:spTree>
    <p:extLst>
      <p:ext uri="{BB962C8B-B14F-4D97-AF65-F5344CB8AC3E}">
        <p14:creationId xmlns:p14="http://schemas.microsoft.com/office/powerpoint/2010/main" val="180978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725E7-AA96-4A4B-9BD7-0A361913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anchor="ctr">
            <a:normAutofit/>
          </a:bodyPr>
          <a:lstStyle/>
          <a:p>
            <a:r>
              <a:rPr lang="pt-PT"/>
              <a:t>Base de dados usada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783013-3060-4E99-ACAF-A607DF158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/>
              <a:t>Deste modo, apercebemo-nos que, de acordo com os requisitos, era pertinente dividir a estrutura de dados em cinco pilares principais que acabam por se interligar, formando a “estrutura geral” (base de dados):</a:t>
            </a:r>
          </a:p>
          <a:p>
            <a:pPr lvl="1"/>
            <a:r>
              <a:rPr lang="pt-PT" sz="1800"/>
              <a:t>Utilizadores (permissões)</a:t>
            </a:r>
          </a:p>
          <a:p>
            <a:pPr lvl="1"/>
            <a:r>
              <a:rPr lang="pt-PT" sz="1800"/>
              <a:t>Produtos e o seu Rating (especificações, empresas e o seu histórico)</a:t>
            </a:r>
          </a:p>
          <a:p>
            <a:pPr lvl="1"/>
            <a:r>
              <a:rPr lang="pt-PT" sz="1800"/>
              <a:t>Pedidos de Produtos (feito por utilizadores)</a:t>
            </a:r>
          </a:p>
          <a:p>
            <a:pPr lvl="1"/>
            <a:r>
              <a:rPr lang="pt-PT" sz="1800"/>
              <a:t>Perguntas e respostas</a:t>
            </a:r>
          </a:p>
          <a:p>
            <a:pPr marL="457200" lvl="1" indent="0">
              <a:buNone/>
            </a:pPr>
            <a:endParaRPr lang="pt-PT" sz="1800"/>
          </a:p>
          <a:p>
            <a:endParaRPr lang="pt-PT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0A8C617-74A5-4A09-AC51-BEEDE397F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894" y="2512291"/>
            <a:ext cx="5939895" cy="25096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709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1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Utilizadores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5A72-74BD-4A21-9983-8DA8308B9D80}"/>
              </a:ext>
            </a:extLst>
          </p:cNvPr>
          <p:cNvSpPr txBox="1"/>
          <p:nvPr/>
        </p:nvSpPr>
        <p:spPr>
          <a:xfrm>
            <a:off x="745816" y="2142067"/>
            <a:ext cx="5350184" cy="3649134"/>
          </a:xfrm>
          <a:prstGeom prst="rect">
            <a:avLst/>
          </a:prstGeom>
          <a:ln w="57150">
            <a:solidFill>
              <a:schemeClr val="accent2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PT"/>
              <a:t>A secção utilizadores é composta por 3 tabelas principais, um </a:t>
            </a:r>
            <a:r>
              <a:rPr lang="pt-PT" b="1" i="1" err="1"/>
              <a:t>User</a:t>
            </a:r>
            <a:r>
              <a:rPr lang="pt-PT"/>
              <a:t> onde é guardada a informação base de um utilizador (password encriptada, nome de utilizador, email…), uma tabela com </a:t>
            </a:r>
            <a:r>
              <a:rPr lang="pt-PT" b="1" i="1"/>
              <a:t>as Roles de cada utilizador, </a:t>
            </a:r>
            <a:r>
              <a:rPr lang="pt-PT"/>
              <a:t>juntamente com a data em que as quais foram fornecidas e, por fim, uma tabela </a:t>
            </a:r>
            <a:r>
              <a:rPr lang="pt-PT" b="1" i="1"/>
              <a:t>Roles</a:t>
            </a:r>
            <a:r>
              <a:rPr lang="pt-PT"/>
              <a:t> que contém todos os tipos de roles e os dados que lhes são intrínsecos.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2FFA6D1-929D-463A-9F6A-8A287C981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329" y="1337733"/>
            <a:ext cx="4729344" cy="52257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184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1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PRODUTOS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5A72-74BD-4A21-9983-8DA8308B9D80}"/>
              </a:ext>
            </a:extLst>
          </p:cNvPr>
          <p:cNvSpPr txBox="1"/>
          <p:nvPr/>
        </p:nvSpPr>
        <p:spPr>
          <a:xfrm>
            <a:off x="685802" y="2142067"/>
            <a:ext cx="4995334" cy="3649134"/>
          </a:xfrm>
          <a:prstGeom prst="rect">
            <a:avLst/>
          </a:prstGeom>
          <a:ln w="57150">
            <a:solidFill>
              <a:schemeClr val="accent4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PT"/>
              <a:t>Esta secção é composta por 5 tabelas principais: a </a:t>
            </a:r>
            <a:r>
              <a:rPr lang="pt-PT" b="1" i="1" err="1"/>
              <a:t>Product</a:t>
            </a:r>
            <a:r>
              <a:rPr lang="pt-PT" i="1"/>
              <a:t>,</a:t>
            </a:r>
            <a:r>
              <a:rPr lang="pt-PT"/>
              <a:t> onde é guardada a informação base de um produto (nome, preço, stock); a </a:t>
            </a:r>
            <a:r>
              <a:rPr lang="pt-PT" b="1" i="1"/>
              <a:t>Empresa</a:t>
            </a:r>
            <a:r>
              <a:rPr lang="pt-PT" i="1"/>
              <a:t>,</a:t>
            </a:r>
            <a:r>
              <a:rPr lang="pt-PT"/>
              <a:t> onde é feita outra tabela que contem informação mais específica sobre a empresa em causa (nome, endereço, telefone …); a </a:t>
            </a:r>
            <a:r>
              <a:rPr lang="pt-PT" b="1" i="1"/>
              <a:t>Especificações</a:t>
            </a:r>
            <a:r>
              <a:rPr lang="pt-PT"/>
              <a:t> de um produto juntamente com uma tabela que ligue </a:t>
            </a:r>
            <a:r>
              <a:rPr lang="pt-PT" i="1"/>
              <a:t>n</a:t>
            </a:r>
            <a:r>
              <a:rPr lang="pt-PT"/>
              <a:t> especificações a </a:t>
            </a:r>
            <a:r>
              <a:rPr lang="pt-PT" i="1"/>
              <a:t>n </a:t>
            </a:r>
            <a:r>
              <a:rPr lang="pt-PT"/>
              <a:t>Produtos (visto que a mesma especificação pode ser transversal a vários produtos) uma tabela que guarde o </a:t>
            </a:r>
            <a:r>
              <a:rPr lang="pt-PT" b="1" i="1"/>
              <a:t>Histórico de Produtos </a:t>
            </a:r>
            <a:r>
              <a:rPr lang="pt-PT"/>
              <a:t>(que também tenha a data que foi modificado) e, por fim, os </a:t>
            </a:r>
            <a:r>
              <a:rPr lang="pt-PT" b="1" i="1"/>
              <a:t>Ratings</a:t>
            </a:r>
            <a:r>
              <a:rPr lang="pt-PT"/>
              <a:t> associados aos produtos.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F6FF171-E31F-4634-A7EC-7EA3F30D8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257" y="2328931"/>
            <a:ext cx="5963705" cy="28178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874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1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THREADS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5A72-74BD-4A21-9983-8DA8308B9D80}"/>
              </a:ext>
            </a:extLst>
          </p:cNvPr>
          <p:cNvSpPr txBox="1"/>
          <p:nvPr/>
        </p:nvSpPr>
        <p:spPr>
          <a:xfrm>
            <a:off x="685802" y="2142067"/>
            <a:ext cx="4995334" cy="3649134"/>
          </a:xfrm>
          <a:prstGeom prst="rect">
            <a:avLst/>
          </a:prstGeom>
          <a:ln w="57150">
            <a:solidFill>
              <a:srgbClr val="FF0000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PT"/>
              <a:t>A secção de</a:t>
            </a:r>
            <a:r>
              <a:rPr lang="pt-PT" b="1" i="1"/>
              <a:t> </a:t>
            </a:r>
            <a:r>
              <a:rPr lang="pt-PT"/>
              <a:t>Perguntas e respostas é composta por </a:t>
            </a:r>
            <a:r>
              <a:rPr lang="pt-PT" b="1" i="1" err="1"/>
              <a:t>Threads</a:t>
            </a:r>
            <a:r>
              <a:rPr lang="pt-PT"/>
              <a:t>, ou seja, uma área de discussão para </a:t>
            </a:r>
            <a:r>
              <a:rPr lang="pt-PT" b="1" i="1"/>
              <a:t>Responder</a:t>
            </a:r>
            <a:r>
              <a:rPr lang="pt-PT"/>
              <a:t> a uma pergunta principal (ou a outras respostas) juntamente com </a:t>
            </a:r>
            <a:r>
              <a:rPr lang="pt-PT" b="1" i="1"/>
              <a:t>Notificações</a:t>
            </a:r>
            <a:r>
              <a:rPr lang="pt-PT"/>
              <a:t> da mesma, que são guardadas para serem abertas por um </a:t>
            </a:r>
            <a:r>
              <a:rPr lang="pt-PT" err="1"/>
              <a:t>user</a:t>
            </a:r>
            <a:r>
              <a:rPr lang="pt-PT"/>
              <a:t>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AAF4802-B731-4848-9E77-905E8161D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690" y="2515177"/>
            <a:ext cx="6155971" cy="29086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886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b="0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b="0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0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ORDERS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5A72-74BD-4A21-9983-8DA8308B9D80}"/>
              </a:ext>
            </a:extLst>
          </p:cNvPr>
          <p:cNvSpPr txBox="1"/>
          <p:nvPr/>
        </p:nvSpPr>
        <p:spPr>
          <a:xfrm>
            <a:off x="685802" y="2142067"/>
            <a:ext cx="4995334" cy="3649134"/>
          </a:xfrm>
          <a:prstGeom prst="rect">
            <a:avLst/>
          </a:prstGeom>
          <a:ln w="57150">
            <a:solidFill>
              <a:schemeClr val="accent5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PT"/>
              <a:t>Finalmente, temos a secção de pedidos de produtos, onde são guardadas as </a:t>
            </a:r>
            <a:r>
              <a:rPr lang="pt-PT" b="1" i="1" err="1"/>
              <a:t>Orders</a:t>
            </a:r>
            <a:r>
              <a:rPr lang="pt-PT" b="1" i="1"/>
              <a:t> </a:t>
            </a:r>
            <a:r>
              <a:rPr lang="pt-PT"/>
              <a:t>feitas por utilizadores que contêm diversos produtos, juntamente com a data, preço total e o seu estado.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E224EF1-5B13-414E-9581-C325D2534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14009"/>
            <a:ext cx="5684303" cy="3240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053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A9041-FFBD-4AEB-8BB2-19375875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9582"/>
            <a:ext cx="10131425" cy="1456267"/>
          </a:xfrm>
        </p:spPr>
        <p:txBody>
          <a:bodyPr/>
          <a:lstStyle/>
          <a:p>
            <a:r>
              <a:rPr lang="pt-PT"/>
              <a:t>Juntos formam O MODELO 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276C41-BCBE-4755-ABC7-54FF27194A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/>
              <a:t>*imagem do modelo completo*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6A9209E-ACD5-4C9B-8941-FE58363887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1F9ACF7-2484-4C9B-8467-0172B12DA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4" y="1568775"/>
            <a:ext cx="12014351" cy="479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5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98_TF22566005_Win32" id="{7DAE7B0A-6F33-48EA-9AF6-33303C39D251}" vid="{05261978-2C9F-45FD-A2D3-9939278D3F2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0DC1A12F3C8C4193A9BC58026E2129" ma:contentTypeVersion="11" ma:contentTypeDescription="Criar um novo documento." ma:contentTypeScope="" ma:versionID="ccd5ed97977f99c7ab1643cfa5a9b0a8">
  <xsd:schema xmlns:xsd="http://www.w3.org/2001/XMLSchema" xmlns:xs="http://www.w3.org/2001/XMLSchema" xmlns:p="http://schemas.microsoft.com/office/2006/metadata/properties" xmlns:ns3="eadd18a0-b79f-4092-be33-0b324616ec8b" targetNamespace="http://schemas.microsoft.com/office/2006/metadata/properties" ma:root="true" ma:fieldsID="f882415be22080bf720e4084a7789ecc" ns3:_="">
    <xsd:import namespace="eadd18a0-b79f-4092-be33-0b324616ec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d18a0-b79f-4092-be33-0b324616ec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add18a0-b79f-4092-be33-0b324616ec8b" xsi:nil="true"/>
  </documentManagement>
</p:properties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0632C2-06E4-4B3C-B1DE-703B77CC218D}">
  <ds:schemaRefs>
    <ds:schemaRef ds:uri="eadd18a0-b79f-4092-be33-0b324616ec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eadd18a0-b79f-4092-be33-0b324616ec8b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futurista</Template>
  <TotalTime>130</TotalTime>
  <Words>818</Words>
  <Application>Microsoft Office PowerPoint</Application>
  <PresentationFormat>Ecrã Panorâmico</PresentationFormat>
  <Paragraphs>56</Paragraphs>
  <Slides>13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Trabalho prático Bases de dados</vt:lpstr>
      <vt:lpstr>Esclarecimentos</vt:lpstr>
      <vt:lpstr>Descrição do PROJETO</vt:lpstr>
      <vt:lpstr>Base de dados usada</vt:lpstr>
      <vt:lpstr>Explicação geral da base de dados Utilizadores</vt:lpstr>
      <vt:lpstr>Explicação geral da base de dados PRODUTOS</vt:lpstr>
      <vt:lpstr>Explicação geral da base de dados THREADS</vt:lpstr>
      <vt:lpstr>Explicação geral da base de dados ORDERS</vt:lpstr>
      <vt:lpstr>Juntos formam O MODELO ER</vt:lpstr>
      <vt:lpstr>MODELO FISICO</vt:lpstr>
      <vt:lpstr>Tecnologias usadas</vt:lpstr>
      <vt:lpstr>Development plan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Bases de dados</dc:title>
  <dc:creator>Eduardo José Gonçalves Nunes</dc:creator>
  <cp:lastModifiedBy>Eduardo Nunes</cp:lastModifiedBy>
  <cp:revision>3</cp:revision>
  <dcterms:created xsi:type="dcterms:W3CDTF">2022-03-20T19:20:57Z</dcterms:created>
  <dcterms:modified xsi:type="dcterms:W3CDTF">2022-03-23T15:37:24Z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0x0101006E0DC1A12F3C8C4193A9BC58026E2129</vt:lpwstr>
  </property>
</Properties>
</file>