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91" r:id="rId12"/>
    <p:sldId id="285" r:id="rId13"/>
    <p:sldId id="287" r:id="rId14"/>
    <p:sldId id="288" r:id="rId15"/>
    <p:sldId id="292" r:id="rId16"/>
    <p:sldId id="289" r:id="rId17"/>
    <p:sldId id="290" r:id="rId18"/>
    <p:sldId id="293" r:id="rId19"/>
    <p:sldId id="258" r:id="rId20"/>
    <p:sldId id="278" r:id="rId21"/>
    <p:sldId id="274" r:id="rId2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6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08478" y="854243"/>
          <a:ext cx="904055" cy="9040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8330" y="1044094"/>
          <a:ext cx="524352" cy="524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206260" y="854243"/>
          <a:ext cx="2130988" cy="9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206260" y="854243"/>
        <a:ext cx="2130988" cy="904055"/>
      </dsp:txXfrm>
    </dsp:sp>
    <dsp:sp modelId="{75512A68-FA50-4392-A441-C6EC352FE606}">
      <dsp:nvSpPr>
        <dsp:cNvPr id="0" name=""/>
        <dsp:cNvSpPr/>
      </dsp:nvSpPr>
      <dsp:spPr>
        <a:xfrm>
          <a:off x="3708556" y="854243"/>
          <a:ext cx="904055" cy="9040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898408" y="1044094"/>
          <a:ext cx="524352" cy="524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806338" y="854243"/>
          <a:ext cx="2130988" cy="9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806338" y="854243"/>
        <a:ext cx="2130988" cy="904055"/>
      </dsp:txXfrm>
    </dsp:sp>
    <dsp:sp modelId="{2CA4BD4C-87EF-4944-9E57-97154B3B633C}">
      <dsp:nvSpPr>
        <dsp:cNvPr id="0" name=""/>
        <dsp:cNvSpPr/>
      </dsp:nvSpPr>
      <dsp:spPr>
        <a:xfrm>
          <a:off x="108478" y="2478565"/>
          <a:ext cx="904055" cy="9040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8330" y="2668417"/>
          <a:ext cx="524352" cy="524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206260" y="2478565"/>
          <a:ext cx="2130988" cy="9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206260" y="2478565"/>
        <a:ext cx="2130988" cy="904055"/>
      </dsp:txXfrm>
    </dsp:sp>
    <dsp:sp modelId="{7089FE6B-57E5-4306-8097-E758E000C828}">
      <dsp:nvSpPr>
        <dsp:cNvPr id="0" name=""/>
        <dsp:cNvSpPr/>
      </dsp:nvSpPr>
      <dsp:spPr>
        <a:xfrm>
          <a:off x="3708556" y="2478565"/>
          <a:ext cx="904055" cy="9040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898408" y="2670095"/>
          <a:ext cx="524352" cy="52435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806338" y="2478565"/>
          <a:ext cx="2130988" cy="9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806338" y="2478565"/>
        <a:ext cx="2130988" cy="904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27/03/2022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27/03/2022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27/03/2022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1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0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62" y="124409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 dirty="0"/>
              <a:t>Juntos formam O MODELO 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29946D-2269-4CB7-B774-1A92BF6A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" y="1735494"/>
            <a:ext cx="11987707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1600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7E769E-2A45-4661-BDC0-FC55D177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835322"/>
            <a:ext cx="11627047" cy="59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59F5F-3C56-4022-AB01-2E0406CA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pt-PT" dirty="0"/>
              <a:t>Notas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0D50B7-D3A8-4F4C-BE7B-C2246FD9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728133"/>
            <a:ext cx="11201398" cy="1147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Antes de prosseguirmos para as operações e transações da base de dados gostaríamos de referir duas pequenas indicações do porquê desta estrutura: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1464A-6DC9-4E9A-876F-1F90CA3E6FF3}"/>
              </a:ext>
            </a:extLst>
          </p:cNvPr>
          <p:cNvSpPr txBox="1"/>
          <p:nvPr/>
        </p:nvSpPr>
        <p:spPr>
          <a:xfrm>
            <a:off x="237933" y="1875799"/>
            <a:ext cx="6273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Empresas – Stock – Produtos</a:t>
            </a:r>
            <a:r>
              <a:rPr lang="pt-PT" dirty="0"/>
              <a:t>: Apesar de reconhecermos que, ao contrário de lojas tradicionais, um produto é vendido por somente uma empresa especifica, a tabela dedicada a </a:t>
            </a:r>
            <a:r>
              <a:rPr lang="pt-PT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“Stocks” deixa de fazer muito sentido</a:t>
            </a:r>
            <a:r>
              <a:rPr lang="pt-PT" dirty="0"/>
              <a:t>, visto que, uma solução que envolvesse menos tabelas caberia no facto de o </a:t>
            </a:r>
            <a:r>
              <a:rPr lang="pt-PT" b="1" dirty="0"/>
              <a:t>Produto</a:t>
            </a:r>
            <a:r>
              <a:rPr lang="pt-PT" dirty="0"/>
              <a:t> ter um atributo </a:t>
            </a:r>
            <a:r>
              <a:rPr lang="pt-PT" b="1" dirty="0"/>
              <a:t>stock </a:t>
            </a:r>
            <a:r>
              <a:rPr lang="pt-PT" dirty="0"/>
              <a:t>porque, como este é só vendido num único lugar o stock conseguiria ser atributo do mesmo (não existe dois produtos iguais na mesma empresa). No entanto, </a:t>
            </a:r>
            <a:r>
              <a:rPr lang="pt-PT" dirty="0">
                <a:solidFill>
                  <a:schemeClr val="accent4"/>
                </a:solidFill>
              </a:rPr>
              <a:t>quer para aumentar a </a:t>
            </a:r>
            <a:r>
              <a:rPr lang="pt-PT" dirty="0" err="1">
                <a:solidFill>
                  <a:schemeClr val="accent4"/>
                </a:solidFill>
              </a:rPr>
              <a:t>escabilidade</a:t>
            </a:r>
            <a:r>
              <a:rPr lang="pt-PT" dirty="0">
                <a:solidFill>
                  <a:schemeClr val="accent4"/>
                </a:solidFill>
              </a:rPr>
              <a:t> para o futuro da loja online</a:t>
            </a:r>
            <a:r>
              <a:rPr lang="pt-PT" dirty="0"/>
              <a:t>, </a:t>
            </a:r>
            <a:r>
              <a:rPr lang="pt-PT" dirty="0">
                <a:solidFill>
                  <a:schemeClr val="accent4"/>
                </a:solidFill>
              </a:rPr>
              <a:t>quer para a performance da base de dados</a:t>
            </a:r>
            <a:r>
              <a:rPr lang="pt-PT" dirty="0"/>
              <a:t>: um stock é mudado centenas de vezes ao dia, não valia a pena estar sempre a mudar no objeto produto que, por sua vez, raramente eram lhe mudadas outros atributos por questão de logística (nome, preço, descrição) </a:t>
            </a:r>
            <a:r>
              <a:rPr lang="pt-PT" dirty="0">
                <a:solidFill>
                  <a:schemeClr val="accent4"/>
                </a:solidFill>
              </a:rPr>
              <a:t>decidimos prosseguir com esta forma de alterar e guardar </a:t>
            </a:r>
            <a:r>
              <a:rPr lang="pt-PT" b="1" dirty="0">
                <a:solidFill>
                  <a:schemeClr val="accent4"/>
                </a:solidFill>
              </a:rPr>
              <a:t>Stocks</a:t>
            </a:r>
            <a:r>
              <a:rPr lang="pt-PT" b="1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9D1B5F-2B09-4547-8839-9B815AD1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13" y="2295331"/>
            <a:ext cx="5587581" cy="29381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3A0A00-54DB-4D2C-B567-7D5AF1720040}"/>
              </a:ext>
            </a:extLst>
          </p:cNvPr>
          <p:cNvSpPr txBox="1"/>
          <p:nvPr/>
        </p:nvSpPr>
        <p:spPr>
          <a:xfrm>
            <a:off x="3204927" y="6410513"/>
            <a:ext cx="1238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No caso de mais questões relacionadas com a estrutura da base de dados, por favor, contactem-nos através do nosso email</a:t>
            </a:r>
          </a:p>
        </p:txBody>
      </p:sp>
    </p:spTree>
    <p:extLst>
      <p:ext uri="{BB962C8B-B14F-4D97-AF65-F5344CB8AC3E}">
        <p14:creationId xmlns:p14="http://schemas.microsoft.com/office/powerpoint/2010/main" val="11910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239796"/>
            <a:ext cx="10131425" cy="827003"/>
          </a:xfrm>
        </p:spPr>
        <p:txBody>
          <a:bodyPr/>
          <a:lstStyle/>
          <a:p>
            <a:r>
              <a:rPr lang="pt-PT" dirty="0"/>
              <a:t>Operações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213" y="1213164"/>
            <a:ext cx="11152237" cy="5160596"/>
          </a:xfrm>
        </p:spPr>
        <p:txBody>
          <a:bodyPr/>
          <a:lstStyle/>
          <a:p>
            <a:r>
              <a:rPr lang="pt-PT" dirty="0"/>
              <a:t>Ver os Produtos de um utilizador: Fazer um </a:t>
            </a:r>
            <a:r>
              <a:rPr lang="pt-PT" dirty="0" err="1"/>
              <a:t>Query</a:t>
            </a:r>
            <a:r>
              <a:rPr lang="pt-PT" dirty="0"/>
              <a:t> dos </a:t>
            </a:r>
            <a:r>
              <a:rPr lang="pt-PT" b="1" dirty="0"/>
              <a:t>Produtos</a:t>
            </a:r>
            <a:r>
              <a:rPr lang="pt-PT" dirty="0"/>
              <a:t> de um utilizador através das suas </a:t>
            </a:r>
            <a:r>
              <a:rPr lang="pt-PT" i="1" dirty="0" err="1"/>
              <a:t>Orders</a:t>
            </a:r>
            <a:r>
              <a:rPr lang="pt-PT" dirty="0"/>
              <a:t>.</a:t>
            </a:r>
          </a:p>
          <a:p>
            <a:r>
              <a:rPr lang="pt-PT" dirty="0"/>
              <a:t>Obter estatísticas de vendas nos últimos 12 meses através da data das </a:t>
            </a:r>
            <a:r>
              <a:rPr lang="pt-PT" i="1" dirty="0" err="1"/>
              <a:t>Orders</a:t>
            </a:r>
            <a:r>
              <a:rPr lang="pt-PT" dirty="0"/>
              <a:t> feitas.</a:t>
            </a:r>
          </a:p>
          <a:p>
            <a:r>
              <a:rPr lang="pt-PT" dirty="0"/>
              <a:t>Consultar Notificações de utilizadores.</a:t>
            </a:r>
          </a:p>
          <a:p>
            <a:r>
              <a:rPr lang="pt-PT" dirty="0"/>
              <a:t>Log In na Base de dados</a:t>
            </a:r>
          </a:p>
          <a:p>
            <a:r>
              <a:rPr lang="pt-PT" dirty="0"/>
              <a:t>Criar Produto: Inserir novos objetos </a:t>
            </a:r>
            <a:r>
              <a:rPr lang="pt-PT" b="1" dirty="0"/>
              <a:t>Produtos </a:t>
            </a:r>
            <a:r>
              <a:rPr lang="pt-PT" dirty="0"/>
              <a:t>na tabela, juntamente com as suas especificações.</a:t>
            </a:r>
          </a:p>
          <a:p>
            <a:r>
              <a:rPr lang="pt-PT" dirty="0"/>
              <a:t>Criar </a:t>
            </a:r>
            <a:r>
              <a:rPr lang="pt-PT" b="1" dirty="0" err="1"/>
              <a:t>Threads</a:t>
            </a:r>
            <a:r>
              <a:rPr lang="pt-PT" b="1" dirty="0"/>
              <a:t> </a:t>
            </a:r>
            <a:r>
              <a:rPr lang="pt-PT" dirty="0"/>
              <a:t>sobre Produtos, criar </a:t>
            </a:r>
            <a:r>
              <a:rPr lang="pt-PT" b="1" dirty="0" err="1"/>
              <a:t>Replies</a:t>
            </a:r>
            <a:r>
              <a:rPr lang="pt-PT" b="1" dirty="0"/>
              <a:t> </a:t>
            </a:r>
            <a:r>
              <a:rPr lang="pt-PT" dirty="0"/>
              <a:t>de </a:t>
            </a:r>
            <a:r>
              <a:rPr lang="pt-PT" dirty="0" err="1"/>
              <a:t>Replies</a:t>
            </a:r>
            <a:r>
              <a:rPr lang="pt-PT" dirty="0"/>
              <a:t> e de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(entre outras operações)</a:t>
            </a:r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02B9-6F4C-4D1E-95CB-3248195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44129"/>
            <a:ext cx="10131425" cy="807338"/>
          </a:xfrm>
        </p:spPr>
        <p:txBody>
          <a:bodyPr>
            <a:normAutofit fontScale="90000"/>
          </a:bodyPr>
          <a:lstStyle/>
          <a:p>
            <a:r>
              <a:rPr lang="pt-PT" dirty="0"/>
              <a:t>Transações</a:t>
            </a:r>
            <a:br>
              <a:rPr lang="pt-PT" dirty="0"/>
            </a:br>
            <a:r>
              <a:rPr lang="pt-PT" sz="1600" dirty="0"/>
              <a:t>conjunto de comandos que DEVEM SER EXECUTADOS TODOS EM CONJUNTO OU NÃO.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CF439-B965-492D-A2AB-EA24D0A3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66684"/>
            <a:ext cx="10784940" cy="4735352"/>
          </a:xfrm>
        </p:spPr>
        <p:txBody>
          <a:bodyPr/>
          <a:lstStyle/>
          <a:p>
            <a:r>
              <a:rPr lang="pt-PT" dirty="0"/>
              <a:t>Compra e venda de produtos (retirar o produto do stock e criar uma </a:t>
            </a:r>
            <a:r>
              <a:rPr lang="pt-PT" dirty="0" err="1"/>
              <a:t>Order</a:t>
            </a:r>
            <a:r>
              <a:rPr lang="pt-PT" dirty="0"/>
              <a:t> com a sua Notificação)</a:t>
            </a:r>
          </a:p>
          <a:p>
            <a:r>
              <a:rPr lang="pt-PT" dirty="0"/>
              <a:t>Consultar todos os produtos disponíveis para venda juntamente com as suas especificações. (Transação só de leitura)</a:t>
            </a:r>
          </a:p>
          <a:p>
            <a:r>
              <a:rPr lang="pt-PT" dirty="0"/>
              <a:t>Registar um utilizador</a:t>
            </a:r>
          </a:p>
          <a:p>
            <a:r>
              <a:rPr lang="pt-PT" dirty="0"/>
              <a:t>Consultar mais informações de um produto como Ratings, Stock, histórico de nomes, preços, Especificações… (Transação só de leitura)</a:t>
            </a:r>
          </a:p>
          <a:p>
            <a:r>
              <a:rPr lang="pt-PT" dirty="0"/>
              <a:t>Atualizar Produto: Atualizar detalhes de um objeto </a:t>
            </a:r>
            <a:r>
              <a:rPr lang="pt-PT" b="1" dirty="0"/>
              <a:t>Produto </a:t>
            </a:r>
            <a:r>
              <a:rPr lang="pt-PT" dirty="0"/>
              <a:t>na tabela produtos mantendo as diferentes versões (para o histórico corresponder sempre acertadamente com o Produto atual)</a:t>
            </a:r>
          </a:p>
          <a:p>
            <a:r>
              <a:rPr lang="pt-PT" dirty="0"/>
              <a:t>Registar empresas que queiram aceder à loja e vender os seus produtos através do cargo Vendedor</a:t>
            </a:r>
          </a:p>
          <a:p>
            <a:r>
              <a:rPr lang="pt-PT" dirty="0"/>
              <a:t>Criar Produto: Inserir novos objetos </a:t>
            </a:r>
            <a:r>
              <a:rPr lang="pt-PT" b="1" dirty="0"/>
              <a:t>Produtos </a:t>
            </a:r>
            <a:r>
              <a:rPr lang="pt-PT" dirty="0"/>
              <a:t>na tabela, juntamente com as suas especificações.</a:t>
            </a:r>
          </a:p>
        </p:txBody>
      </p:sp>
    </p:spTree>
    <p:extLst>
      <p:ext uri="{BB962C8B-B14F-4D97-AF65-F5344CB8AC3E}">
        <p14:creationId xmlns:p14="http://schemas.microsoft.com/office/powerpoint/2010/main" val="5796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FD8E-3C81-47EC-89D1-EC8B640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pt-PT" dirty="0"/>
              <a:t>Concorrências mais importantes</a:t>
            </a:r>
            <a:br>
              <a:rPr lang="pt-PT" dirty="0"/>
            </a:br>
            <a:r>
              <a:rPr lang="pt-PT" sz="1600" dirty="0"/>
              <a:t>Que pensamos RESOLVER ATRAVÉS DE TRANSAÇÕES, BLOQUEIOS e </a:t>
            </a:r>
            <a:r>
              <a:rPr lang="pt-PT" sz="1600" dirty="0" err="1"/>
              <a:t>Rollbacks</a:t>
            </a:r>
            <a:r>
              <a:rPr lang="pt-PT" sz="1600" dirty="0"/>
              <a:t>.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3B17BF-497A-49A0-B386-9770B0D5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249378"/>
            <a:ext cx="9734737" cy="449957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As principais concorrências </a:t>
            </a:r>
            <a:r>
              <a:rPr lang="pt-PT" sz="1600" i="1" dirty="0"/>
              <a:t>(aquelas que podem por mesmo em causa o funcionamento do </a:t>
            </a:r>
            <a:r>
              <a:rPr lang="pt-PT" sz="1600" i="1" dirty="0" err="1"/>
              <a:t>back-end</a:t>
            </a:r>
            <a:r>
              <a:rPr lang="pt-PT" sz="1600" i="1" dirty="0"/>
              <a:t> da loja online</a:t>
            </a:r>
            <a:r>
              <a:rPr lang="pt-PT" dirty="0"/>
              <a:t>) que nos podemos deparar estão relacionadas com:</a:t>
            </a:r>
          </a:p>
          <a:p>
            <a:r>
              <a:rPr lang="pt-PT" dirty="0"/>
              <a:t>o stock de Produtos através das compras feitas.</a:t>
            </a:r>
          </a:p>
          <a:p>
            <a:r>
              <a:rPr lang="pt-PT" dirty="0"/>
              <a:t>o atualizar do Produto: ao atualizar detalhes de um objeto </a:t>
            </a:r>
            <a:r>
              <a:rPr lang="pt-PT" b="1" dirty="0"/>
              <a:t>Produto</a:t>
            </a:r>
            <a:r>
              <a:rPr lang="pt-PT" dirty="0"/>
              <a:t>, este pode não corresponder com o preço a qual outro utilizador está </a:t>
            </a:r>
            <a:r>
              <a:rPr lang="pt-PT"/>
              <a:t>a comprá-lo</a:t>
            </a:r>
          </a:p>
        </p:txBody>
      </p:sp>
    </p:spTree>
    <p:extLst>
      <p:ext uri="{BB962C8B-B14F-4D97-AF65-F5344CB8AC3E}">
        <p14:creationId xmlns:p14="http://schemas.microsoft.com/office/powerpoint/2010/main" val="395371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11408"/>
              </p:ext>
            </p:extLst>
          </p:nvPr>
        </p:nvGraphicFramePr>
        <p:xfrm>
          <a:off x="685800" y="2142067"/>
          <a:ext cx="7045805" cy="423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Linguagem usada: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Back-end</a:t>
            </a:r>
            <a:r>
              <a:rPr lang="pt-PT" dirty="0"/>
              <a:t>: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i="1" dirty="0" err="1"/>
              <a:t>Front-end</a:t>
            </a:r>
            <a:r>
              <a:rPr lang="pt-PT" sz="1600" i="1" dirty="0"/>
              <a:t> </a:t>
            </a:r>
            <a:r>
              <a:rPr lang="pt-PT" sz="1100" i="1" dirty="0"/>
              <a:t>(se for feito)</a:t>
            </a:r>
            <a:r>
              <a:rPr lang="pt-PT" sz="1600" i="1" dirty="0"/>
              <a:t>: </a:t>
            </a:r>
            <a:r>
              <a:rPr lang="pt-PT" sz="1600" i="1" dirty="0" err="1"/>
              <a:t>Typescript</a:t>
            </a:r>
            <a:r>
              <a:rPr lang="pt-PT" sz="1600" i="1" dirty="0"/>
              <a:t>/JavaScript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041D9-B3A5-450A-80DB-75D0858E5D61}"/>
              </a:ext>
            </a:extLst>
          </p:cNvPr>
          <p:cNvSpPr txBox="1"/>
          <p:nvPr/>
        </p:nvSpPr>
        <p:spPr>
          <a:xfrm>
            <a:off x="5404542" y="3573798"/>
            <a:ext cx="252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Express; JWT; CORS; </a:t>
            </a:r>
            <a:r>
              <a:rPr lang="pt-PT" dirty="0" err="1"/>
              <a:t>Bcrypt</a:t>
            </a:r>
            <a:r>
              <a:rPr lang="pt-PT" dirty="0"/>
              <a:t>; </a:t>
            </a:r>
            <a:r>
              <a:rPr lang="pt-PT" dirty="0" err="1"/>
              <a:t>bodyParser</a:t>
            </a:r>
            <a:r>
              <a:rPr lang="pt-PT" dirty="0"/>
              <a:t>; </a:t>
            </a:r>
            <a:r>
              <a:rPr lang="pt-PT" dirty="0" err="1"/>
              <a:t>dot-env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Os nossos objetivos consistem em</a:t>
            </a:r>
            <a:r>
              <a:rPr lang="pt-PT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Implementar a base de dados (de modo a conseguirmos fazer </a:t>
            </a:r>
            <a:r>
              <a:rPr lang="pt-PT" i="1" dirty="0" err="1"/>
              <a:t>queries</a:t>
            </a:r>
            <a:r>
              <a:rPr lang="pt-PT" i="1" dirty="0"/>
              <a:t> </a:t>
            </a:r>
            <a:r>
              <a:rPr lang="pt-PT" dirty="0"/>
              <a:t>em </a:t>
            </a:r>
            <a:r>
              <a:rPr lang="pt-PT" i="1" dirty="0" err="1"/>
              <a:t>Postgresql</a:t>
            </a:r>
            <a:r>
              <a:rPr lang="pt-PT" dirty="0"/>
              <a:t>)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Autenticação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Registo de produtos e utilizadores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Atualizar produtos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Efetuar Compras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Deixar perguntas e </a:t>
            </a:r>
            <a:r>
              <a:rPr lang="pt-PT" sz="1200" i="1" dirty="0"/>
              <a:t>ratings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Consultar informações dos produtos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dirty="0"/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Obter estatísticas 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Depois disto, pensamos implementar um pequeno website (</a:t>
            </a:r>
            <a:r>
              <a:rPr lang="pt-PT" dirty="0" err="1"/>
              <a:t>front-end</a:t>
            </a:r>
            <a:r>
              <a:rPr lang="pt-PT" dirty="0"/>
              <a:t>), muito simbólico, em </a:t>
            </a:r>
            <a:r>
              <a:rPr lang="pt-PT" i="1" dirty="0" err="1"/>
              <a:t>React</a:t>
            </a:r>
            <a:r>
              <a:rPr lang="pt-PT" dirty="0"/>
              <a:t> para simular uma app real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u="sng" dirty="0"/>
              <a:t>Tentar adquirir um </a:t>
            </a:r>
            <a:r>
              <a:rPr lang="pt-PT" u="sng" dirty="0" err="1"/>
              <a:t>host</a:t>
            </a:r>
            <a:r>
              <a:rPr lang="pt-PT" u="sng" dirty="0"/>
              <a:t> temporário para simular uma aplicação real </a:t>
            </a:r>
            <a:r>
              <a:rPr lang="pt-PT" dirty="0"/>
              <a:t>– Estamos a pensar levar este projeto para outro nível e, se o tempo permitir </a:t>
            </a:r>
            <a:r>
              <a:rPr lang="pt-PT" i="1" dirty="0"/>
              <a:t>(ou seja, se chover muito na queima)</a:t>
            </a:r>
            <a:r>
              <a:rPr lang="pt-PT" dirty="0"/>
              <a:t>, adquirir servidores (para o </a:t>
            </a:r>
            <a:r>
              <a:rPr lang="pt-PT" i="1" dirty="0" err="1"/>
              <a:t>back-end</a:t>
            </a:r>
            <a:r>
              <a:rPr lang="pt-PT" i="1" dirty="0"/>
              <a:t> </a:t>
            </a:r>
            <a:r>
              <a:rPr lang="pt-PT" dirty="0"/>
              <a:t>e a base de dados) juntamente com um domínio e lançar esta aplicação para produção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 dirty="0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96751"/>
            <a:ext cx="4995334" cy="397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 dirty="0"/>
              <a:t>Utilizadores (e os seus tipos)</a:t>
            </a:r>
          </a:p>
          <a:p>
            <a:pPr lvl="1"/>
            <a:r>
              <a:rPr lang="pt-PT" sz="1800" dirty="0"/>
              <a:t>Produtos e o seu Rating (especificações, empresas e o seu histórico)</a:t>
            </a:r>
          </a:p>
          <a:p>
            <a:pPr lvl="1"/>
            <a:r>
              <a:rPr lang="pt-PT" sz="1800" dirty="0"/>
              <a:t>Pedidos de Produtos (feito por utilizadores)</a:t>
            </a:r>
          </a:p>
          <a:p>
            <a:pPr lvl="1"/>
            <a:r>
              <a:rPr lang="pt-PT" sz="1800" dirty="0"/>
              <a:t>Perguntas e respostas</a:t>
            </a:r>
          </a:p>
          <a:p>
            <a:pPr lvl="1"/>
            <a:r>
              <a:rPr lang="pt-PT" sz="1800" dirty="0"/>
              <a:t>Notificações</a:t>
            </a: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C5C0BF-BC31-4AA5-AB77-E1FC792A0144}"/>
              </a:ext>
            </a:extLst>
          </p:cNvPr>
          <p:cNvSpPr txBox="1"/>
          <p:nvPr/>
        </p:nvSpPr>
        <p:spPr>
          <a:xfrm>
            <a:off x="5751513" y="4851129"/>
            <a:ext cx="610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Figura 1 – Base de dados divida por tipo de tabela. </a:t>
            </a:r>
          </a:p>
          <a:p>
            <a:r>
              <a:rPr lang="pt-PT" dirty="0"/>
              <a:t>E.g.: Tabelas relacionadas com Utilizadores estão delimitadas por vermelho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4ED777-8547-4606-AF29-F9F620E9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4" y="1687388"/>
            <a:ext cx="6396120" cy="2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A secção utilizadores é composta por 4 tabelas principais, um </a:t>
            </a:r>
            <a:r>
              <a:rPr lang="pt-PT" b="1" i="1" dirty="0" err="1"/>
              <a:t>User</a:t>
            </a:r>
            <a:r>
              <a:rPr lang="pt-PT" dirty="0"/>
              <a:t> onde é guardada a informação base de um utilizador (password encriptada, nome de utilizador, email…) e as suas extensões de herança: </a:t>
            </a:r>
            <a:r>
              <a:rPr lang="pt-PT" b="1" i="1" dirty="0"/>
              <a:t>Vendedor</a:t>
            </a:r>
            <a:r>
              <a:rPr lang="pt-PT" dirty="0"/>
              <a:t>, </a:t>
            </a:r>
            <a:r>
              <a:rPr lang="pt-PT" b="1" i="1" dirty="0"/>
              <a:t>Comprador</a:t>
            </a:r>
            <a:r>
              <a:rPr lang="pt-PT" dirty="0"/>
              <a:t> e </a:t>
            </a:r>
            <a:r>
              <a:rPr lang="pt-PT" b="1" i="1" dirty="0"/>
              <a:t>Administrador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92067C-00DC-4B9B-BFA6-143A325E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35" y="1292112"/>
            <a:ext cx="4642549" cy="51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6"/>
            <a:ext cx="5410198" cy="4014289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Esta secção é composta por as tabelas: </a:t>
            </a:r>
            <a:r>
              <a:rPr lang="pt-PT" b="1" i="1" dirty="0" err="1"/>
              <a:t>Product</a:t>
            </a:r>
            <a:r>
              <a:rPr lang="pt-PT" dirty="0"/>
              <a:t>, (e as suas extensões) onde é guardada a informação base de um produto (nome, preço, stock); a </a:t>
            </a:r>
            <a:r>
              <a:rPr lang="pt-PT" b="1" i="1" dirty="0"/>
              <a:t>Empresa</a:t>
            </a:r>
            <a:r>
              <a:rPr lang="pt-PT" i="1" dirty="0"/>
              <a:t>,</a:t>
            </a:r>
            <a:r>
              <a:rPr lang="pt-PT" dirty="0"/>
              <a:t> onde é feita outra tabela que contem informação mais específica sobre a empresa em causa (nome, endereço, telefone …) ligada uma tabela dedicada a </a:t>
            </a:r>
            <a:r>
              <a:rPr lang="pt-PT" b="1" i="1" dirty="0"/>
              <a:t>Stocks</a:t>
            </a:r>
            <a:r>
              <a:rPr lang="pt-PT" dirty="0"/>
              <a:t> de produtos; a </a:t>
            </a:r>
            <a:r>
              <a:rPr lang="pt-PT" b="1" i="1" dirty="0"/>
              <a:t>Especificações</a:t>
            </a:r>
            <a:r>
              <a:rPr lang="pt-PT" dirty="0"/>
              <a:t> de um produto juntamente com uma tabela que ligue </a:t>
            </a:r>
            <a:r>
              <a:rPr lang="pt-PT" i="1" dirty="0"/>
              <a:t>n</a:t>
            </a:r>
            <a:r>
              <a:rPr lang="pt-PT" dirty="0"/>
              <a:t> especificações a um</a:t>
            </a:r>
            <a:r>
              <a:rPr lang="pt-PT" i="1" dirty="0"/>
              <a:t> </a:t>
            </a:r>
            <a:r>
              <a:rPr lang="pt-PT" dirty="0"/>
              <a:t>Produto uma tabela que guarde o </a:t>
            </a:r>
            <a:r>
              <a:rPr lang="pt-PT" b="1" i="1" dirty="0"/>
              <a:t>Histórico de Produtos </a:t>
            </a:r>
            <a:r>
              <a:rPr lang="pt-PT" dirty="0"/>
              <a:t>(que também tenha a data que foi modificado) juntamente com o </a:t>
            </a:r>
            <a:r>
              <a:rPr lang="pt-PT" b="1" i="1" dirty="0"/>
              <a:t>histórico das Especificações </a:t>
            </a:r>
            <a:r>
              <a:rPr lang="pt-PT" dirty="0"/>
              <a:t>e, por fim, os </a:t>
            </a:r>
            <a:r>
              <a:rPr lang="pt-PT" b="1" i="1" dirty="0"/>
              <a:t>Ratings</a:t>
            </a:r>
            <a:r>
              <a:rPr lang="pt-PT" dirty="0"/>
              <a:t> associados aos produtos (um </a:t>
            </a:r>
            <a:r>
              <a:rPr lang="pt-PT" dirty="0" err="1"/>
              <a:t>User</a:t>
            </a:r>
            <a:r>
              <a:rPr lang="pt-PT" dirty="0"/>
              <a:t> e um produto formam um Rating).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495CE-AF8D-40BD-9AB1-04591758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479" y="2794672"/>
            <a:ext cx="4461934" cy="37093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91BC17-F3D8-455C-A7BC-383864AC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316" y="242597"/>
            <a:ext cx="3416877" cy="2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6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A secção de</a:t>
            </a:r>
            <a:r>
              <a:rPr lang="pt-PT" b="1" i="1" dirty="0"/>
              <a:t> </a:t>
            </a:r>
            <a:r>
              <a:rPr lang="pt-PT" dirty="0"/>
              <a:t>Perguntas e respostas é composta por </a:t>
            </a:r>
            <a:r>
              <a:rPr lang="pt-PT" b="1" i="1" dirty="0" err="1"/>
              <a:t>Threads</a:t>
            </a:r>
            <a:r>
              <a:rPr lang="pt-PT" dirty="0"/>
              <a:t>, ou seja, uma área de discussão para </a:t>
            </a:r>
            <a:r>
              <a:rPr lang="pt-PT" b="1" i="1" dirty="0"/>
              <a:t>Responder</a:t>
            </a:r>
            <a:r>
              <a:rPr lang="pt-PT" dirty="0"/>
              <a:t> a uma pergunta principal (ou a outras respostas).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AB37AA-3D2F-4894-A219-BEE3683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46" y="2532397"/>
            <a:ext cx="613495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75DE-A1DA-469C-8EF7-5F8FC14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Notificações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B11CB0-E113-489B-8721-2000D941F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925054-13A7-4A9B-A98F-EED3C421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142068"/>
            <a:ext cx="6242277" cy="37472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A1AEE-5E9F-48FB-9947-A0770CBF436F}"/>
              </a:ext>
            </a:extLst>
          </p:cNvPr>
          <p:cNvSpPr txBox="1"/>
          <p:nvPr/>
        </p:nvSpPr>
        <p:spPr>
          <a:xfrm>
            <a:off x="557544" y="2240147"/>
            <a:ext cx="4995334" cy="3649134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Esta parte apenas contem as </a:t>
            </a:r>
            <a:r>
              <a:rPr lang="pt-PT" b="1" i="1" dirty="0"/>
              <a:t>Notificações</a:t>
            </a:r>
            <a:r>
              <a:rPr lang="pt-PT" dirty="0"/>
              <a:t> das </a:t>
            </a:r>
            <a:r>
              <a:rPr lang="pt-PT" dirty="0" err="1"/>
              <a:t>Orders</a:t>
            </a:r>
            <a:r>
              <a:rPr lang="pt-PT" dirty="0"/>
              <a:t>, </a:t>
            </a:r>
            <a:r>
              <a:rPr lang="pt-PT" dirty="0" err="1"/>
              <a:t>Threads</a:t>
            </a:r>
            <a:r>
              <a:rPr lang="pt-PT" dirty="0"/>
              <a:t> e </a:t>
            </a:r>
            <a:r>
              <a:rPr lang="pt-PT" i="1" dirty="0" err="1"/>
              <a:t>Replies</a:t>
            </a:r>
            <a:r>
              <a:rPr lang="pt-PT" dirty="0"/>
              <a:t>, que são guardadas para serem abertas por um 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2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9D4D56-4A4E-4EFD-A554-C959BA69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4932"/>
            <a:ext cx="5807825" cy="17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811</TotalTime>
  <Words>1383</Words>
  <Application>Microsoft Office PowerPoint</Application>
  <PresentationFormat>Ecrã Panorâmico</PresentationFormat>
  <Paragraphs>89</Paragraphs>
  <Slides>18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Notificações</vt:lpstr>
      <vt:lpstr>Explicação geral da base de dados ORDERS</vt:lpstr>
      <vt:lpstr>Juntos formam O MODELO ER</vt:lpstr>
      <vt:lpstr>MODELO FISICO</vt:lpstr>
      <vt:lpstr>Notas</vt:lpstr>
      <vt:lpstr>Operações da base de dados</vt:lpstr>
      <vt:lpstr>Transações conjunto de comandos que DEVEM SER EXECUTADOS TODOS EM CONJUNTO OU NÃO.</vt:lpstr>
      <vt:lpstr>Concorrências mais importantes Que pensamos RESOLVER ATRAVÉS DE TRANSAÇÕES, BLOQUEIOS e Rollbacks.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Nunes</cp:lastModifiedBy>
  <cp:revision>26</cp:revision>
  <dcterms:created xsi:type="dcterms:W3CDTF">2022-03-20T19:20:57Z</dcterms:created>
  <dcterms:modified xsi:type="dcterms:W3CDTF">2022-03-27T21:12:45Z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