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6" r:id="rId7"/>
    <p:sldId id="279" r:id="rId8"/>
    <p:sldId id="280" r:id="rId9"/>
    <p:sldId id="282" r:id="rId10"/>
    <p:sldId id="286" r:id="rId11"/>
    <p:sldId id="285" r:id="rId12"/>
    <p:sldId id="287" r:id="rId13"/>
    <p:sldId id="288" r:id="rId14"/>
    <p:sldId id="289" r:id="rId15"/>
    <p:sldId id="290" r:id="rId16"/>
    <p:sldId id="258" r:id="rId17"/>
    <p:sldId id="278" r:id="rId18"/>
    <p:sldId id="274" r:id="rId1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14D077-874D-D2EA-ED4C-ADF72C2AF4F7}" name="Francisco Rosendo" initials="FR" userId="42d978c97fa366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nodejs.org/" TargetMode="External"/><Relationship Id="rId1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reactjs.org/" TargetMode="External"/><Relationship Id="rId2" Type="http://schemas.openxmlformats.org/officeDocument/2006/relationships/hyperlink" Target="https://www.google.com/url?sa=t&amp;rct=j&amp;q=&amp;esrc=s&amp;source=web&amp;cd=&amp;ved=2ahUKEwiznsPRztX2AhVOxhoKHbe4AuwQFnoECAkQAQ&amp;url=https%3A%2F%2Fwww.postgresql.org%2F&amp;usg=AOvVaw0He1mmeTUi_lhXjiRGJtzr" TargetMode="External"/><Relationship Id="rId1" Type="http://schemas.openxmlformats.org/officeDocument/2006/relationships/image" Target="../media/image8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 dirty="0">
              <a:hlinkClick xmlns:r="http://schemas.openxmlformats.org/officeDocument/2006/relationships" r:id="rId1"/>
            </a:rPr>
            <a:t>POSTGRESQL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2"/>
            </a:rPr>
            <a:t>NODE.js</a:t>
          </a:r>
          <a:endParaRPr lang="pt-PT" b="1" noProof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b="0" i="0">
              <a:hlinkClick xmlns:r="http://schemas.openxmlformats.org/officeDocument/2006/relationships" r:id="rId3"/>
            </a:rPr>
            <a:t>REACT</a:t>
          </a:r>
          <a:endParaRPr lang="pt-PT" noProof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 custLinFactNeighborY="32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 dirty="0">
              <a:hlinkClick xmlns:r="http://schemas.openxmlformats.org/officeDocument/2006/relationships" r:id="rId2"/>
            </a:rPr>
            <a:t>POSTGRESQL</a:t>
          </a:r>
          <a:endParaRPr lang="pt-PT" sz="2400" kern="1200" noProof="0" dirty="0"/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4"/>
            </a:rPr>
            <a:t>NODE.js</a:t>
          </a:r>
          <a:endParaRPr lang="pt-PT" sz="2400" b="1" kern="1200" noProof="0"/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400" kern="1200" noProof="0"/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9794"/>
          <a:ext cx="451863" cy="45186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kern="1200">
              <a:hlinkClick xmlns:r="http://schemas.openxmlformats.org/officeDocument/2006/relationships" r:id="rId7"/>
            </a:rPr>
            <a:t>REACT</a:t>
          </a:r>
          <a:endParaRPr lang="pt-PT" sz="2400" kern="1200" noProof="0"/>
        </a:p>
      </dsp:txBody>
      <dsp:txXfrm>
        <a:off x="4177719" y="2134742"/>
        <a:ext cx="1836390" cy="77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25/03/2022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25/03/2022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25/03/2022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jpeg"/><Relationship Id="rId4" Type="http://schemas.openxmlformats.org/officeDocument/2006/relationships/diagramData" Target="../diagrams/data1.xml"/><Relationship Id="rId9" Type="http://schemas.openxmlformats.org/officeDocument/2006/relationships/hyperlink" Target="https://cloud.google.com/gc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c202021@student.uc.pt" TargetMode="External"/><Relationship Id="rId4" Type="http://schemas.openxmlformats.org/officeDocument/2006/relationships/hyperlink" Target="mailto:uc2020217675@student.uc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/>
              <a:t>Trabalho prático</a:t>
            </a:r>
            <a:br>
              <a:rPr lang="pt-PT" b="1"/>
            </a:br>
            <a:r>
              <a:rPr lang="pt-PT" b="1"/>
              <a:t>Bases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 nunes - 2020217675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francisco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2020217697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CDA5-E4FE-4006-AC6E-7DA2998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37310"/>
            <a:ext cx="10131425" cy="929489"/>
          </a:xfrm>
        </p:spPr>
        <p:txBody>
          <a:bodyPr/>
          <a:lstStyle/>
          <a:p>
            <a:r>
              <a:rPr lang="pt-PT" dirty="0"/>
              <a:t>MODELO FISICO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526DDF-BBC7-4519-9D33-9F192D08C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B568A25-8E11-4117-A212-83CAD4DC0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B50C26C-01F6-4BAD-B92D-F273DF9F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12192000" cy="53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9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08151-46F3-4585-9867-80923D64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239796"/>
            <a:ext cx="10131425" cy="827003"/>
          </a:xfrm>
        </p:spPr>
        <p:txBody>
          <a:bodyPr/>
          <a:lstStyle/>
          <a:p>
            <a:r>
              <a:rPr lang="pt-PT" dirty="0"/>
              <a:t>Operações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BBDA1D-8B23-4567-99CF-0ADF373B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066799"/>
            <a:ext cx="11152237" cy="4724402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158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02B9-6F4C-4D1E-95CB-3248195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44129"/>
            <a:ext cx="10131425" cy="807338"/>
          </a:xfrm>
        </p:spPr>
        <p:txBody>
          <a:bodyPr>
            <a:normAutofit fontScale="90000"/>
          </a:bodyPr>
          <a:lstStyle/>
          <a:p>
            <a:r>
              <a:rPr lang="pt-PT" dirty="0"/>
              <a:t>Transações</a:t>
            </a:r>
            <a:br>
              <a:rPr lang="pt-PT" dirty="0"/>
            </a:br>
            <a:r>
              <a:rPr lang="pt-PT" sz="1600" dirty="0"/>
              <a:t>conjunto de comandos que DEVEM SER EXECUTADOS TODOS EM CONJUNTO OU NÃO.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CF439-B965-492D-A2AB-EA24D0A36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366684"/>
            <a:ext cx="10542637" cy="4424517"/>
          </a:xfrm>
        </p:spPr>
        <p:txBody>
          <a:bodyPr/>
          <a:lstStyle/>
          <a:p>
            <a:r>
              <a:rPr lang="pt-PT" dirty="0"/>
              <a:t>Compra e venda de produtos (retirar o produto do stock e dar a um utilizador)</a:t>
            </a:r>
          </a:p>
          <a:p>
            <a:r>
              <a:rPr lang="pt-PT" dirty="0"/>
              <a:t>Efetuar</a:t>
            </a:r>
          </a:p>
        </p:txBody>
      </p:sp>
    </p:spTree>
    <p:extLst>
      <p:ext uri="{BB962C8B-B14F-4D97-AF65-F5344CB8AC3E}">
        <p14:creationId xmlns:p14="http://schemas.microsoft.com/office/powerpoint/2010/main" val="57964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Tecnologias usadas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346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A15405A-2C81-4776-8658-602D2C600448}"/>
              </a:ext>
            </a:extLst>
          </p:cNvPr>
          <p:cNvSpPr txBox="1"/>
          <p:nvPr/>
        </p:nvSpPr>
        <p:spPr>
          <a:xfrm>
            <a:off x="1656425" y="4454107"/>
            <a:ext cx="220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6800">
              <a:spcBef>
                <a:spcPct val="0"/>
              </a:spcBef>
              <a:spcAft>
                <a:spcPct val="35000"/>
              </a:spcAft>
            </a:pPr>
            <a:r>
              <a:rPr lang="pt-PT" sz="240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</a:t>
            </a:r>
            <a:endParaRPr lang="pt-PT" sz="240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pic>
        <p:nvPicPr>
          <p:cNvPr id="1026" name="Picture 2" descr="Dev. Full Stack">
            <a:extLst>
              <a:ext uri="{FF2B5EF4-FFF2-40B4-BE49-F238E27FC236}">
                <a16:creationId xmlns:a16="http://schemas.microsoft.com/office/drawing/2014/main" id="{0B4EC65E-0EAB-4A11-BA4E-56BF550A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b="8400"/>
          <a:stretch/>
        </p:blipFill>
        <p:spPr bwMode="auto">
          <a:xfrm>
            <a:off x="6402843" y="334880"/>
            <a:ext cx="5157970" cy="24383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e Art of Super 10 Web2.0 Blog Create and High DA Backlinks for $2 -  SEOClerks">
            <a:extLst>
              <a:ext uri="{FF2B5EF4-FFF2-40B4-BE49-F238E27FC236}">
                <a16:creationId xmlns:a16="http://schemas.microsoft.com/office/drawing/2014/main" id="{6F3BA229-711F-42CF-950A-95F6C71F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04" b="98832" l="10000" r="97647">
                        <a14:foregroundMark x1="27500" y1="21495" x2="36912" y2="9579"/>
                        <a14:foregroundMark x1="36912" y1="9579" x2="45294" y2="4673"/>
                        <a14:foregroundMark x1="45294" y1="4673" x2="58971" y2="10047"/>
                        <a14:foregroundMark x1="58971" y1="10047" x2="66618" y2="21963"/>
                        <a14:foregroundMark x1="66618" y1="21963" x2="69706" y2="36449"/>
                        <a14:foregroundMark x1="69706" y1="36449" x2="66176" y2="60748"/>
                        <a14:foregroundMark x1="66176" y1="60748" x2="74265" y2="76636"/>
                        <a14:foregroundMark x1="74265" y1="76636" x2="92353" y2="92056"/>
                        <a14:foregroundMark x1="92353" y1="92056" x2="50147" y2="94159"/>
                        <a14:foregroundMark x1="50147" y1="94159" x2="41029" y2="91121"/>
                        <a14:foregroundMark x1="41029" y1="91121" x2="24559" y2="55607"/>
                        <a14:foregroundMark x1="24559" y1="55607" x2="28824" y2="19860"/>
                        <a14:foregroundMark x1="44118" y1="31542" x2="43676" y2="64953"/>
                        <a14:foregroundMark x1="43676" y1="64953" x2="58088" y2="46495"/>
                        <a14:foregroundMark x1="58088" y1="46495" x2="60882" y2="37850"/>
                        <a14:foregroundMark x1="51176" y1="29907" x2="42647" y2="59112"/>
                        <a14:foregroundMark x1="42647" y1="59112" x2="51176" y2="46729"/>
                        <a14:foregroundMark x1="51176" y1="46729" x2="40000" y2="41822"/>
                        <a14:foregroundMark x1="40000" y1="41822" x2="40735" y2="67991"/>
                        <a14:foregroundMark x1="40735" y1="67991" x2="45441" y2="37617"/>
                        <a14:foregroundMark x1="45441" y1="37617" x2="52206" y2="46963"/>
                        <a14:foregroundMark x1="52206" y1="46963" x2="38382" y2="48364"/>
                        <a14:foregroundMark x1="38382" y1="48364" x2="42059" y2="17290"/>
                        <a14:foregroundMark x1="42059" y1="17290" x2="48824" y2="44626"/>
                        <a14:foregroundMark x1="48824" y1="44626" x2="51029" y2="42056"/>
                        <a14:foregroundMark x1="57353" y1="53037" x2="64559" y2="45327"/>
                        <a14:foregroundMark x1="64559" y1="45327" x2="54265" y2="69626"/>
                        <a14:foregroundMark x1="54265" y1="69626" x2="61618" y2="50467"/>
                        <a14:foregroundMark x1="61618" y1="50467" x2="61324" y2="53271"/>
                        <a14:foregroundMark x1="66765" y1="42056" x2="30588" y2="48131"/>
                        <a14:foregroundMark x1="30588" y1="48131" x2="30588" y2="48364"/>
                        <a14:foregroundMark x1="26176" y1="34346" x2="21471" y2="46262"/>
                        <a14:foregroundMark x1="21471" y1="46262" x2="25294" y2="25701"/>
                        <a14:foregroundMark x1="33088" y1="11916" x2="41176" y2="5607"/>
                        <a14:foregroundMark x1="41176" y1="5607" x2="51765" y2="3505"/>
                        <a14:foregroundMark x1="51765" y1="3505" x2="63382" y2="9579"/>
                        <a14:foregroundMark x1="63382" y1="9579" x2="71324" y2="22196"/>
                        <a14:foregroundMark x1="71324" y1="22196" x2="74265" y2="30841"/>
                        <a14:foregroundMark x1="40735" y1="4206" x2="26618" y2="17523"/>
                        <a14:foregroundMark x1="26618" y1="17523" x2="33676" y2="29673"/>
                        <a14:foregroundMark x1="33676" y1="29673" x2="40294" y2="25701"/>
                        <a14:foregroundMark x1="30588" y1="60280" x2="31176" y2="67056"/>
                        <a14:foregroundMark x1="57059" y1="53738" x2="64118" y2="49766"/>
                        <a14:foregroundMark x1="64118" y1="49766" x2="71471" y2="54206"/>
                        <a14:foregroundMark x1="71471" y1="54206" x2="71618" y2="67056"/>
                        <a14:foregroundMark x1="71618" y1="67056" x2="69853" y2="70561"/>
                        <a14:foregroundMark x1="63529" y1="50467" x2="65000" y2="53738"/>
                        <a14:foregroundMark x1="30735" y1="66355" x2="36765" y2="69860"/>
                        <a14:foregroundMark x1="53235" y1="94860" x2="68676" y2="93692"/>
                        <a14:foregroundMark x1="68676" y1="93692" x2="97794" y2="99065"/>
                        <a14:foregroundMark x1="97794" y1="99065" x2="87353" y2="88318"/>
                        <a14:foregroundMark x1="63971" y1="43224" x2="65588" y2="31776"/>
                        <a14:foregroundMark x1="65588" y1="31776" x2="66176" y2="32944"/>
                        <a14:foregroundMark x1="56176" y1="34579" x2="67500" y2="40888"/>
                        <a14:foregroundMark x1="67500" y1="40888" x2="69265" y2="40421"/>
                        <a14:foregroundMark x1="44412" y1="2804" x2="36471" y2="5140"/>
                        <a14:foregroundMark x1="36471" y1="5140" x2="29265" y2="14252"/>
                        <a14:foregroundMark x1="29265" y1="14252" x2="23382" y2="27804"/>
                        <a14:foregroundMark x1="23382" y1="27804" x2="21765" y2="38551"/>
                        <a14:foregroundMark x1="65441" y1="46495" x2="74265" y2="49299"/>
                        <a14:foregroundMark x1="74265" y1="49299" x2="53529" y2="39252"/>
                        <a14:backgroundMark x1="12941" y1="4907" x2="4559" y2="8411"/>
                        <a14:backgroundMark x1="4559" y1="8411" x2="11912" y2="39953"/>
                        <a14:backgroundMark x1="11912" y1="39953" x2="19821" y2="37826"/>
                        <a14:backgroundMark x1="20928" y1="48725" x2="20441" y2="58879"/>
                        <a14:backgroundMark x1="21063" y1="45899" x2="20954" y2="48168"/>
                        <a14:backgroundMark x1="20441" y1="58879" x2="23235" y2="76402"/>
                        <a14:backgroundMark x1="23235" y1="76402" x2="17206" y2="70794"/>
                        <a14:backgroundMark x1="20000" y1="10514" x2="30441" y2="6308"/>
                        <a14:backgroundMark x1="22462" y1="21190" x2="20294" y2="25234"/>
                        <a14:backgroundMark x1="30441" y1="6308" x2="30115" y2="6916"/>
                        <a14:backgroundMark x1="20294" y1="25234" x2="15147" y2="56776"/>
                        <a14:backgroundMark x1="15147" y1="56776" x2="26324" y2="77804"/>
                        <a14:backgroundMark x1="26324" y1="77804" x2="19706" y2="84579"/>
                        <a14:backgroundMark x1="19706" y1="84579" x2="27941" y2="96729"/>
                        <a14:backgroundMark x1="27941" y1="96729" x2="43235" y2="99533"/>
                        <a14:backgroundMark x1="43235" y1="99533" x2="51732" y2="98725"/>
                        <a14:backgroundMark x1="73209" y1="98948" x2="75735" y2="9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9" y="4455504"/>
            <a:ext cx="4862588" cy="30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973B3A-225D-49DD-B517-F3B6828B58BF}"/>
              </a:ext>
            </a:extLst>
          </p:cNvPr>
          <p:cNvSpPr txBox="1"/>
          <p:nvPr/>
        </p:nvSpPr>
        <p:spPr>
          <a:xfrm>
            <a:off x="704913" y="1579771"/>
            <a:ext cx="63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Linguagem usada: </a:t>
            </a:r>
            <a:r>
              <a:rPr lang="pt-PT" err="1"/>
              <a:t>Javascript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2B380-21F2-4F51-B8F7-071245DE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216492"/>
            <a:ext cx="10131425" cy="885914"/>
          </a:xfrm>
        </p:spPr>
        <p:txBody>
          <a:bodyPr/>
          <a:lstStyle/>
          <a:p>
            <a:r>
              <a:rPr lang="pt-PT" err="1"/>
              <a:t>Development</a:t>
            </a:r>
            <a:r>
              <a:rPr lang="pt-PT"/>
              <a:t> </a:t>
            </a:r>
            <a:r>
              <a:rPr lang="pt-PT" err="1"/>
              <a:t>plan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2ABC0-8742-4139-803F-248F94EE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3142"/>
            <a:ext cx="10882356" cy="5050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/>
              <a:t>Os nossos objetivos consistem em</a:t>
            </a:r>
            <a:r>
              <a:rPr lang="pt-PT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Implementar a base de dados (de modo a conseguirmos fazer </a:t>
            </a:r>
            <a:r>
              <a:rPr lang="pt-PT" i="1" err="1"/>
              <a:t>queries</a:t>
            </a:r>
            <a:r>
              <a:rPr lang="pt-PT" i="1"/>
              <a:t> </a:t>
            </a:r>
            <a:r>
              <a:rPr lang="pt-PT"/>
              <a:t>em </a:t>
            </a:r>
            <a:r>
              <a:rPr lang="pt-PT" i="1" err="1"/>
              <a:t>Postgresql</a:t>
            </a:r>
            <a:r>
              <a:rPr lang="pt-PT"/>
              <a:t>)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Francisco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Criar a API com as rotas necessárias, de modo a possibilitar a conexão entre o servidor e a base de dados: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Autenticação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Registo de produtos e utilizadores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Francisco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Atualizar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Efetuar Compras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Rosendo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Deixar perguntas e </a:t>
            </a:r>
            <a:r>
              <a:rPr lang="pt-PT" sz="1200" i="1"/>
              <a:t>ratings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 i="1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Consultar informações dos produtos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1257300" lvl="2" indent="-342900">
              <a:buFont typeface="+mj-lt"/>
              <a:buAutoNum type="arabicPeriod"/>
            </a:pPr>
            <a:r>
              <a:rPr lang="pt-PT" sz="1200"/>
              <a:t>Obter estatísticas </a:t>
            </a:r>
            <a:r>
              <a:rPr lang="pt-P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  <a:endParaRPr lang="pt-PT" sz="1200"/>
          </a:p>
          <a:p>
            <a:pPr marL="800100" lvl="1" indent="-342900">
              <a:buFont typeface="+mj-lt"/>
              <a:buAutoNum type="arabicPeriod"/>
            </a:pPr>
            <a:r>
              <a:rPr lang="pt-PT"/>
              <a:t>Depois disto, pensamos implementar um pequeno website (</a:t>
            </a:r>
            <a:r>
              <a:rPr lang="pt-PT" err="1"/>
              <a:t>front-end</a:t>
            </a:r>
            <a:r>
              <a:rPr lang="pt-PT"/>
              <a:t>), muito simbólico, em </a:t>
            </a:r>
            <a:r>
              <a:rPr lang="pt-PT" i="1" err="1"/>
              <a:t>React</a:t>
            </a:r>
            <a:r>
              <a:rPr lang="pt-PT"/>
              <a:t> para simular uma app real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Eduardo e Rosendo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i="1"/>
              <a:t>Tentar adquirir um </a:t>
            </a:r>
            <a:r>
              <a:rPr lang="pt-PT" i="1" err="1"/>
              <a:t>host</a:t>
            </a:r>
            <a:r>
              <a:rPr lang="pt-PT" i="1"/>
              <a:t> temporário para simular uma aplicação real </a:t>
            </a:r>
            <a:r>
              <a:rPr lang="pt-PT"/>
              <a:t>– Estamos a pensar levar este projeto para outro nível e, se o tempo permitir (ou seja, se chover muito na queima), adquirir servidores (para a </a:t>
            </a:r>
            <a:r>
              <a:rPr lang="pt-PT" i="1" err="1"/>
              <a:t>back-end</a:t>
            </a:r>
            <a:r>
              <a:rPr lang="pt-PT" i="1"/>
              <a:t> </a:t>
            </a:r>
            <a:r>
              <a:rPr lang="pt-PT"/>
              <a:t>e base de dados) juntamente com um domínio e lançar esta aplicação para produção </a:t>
            </a:r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Eduardo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7C631D-FC6F-439D-A3F2-61C41D7C3C33}"/>
              </a:ext>
            </a:extLst>
          </p:cNvPr>
          <p:cNvSpPr txBox="1"/>
          <p:nvPr/>
        </p:nvSpPr>
        <p:spPr>
          <a:xfrm>
            <a:off x="623843" y="890336"/>
            <a:ext cx="5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ROADMAP E DIVISÃO DE TRABALHO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81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uc2020217675@student.uc.pt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eDUARDO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Nunes</a:t>
            </a:r>
          </a:p>
          <a:p>
            <a:pPr rtl="0"/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  <a:hlinkClick r:id="rId5"/>
              </a:rPr>
              <a:t>uc2020217697@student.uc.pt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–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francsico</a:t>
            </a:r>
            <a:r>
              <a:rPr lang="pt-PT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rOSENDO</a:t>
            </a:r>
            <a:endParaRPr lang="pt-PT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44DC-4E24-4E33-85C6-F30FA87C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Esclarecimentos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40AAB-BF7B-41C9-AAC9-BF251E47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Este projeto tem como propósito simular o uso prático de uma base de dados numa API que interage com uma aplicação.</a:t>
            </a:r>
          </a:p>
          <a:p>
            <a:r>
              <a:rPr lang="pt-PT"/>
              <a:t>Os objetivos deste trabalho são:</a:t>
            </a:r>
          </a:p>
          <a:p>
            <a:pPr lvl="1"/>
            <a:r>
              <a:rPr lang="pt-PT"/>
              <a:t>Verificar quais os melhores métodos de planeamento de estruturas de dados e a sua importância para o funcionamento de uma aplicação</a:t>
            </a:r>
          </a:p>
          <a:p>
            <a:pPr lvl="1"/>
            <a:r>
              <a:rPr lang="pt-PT"/>
              <a:t>Por em prática, numa API, a interação entre uma base de dados e o seu utilizador </a:t>
            </a:r>
            <a:r>
              <a:rPr lang="pt-PT" i="1"/>
              <a:t>(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vs</a:t>
            </a:r>
            <a:r>
              <a:rPr lang="pt-PT" i="1"/>
              <a:t> server </a:t>
            </a:r>
            <a:r>
              <a:rPr lang="pt-PT" i="1" err="1"/>
              <a:t>side</a:t>
            </a:r>
            <a:r>
              <a:rPr lang="pt-PT" i="1"/>
              <a:t> </a:t>
            </a:r>
            <a:r>
              <a:rPr lang="pt-PT" i="1" err="1"/>
              <a:t>programming</a:t>
            </a:r>
            <a:r>
              <a:rPr lang="pt-PT" i="1"/>
              <a:t>)</a:t>
            </a:r>
            <a:r>
              <a:rPr lang="pt-PT"/>
              <a:t>.</a:t>
            </a:r>
          </a:p>
          <a:p>
            <a:pPr lvl="1"/>
            <a:r>
              <a:rPr lang="pt-PT"/>
              <a:t>Entender como um projeto por detrás do qual existe uma base de dados é organizado, planeado e executado.</a:t>
            </a:r>
          </a:p>
          <a:p>
            <a:pPr lvl="1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F957B0-BAD3-451A-8905-8FA7ADE3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415" y="495241"/>
            <a:ext cx="1610955" cy="16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D86B-DECF-478F-AEA6-8C8B121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26C9FD-4CDC-4BFB-94A2-7D0642F6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Este projeto tem por base fazer o </a:t>
            </a:r>
            <a:r>
              <a:rPr lang="pt-PT" i="1" err="1"/>
              <a:t>client</a:t>
            </a:r>
            <a:r>
              <a:rPr lang="pt-PT" i="1"/>
              <a:t> </a:t>
            </a:r>
            <a:r>
              <a:rPr lang="pt-PT" i="1" err="1"/>
              <a:t>side</a:t>
            </a:r>
            <a:r>
              <a:rPr lang="pt-PT"/>
              <a:t> de uma </a:t>
            </a:r>
            <a:r>
              <a:rPr lang="pt-PT" i="1"/>
              <a:t>web-</a:t>
            </a:r>
            <a:r>
              <a:rPr lang="pt-PT" i="1" err="1"/>
              <a:t>aplication</a:t>
            </a:r>
            <a:r>
              <a:rPr lang="pt-PT" i="1"/>
              <a:t>. </a:t>
            </a:r>
            <a:r>
              <a:rPr lang="pt-PT"/>
              <a:t>Foi-nos colocado o desafio de desenvolver um sistema de compra e venda de produtos eletrónicos online, tendo como alicerce uma base de dados eficaz, adequada às necessidades dos utilizadores da mesma.</a:t>
            </a:r>
          </a:p>
          <a:p>
            <a:pPr marL="0" indent="0">
              <a:buNone/>
            </a:pPr>
            <a:r>
              <a:rPr lang="pt-PT"/>
              <a:t>A aplicação permite aos utilizadores comprar e vender determinados produtos que, por sua vez, podem deter de secções de perguntas e respostas feitas por outros </a:t>
            </a:r>
            <a:r>
              <a:rPr lang="pt-PT" i="1" err="1"/>
              <a:t>users</a:t>
            </a:r>
            <a:r>
              <a:rPr lang="pt-PT" i="1"/>
              <a:t>.</a:t>
            </a:r>
          </a:p>
          <a:p>
            <a:pPr marL="0" indent="0">
              <a:buNone/>
            </a:pPr>
            <a:r>
              <a:rPr lang="pt-PT"/>
              <a:t>Alem disto, a aplicação pressupõe a moderação através de administradores, que têm acesso a mais funcionalidades, tais como: remover perguntas, ver histórico de produtos e atualizar o seu stock.</a:t>
            </a:r>
          </a:p>
        </p:txBody>
      </p:sp>
    </p:spTree>
    <p:extLst>
      <p:ext uri="{BB962C8B-B14F-4D97-AF65-F5344CB8AC3E}">
        <p14:creationId xmlns:p14="http://schemas.microsoft.com/office/powerpoint/2010/main" val="1809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725E7-AA96-4A4B-9BD7-0A361913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pt-PT"/>
              <a:t>Base de dados usada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783013-3060-4E99-ACAF-A607DF158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/>
              <a:t>Deste modo, apercebemo-nos que, de acordo com os requisitos, era pertinente dividir a estrutura de dados em cinco pilares principais que acabam por se interligar, formando a “estrutura geral” (base de dados):</a:t>
            </a:r>
          </a:p>
          <a:p>
            <a:pPr lvl="1"/>
            <a:r>
              <a:rPr lang="pt-PT" sz="1800"/>
              <a:t>Utilizadores (permissões)</a:t>
            </a:r>
          </a:p>
          <a:p>
            <a:pPr lvl="1"/>
            <a:r>
              <a:rPr lang="pt-PT" sz="1800"/>
              <a:t>Produtos e o seu Rating (especificações, empresas e o seu histórico)</a:t>
            </a:r>
          </a:p>
          <a:p>
            <a:pPr lvl="1"/>
            <a:r>
              <a:rPr lang="pt-PT" sz="1800"/>
              <a:t>Pedidos de Produtos (feito por utilizadores)</a:t>
            </a:r>
          </a:p>
          <a:p>
            <a:pPr lvl="1"/>
            <a:r>
              <a:rPr lang="pt-PT" sz="1800"/>
              <a:t>Perguntas e respostas</a:t>
            </a:r>
          </a:p>
          <a:p>
            <a:pPr marL="457200" lvl="1" indent="0">
              <a:buNone/>
            </a:pPr>
            <a:endParaRPr lang="pt-PT" sz="1800"/>
          </a:p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F01C6F-1CDE-44E6-A275-7E412DF5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1787180"/>
            <a:ext cx="6243842" cy="31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745816" y="2142067"/>
            <a:ext cx="5350184" cy="3649134"/>
          </a:xfrm>
          <a:prstGeom prst="rect">
            <a:avLst/>
          </a:prstGeom>
          <a:ln w="57150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utilizadores é composta por 3 tabelas principais, um </a:t>
            </a:r>
            <a:r>
              <a:rPr lang="pt-PT" b="1" i="1" err="1"/>
              <a:t>User</a:t>
            </a:r>
            <a:r>
              <a:rPr lang="pt-PT"/>
              <a:t> onde é guardada a informação base de um utilizador (password encriptada, nome de utilizador, email…), uma tabela com </a:t>
            </a:r>
            <a:r>
              <a:rPr lang="pt-PT" b="1" i="1"/>
              <a:t>as Roles de cada utilizador, </a:t>
            </a:r>
            <a:r>
              <a:rPr lang="pt-PT"/>
              <a:t>juntamente com a data em que as quais foram fornecidas e, por fim, uma tabela </a:t>
            </a:r>
            <a:r>
              <a:rPr lang="pt-PT" b="1" i="1"/>
              <a:t>Roles</a:t>
            </a:r>
            <a:r>
              <a:rPr lang="pt-PT"/>
              <a:t> que contém todos os tipos de roles e os dados que lhes são intrínsecos.</a:t>
            </a:r>
          </a:p>
        </p:txBody>
      </p:sp>
    </p:spTree>
    <p:extLst>
      <p:ext uri="{BB962C8B-B14F-4D97-AF65-F5344CB8AC3E}">
        <p14:creationId xmlns:p14="http://schemas.microsoft.com/office/powerpoint/2010/main" val="347184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4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Esta secção é composta por 5 tabelas principais: a </a:t>
            </a:r>
            <a:r>
              <a:rPr lang="pt-PT" b="1" i="1" err="1"/>
              <a:t>Product</a:t>
            </a:r>
            <a:r>
              <a:rPr lang="pt-PT" i="1"/>
              <a:t>,</a:t>
            </a:r>
            <a:r>
              <a:rPr lang="pt-PT"/>
              <a:t> onde é guardada a informação base de um produto (nome, preço, stock); a </a:t>
            </a:r>
            <a:r>
              <a:rPr lang="pt-PT" b="1" i="1"/>
              <a:t>Empresa</a:t>
            </a:r>
            <a:r>
              <a:rPr lang="pt-PT" i="1"/>
              <a:t>,</a:t>
            </a:r>
            <a:r>
              <a:rPr lang="pt-PT"/>
              <a:t> onde é feita outra tabela que contem informação mais específica sobre a empresa em causa (nome, endereço, telefone …); a </a:t>
            </a:r>
            <a:r>
              <a:rPr lang="pt-PT" b="1" i="1"/>
              <a:t>Especificações</a:t>
            </a:r>
            <a:r>
              <a:rPr lang="pt-PT"/>
              <a:t> de um produto juntamente com uma tabela que ligue </a:t>
            </a:r>
            <a:r>
              <a:rPr lang="pt-PT" i="1"/>
              <a:t>n</a:t>
            </a:r>
            <a:r>
              <a:rPr lang="pt-PT"/>
              <a:t> especificações a </a:t>
            </a:r>
            <a:r>
              <a:rPr lang="pt-PT" i="1"/>
              <a:t>n </a:t>
            </a:r>
            <a:r>
              <a:rPr lang="pt-PT"/>
              <a:t>Produtos (visto que a mesma especificação pode ser transversal a vários produtos) uma tabela que guarde o </a:t>
            </a:r>
            <a:r>
              <a:rPr lang="pt-PT" b="1" i="1"/>
              <a:t>Histórico de Produtos </a:t>
            </a:r>
            <a:r>
              <a:rPr lang="pt-PT"/>
              <a:t>(que também tenha a data que foi modificado) e, por fim, os </a:t>
            </a:r>
            <a:r>
              <a:rPr lang="pt-PT" b="1" i="1"/>
              <a:t>Ratings</a:t>
            </a:r>
            <a:r>
              <a:rPr lang="pt-PT"/>
              <a:t> associados aos produtos.</a:t>
            </a:r>
          </a:p>
        </p:txBody>
      </p:sp>
    </p:spTree>
    <p:extLst>
      <p:ext uri="{BB962C8B-B14F-4D97-AF65-F5344CB8AC3E}">
        <p14:creationId xmlns:p14="http://schemas.microsoft.com/office/powerpoint/2010/main" val="307874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1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THREADS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A secção de</a:t>
            </a:r>
            <a:r>
              <a:rPr lang="pt-PT" b="1" i="1"/>
              <a:t> </a:t>
            </a:r>
            <a:r>
              <a:rPr lang="pt-PT"/>
              <a:t>Perguntas e respostas é composta por </a:t>
            </a:r>
            <a:r>
              <a:rPr lang="pt-PT" b="1" i="1" err="1"/>
              <a:t>Threads</a:t>
            </a:r>
            <a:r>
              <a:rPr lang="pt-PT"/>
              <a:t>, ou seja, uma área de discussão para </a:t>
            </a:r>
            <a:r>
              <a:rPr lang="pt-PT" b="1" i="1"/>
              <a:t>Responder</a:t>
            </a:r>
            <a:r>
              <a:rPr lang="pt-PT"/>
              <a:t> a uma pergunta principal (ou a outras respostas) juntamente com </a:t>
            </a:r>
            <a:r>
              <a:rPr lang="pt-PT" b="1" i="1"/>
              <a:t>Notificações</a:t>
            </a:r>
            <a:r>
              <a:rPr lang="pt-PT"/>
              <a:t> da mesma, que são guardadas para serem abertas por um </a:t>
            </a:r>
            <a:r>
              <a:rPr lang="pt-PT" err="1"/>
              <a:t>user</a:t>
            </a:r>
            <a:r>
              <a:rPr lang="pt-P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8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7A0B0-7E0D-4DA2-8C43-C12F7E0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Explicação geral da base de dados</a:t>
            </a:r>
            <a:b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</a:br>
            <a:r>
              <a:rPr lang="pt-PT" b="0" kern="120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ORDERS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8D5A72-74BD-4A21-9983-8DA8308B9D80}"/>
              </a:ext>
            </a:extLst>
          </p:cNvPr>
          <p:cNvSpPr txBox="1"/>
          <p:nvPr/>
        </p:nvSpPr>
        <p:spPr>
          <a:xfrm>
            <a:off x="685802" y="2142067"/>
            <a:ext cx="4995334" cy="3649134"/>
          </a:xfrm>
          <a:prstGeom prst="rect">
            <a:avLst/>
          </a:prstGeom>
          <a:ln w="57150">
            <a:solidFill>
              <a:schemeClr val="accent5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pt-PT"/>
              <a:t>Finalmente, temos a secção de pedidos de produtos, onde são guardadas as </a:t>
            </a:r>
            <a:r>
              <a:rPr lang="pt-PT" b="1" i="1" err="1"/>
              <a:t>Orders</a:t>
            </a:r>
            <a:r>
              <a:rPr lang="pt-PT" b="1" i="1"/>
              <a:t> </a:t>
            </a:r>
            <a:r>
              <a:rPr lang="pt-PT"/>
              <a:t>feitas por utilizadores que contêm diversos produtos, juntamente com a data, preço total e o seu estado. </a:t>
            </a:r>
          </a:p>
        </p:txBody>
      </p:sp>
    </p:spTree>
    <p:extLst>
      <p:ext uri="{BB962C8B-B14F-4D97-AF65-F5344CB8AC3E}">
        <p14:creationId xmlns:p14="http://schemas.microsoft.com/office/powerpoint/2010/main" val="37805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9041-FFBD-4AEB-8BB2-193758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9582"/>
            <a:ext cx="10131425" cy="1456267"/>
          </a:xfrm>
        </p:spPr>
        <p:txBody>
          <a:bodyPr/>
          <a:lstStyle/>
          <a:p>
            <a:r>
              <a:rPr lang="pt-PT"/>
              <a:t>Juntos formam O MODELO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276C41-BCBE-4755-ABC7-54FF27194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/>
              <a:t>*imagem do modelo completo*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E0CF759-D61B-4EC5-A11F-662D85D03D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0A5A9C-2BCA-4590-86F3-C60D813F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792"/>
            <a:ext cx="12192000" cy="49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11" ma:contentTypeDescription="Criar um novo documento." ma:contentTypeScope="" ma:versionID="ccd5ed97977f99c7ab1643cfa5a9b0a8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f882415be22080bf720e4084a7789ecc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add18a0-b79f-4092-be33-0b324616ec8b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0632C2-06E4-4B3C-B1DE-703B77CC218D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add18a0-b79f-4092-be33-0b324616ec8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308</TotalTime>
  <Words>856</Words>
  <Application>Microsoft Office PowerPoint</Application>
  <PresentationFormat>Ecrã Panorâmico</PresentationFormat>
  <Paragraphs>60</Paragraphs>
  <Slides>15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Trabalho prático Bases de dados</vt:lpstr>
      <vt:lpstr>Esclarecimentos</vt:lpstr>
      <vt:lpstr>Descrição do PROJETO</vt:lpstr>
      <vt:lpstr>Base de dados usada</vt:lpstr>
      <vt:lpstr>Explicação geral da base de dados Utilizadores</vt:lpstr>
      <vt:lpstr>Explicação geral da base de dados PRODUTOS</vt:lpstr>
      <vt:lpstr>Explicação geral da base de dados THREADS</vt:lpstr>
      <vt:lpstr>Explicação geral da base de dados ORDERS</vt:lpstr>
      <vt:lpstr>Juntos formam O MODELO ER</vt:lpstr>
      <vt:lpstr>MODELO FISICO</vt:lpstr>
      <vt:lpstr>Operações da base de dados</vt:lpstr>
      <vt:lpstr>Transações conjunto de comandos que DEVEM SER EXECUTADOS TODOS EM CONJUNTO OU NÃO.</vt:lpstr>
      <vt:lpstr>Tecnologias usadas</vt:lpstr>
      <vt:lpstr>Development plan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Bases de dados</dc:title>
  <dc:creator>Eduardo José Gonçalves Nunes</dc:creator>
  <cp:lastModifiedBy>Eduardo José Gonçalves Nunes</cp:lastModifiedBy>
  <cp:revision>8</cp:revision>
  <dcterms:created xsi:type="dcterms:W3CDTF">2022-03-20T19:20:57Z</dcterms:created>
  <dcterms:modified xsi:type="dcterms:W3CDTF">2022-03-25T17:04:46Z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