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PT" smtClean="0"/>
              <a:t>Clique para editar o estilo</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69557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61684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PT" smtClean="0"/>
              <a:t>Clique para editar o estilo</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2620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234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PT" smtClean="0"/>
              <a:t>Clique para editar o estilo</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924270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451358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587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318314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PT" smtClean="0"/>
              <a:t>Clique para editar o estilo</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6544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7675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505C0C42-1B5C-4566-8FE6-4951E074C4A8}"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28847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505C0C42-1B5C-4566-8FE6-4951E074C4A8}"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48252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505C0C42-1B5C-4566-8FE6-4951E074C4A8}" type="datetimeFigureOut">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12511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505C0C42-1B5C-4566-8FE6-4951E074C4A8}"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56281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C0C42-1B5C-4566-8FE6-4951E074C4A8}" type="datetimeFigureOut">
              <a:rPr lang="en-US" smtClean="0"/>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82171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PT" smtClean="0"/>
              <a:t>Clique para editar o estilo</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52937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6869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5C0C42-1B5C-4566-8FE6-4951E074C4A8}" type="datetimeFigureOut">
              <a:rPr lang="en-US" smtClean="0"/>
              <a:t>12/22/2021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4BB7509-64A3-4CC2-80B5-2AC145FFF337}" type="slidenum">
              <a:rPr lang="en-US" smtClean="0"/>
              <a:t>‹nº›</a:t>
            </a:fld>
            <a:endParaRPr lang="en-US"/>
          </a:p>
        </p:txBody>
      </p:sp>
    </p:spTree>
    <p:extLst>
      <p:ext uri="{BB962C8B-B14F-4D97-AF65-F5344CB8AC3E}">
        <p14:creationId xmlns:p14="http://schemas.microsoft.com/office/powerpoint/2010/main" val="2774648610"/>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8757" y="2107868"/>
            <a:ext cx="9440034" cy="1828801"/>
          </a:xfrm>
        </p:spPr>
        <p:txBody>
          <a:bodyPr>
            <a:normAutofit fontScale="90000"/>
          </a:bodyPr>
          <a:lstStyle/>
          <a:p>
            <a:r>
              <a:rPr lang="en-US" dirty="0"/>
              <a:t>Teoria da </a:t>
            </a:r>
            <a:r>
              <a:rPr lang="en-US" dirty="0" smtClean="0"/>
              <a:t>Informação</a:t>
            </a:r>
            <a:r>
              <a:rPr lang="en-US" dirty="0"/>
              <a:t/>
            </a:r>
            <a:br>
              <a:rPr lang="en-US" dirty="0"/>
            </a:br>
            <a:r>
              <a:rPr lang="en-US" dirty="0"/>
              <a:t>2º Trabalho </a:t>
            </a:r>
            <a:r>
              <a:rPr lang="en-US" dirty="0" smtClean="0"/>
              <a:t>Prático</a:t>
            </a:r>
            <a:br>
              <a:rPr lang="en-US" dirty="0" smtClean="0"/>
            </a:br>
            <a:r>
              <a:rPr lang="pt-PT" dirty="0"/>
              <a:t>CODEC não destrutivo para Texto</a:t>
            </a:r>
            <a:endParaRPr lang="en-US" dirty="0"/>
          </a:p>
        </p:txBody>
      </p:sp>
      <p:sp>
        <p:nvSpPr>
          <p:cNvPr id="3" name="Subtítulo 2"/>
          <p:cNvSpPr>
            <a:spLocks noGrp="1"/>
          </p:cNvSpPr>
          <p:nvPr>
            <p:ph type="subTitle" idx="1"/>
          </p:nvPr>
        </p:nvSpPr>
        <p:spPr>
          <a:xfrm>
            <a:off x="0" y="6044540"/>
            <a:ext cx="1348757" cy="973777"/>
          </a:xfrm>
        </p:spPr>
        <p:txBody>
          <a:bodyPr>
            <a:normAutofit fontScale="32500" lnSpcReduction="20000"/>
          </a:bodyPr>
          <a:lstStyle/>
          <a:p>
            <a:r>
              <a:rPr lang="en-US" b="1" dirty="0" smtClean="0"/>
              <a:t>Trabalho </a:t>
            </a:r>
            <a:r>
              <a:rPr lang="en-US" b="1" dirty="0" err="1" smtClean="0"/>
              <a:t>realizado</a:t>
            </a:r>
            <a:r>
              <a:rPr lang="en-US" b="1" dirty="0" smtClean="0"/>
              <a:t> </a:t>
            </a:r>
            <a:r>
              <a:rPr lang="en-US" b="1" dirty="0" err="1" smtClean="0"/>
              <a:t>por</a:t>
            </a:r>
            <a:r>
              <a:rPr lang="en-US" b="1" dirty="0" smtClean="0"/>
              <a:t>:</a:t>
            </a:r>
          </a:p>
          <a:p>
            <a:r>
              <a:rPr lang="en-US" dirty="0" smtClean="0"/>
              <a:t>Eduardo </a:t>
            </a:r>
            <a:r>
              <a:rPr lang="en-US" dirty="0" err="1" smtClean="0"/>
              <a:t>Nunes</a:t>
            </a:r>
            <a:r>
              <a:rPr lang="en-US" dirty="0"/>
              <a:t> </a:t>
            </a:r>
            <a:r>
              <a:rPr lang="en-US" dirty="0" smtClean="0"/>
              <a:t>2020217675</a:t>
            </a:r>
          </a:p>
          <a:p>
            <a:r>
              <a:rPr lang="en-US" dirty="0"/>
              <a:t>André Moreira </a:t>
            </a:r>
            <a:r>
              <a:rPr lang="en-US" dirty="0" smtClean="0"/>
              <a:t>2020239416</a:t>
            </a:r>
          </a:p>
          <a:p>
            <a:r>
              <a:rPr lang="en-US" dirty="0"/>
              <a:t>Diogo Tavares 2020236566</a:t>
            </a:r>
            <a:endParaRPr lang="en-US" dirty="0" smtClean="0"/>
          </a:p>
          <a:p>
            <a:endParaRPr lang="en-US" dirty="0" smtClean="0"/>
          </a:p>
        </p:txBody>
      </p:sp>
    </p:spTree>
    <p:extLst>
      <p:ext uri="{BB962C8B-B14F-4D97-AF65-F5344CB8AC3E}">
        <p14:creationId xmlns:p14="http://schemas.microsoft.com/office/powerpoint/2010/main" val="2262271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439" y="0"/>
            <a:ext cx="10353762" cy="970450"/>
          </a:xfrm>
        </p:spPr>
        <p:txBody>
          <a:bodyPr>
            <a:normAutofit/>
          </a:bodyPr>
          <a:lstStyle/>
          <a:p>
            <a:pPr algn="l"/>
            <a:r>
              <a:rPr lang="en-US" dirty="0" smtClean="0">
                <a:latin typeface="Helvetica" pitchFamily="2" charset="0"/>
              </a:rPr>
              <a:t>Introdução</a:t>
            </a:r>
            <a:endParaRPr lang="en-US" dirty="0">
              <a:latin typeface="Helvetica" pitchFamily="2" charset="0"/>
            </a:endParaRPr>
          </a:p>
        </p:txBody>
      </p:sp>
      <p:sp>
        <p:nvSpPr>
          <p:cNvPr id="3" name="Marcador de Posição de Conteúdo 2"/>
          <p:cNvSpPr>
            <a:spLocks noGrp="1"/>
          </p:cNvSpPr>
          <p:nvPr>
            <p:ph idx="1"/>
          </p:nvPr>
        </p:nvSpPr>
        <p:spPr>
          <a:xfrm>
            <a:off x="411678" y="965818"/>
            <a:ext cx="7182592" cy="3517117"/>
          </a:xfrm>
        </p:spPr>
        <p:txBody>
          <a:bodyPr>
            <a:normAutofit fontScale="92500"/>
          </a:bodyPr>
          <a:lstStyle/>
          <a:p>
            <a:pPr marL="36900" indent="0">
              <a:buNone/>
            </a:pPr>
            <a:r>
              <a:rPr lang="pt-PT" sz="2400" b="1" dirty="0" smtClean="0">
                <a:latin typeface="Helvetica" pitchFamily="2" charset="0"/>
              </a:rPr>
              <a:t>Problema e sua importância</a:t>
            </a:r>
            <a:endParaRPr lang="pt-PT" sz="2400" b="1" dirty="0">
              <a:latin typeface="Helvetica" pitchFamily="2" charset="0"/>
            </a:endParaRPr>
          </a:p>
          <a:p>
            <a:pPr lvl="1"/>
            <a:r>
              <a:rPr lang="pt-PT" dirty="0" smtClean="0">
                <a:latin typeface="Helvetica" pitchFamily="2" charset="0"/>
              </a:rPr>
              <a:t>Hoje em dia </a:t>
            </a:r>
            <a:r>
              <a:rPr lang="pt-PT" b="1" dirty="0" smtClean="0">
                <a:latin typeface="Helvetica" pitchFamily="2" charset="0"/>
              </a:rPr>
              <a:t>transmitir a informação o mais </a:t>
            </a:r>
            <a:r>
              <a:rPr lang="pt-PT" b="1" dirty="0">
                <a:latin typeface="Helvetica" pitchFamily="2" charset="0"/>
              </a:rPr>
              <a:t>rápido possível </a:t>
            </a:r>
            <a:r>
              <a:rPr lang="pt-PT" b="1" dirty="0" smtClean="0">
                <a:latin typeface="Helvetica" pitchFamily="2" charset="0"/>
              </a:rPr>
              <a:t>através de </a:t>
            </a:r>
            <a:r>
              <a:rPr lang="pt-PT" b="1" dirty="0">
                <a:latin typeface="Helvetica" pitchFamily="2" charset="0"/>
              </a:rPr>
              <a:t>bits digitais</a:t>
            </a:r>
            <a:r>
              <a:rPr lang="pt-PT" dirty="0">
                <a:latin typeface="Helvetica" pitchFamily="2" charset="0"/>
              </a:rPr>
              <a:t> </a:t>
            </a:r>
            <a:r>
              <a:rPr lang="pt-PT" dirty="0" smtClean="0">
                <a:latin typeface="Helvetica" pitchFamily="2" charset="0"/>
              </a:rPr>
              <a:t>é algo essencial, sendo necessário arranjar maneiras de tornar a transmissão o mais rápido possível.</a:t>
            </a:r>
          </a:p>
          <a:p>
            <a:pPr lvl="1"/>
            <a:r>
              <a:rPr lang="pt-PT" dirty="0" smtClean="0">
                <a:latin typeface="Helvetica" pitchFamily="2" charset="0"/>
              </a:rPr>
              <a:t>Devido a necessitar de enviar grandes quantidades de informação cada vez mais </a:t>
            </a:r>
            <a:r>
              <a:rPr lang="pt-PT" dirty="0">
                <a:latin typeface="Helvetica" pitchFamily="2" charset="0"/>
              </a:rPr>
              <a:t>rapidamente </a:t>
            </a:r>
            <a:r>
              <a:rPr lang="pt-PT" dirty="0" smtClean="0">
                <a:latin typeface="Helvetica" pitchFamily="2" charset="0"/>
              </a:rPr>
              <a:t>é necessário encontrar uma maneira de apresentar a mesma informação com menor </a:t>
            </a:r>
            <a:r>
              <a:rPr lang="pt-PT" dirty="0">
                <a:latin typeface="Helvetica" pitchFamily="2" charset="0"/>
              </a:rPr>
              <a:t>número </a:t>
            </a:r>
            <a:r>
              <a:rPr lang="pt-PT" dirty="0" smtClean="0">
                <a:latin typeface="Helvetica" pitchFamily="2" charset="0"/>
              </a:rPr>
              <a:t>de bits.</a:t>
            </a:r>
            <a:endParaRPr lang="pt-PT" dirty="0">
              <a:latin typeface="Helvetica" pitchFamily="2" charset="0"/>
            </a:endParaRPr>
          </a:p>
          <a:p>
            <a:pPr lvl="1"/>
            <a:r>
              <a:rPr lang="pt-PT" dirty="0" smtClean="0">
                <a:latin typeface="Helvetica" pitchFamily="2" charset="0"/>
              </a:rPr>
              <a:t>Uma das soluções para este problema consiste em, </a:t>
            </a:r>
            <a:r>
              <a:rPr lang="pt-PT" b="1" dirty="0" smtClean="0">
                <a:latin typeface="Helvetica" pitchFamily="2" charset="0"/>
              </a:rPr>
              <a:t>comprimir</a:t>
            </a:r>
            <a:r>
              <a:rPr lang="pt-PT" dirty="0" smtClean="0">
                <a:latin typeface="Helvetica" pitchFamily="2" charset="0"/>
              </a:rPr>
              <a:t> </a:t>
            </a:r>
            <a:r>
              <a:rPr lang="pt-PT" b="1" dirty="0" smtClean="0">
                <a:latin typeface="Helvetica" pitchFamily="2" charset="0"/>
              </a:rPr>
              <a:t>a data a enviar</a:t>
            </a:r>
            <a:r>
              <a:rPr lang="pt-PT" dirty="0" smtClean="0">
                <a:latin typeface="Helvetica" pitchFamily="2" charset="0"/>
              </a:rPr>
              <a:t> que será o que vai ser abordado neste trabalho.</a:t>
            </a:r>
          </a:p>
          <a:p>
            <a:endParaRPr lang="pt-PT" dirty="0" smtClean="0">
              <a:latin typeface="Helvetica" pitchFamily="2" charset="0"/>
            </a:endParaRPr>
          </a:p>
          <a:p>
            <a:pPr marL="36900" indent="0">
              <a:buNone/>
            </a:pPr>
            <a:endParaRPr lang="pt-PT" dirty="0">
              <a:latin typeface="Helvetica" pitchFamily="2" charset="0"/>
            </a:endParaRPr>
          </a:p>
        </p:txBody>
      </p:sp>
      <p:pic>
        <p:nvPicPr>
          <p:cNvPr id="6" name="Imagem 5"/>
          <p:cNvPicPr>
            <a:picLocks noChangeAspect="1"/>
          </p:cNvPicPr>
          <p:nvPr/>
        </p:nvPicPr>
        <p:blipFill>
          <a:blip r:embed="rId2"/>
          <a:stretch>
            <a:fillRect/>
          </a:stretch>
        </p:blipFill>
        <p:spPr>
          <a:xfrm flipH="1">
            <a:off x="7552705" y="1395350"/>
            <a:ext cx="4258066" cy="3087585"/>
          </a:xfrm>
          <a:prstGeom prst="rect">
            <a:avLst/>
          </a:prstGeom>
        </p:spPr>
      </p:pic>
    </p:spTree>
    <p:extLst>
      <p:ext uri="{BB962C8B-B14F-4D97-AF65-F5344CB8AC3E}">
        <p14:creationId xmlns:p14="http://schemas.microsoft.com/office/powerpoint/2010/main" val="1178374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pPr algn="l"/>
            <a:r>
              <a:rPr lang="en-US" dirty="0">
                <a:latin typeface="Helvetica" pitchFamily="2" charset="0"/>
              </a:rPr>
              <a:t>Introdução</a:t>
            </a:r>
            <a:endParaRPr lang="pt-PT" dirty="0"/>
          </a:p>
        </p:txBody>
      </p:sp>
      <p:sp>
        <p:nvSpPr>
          <p:cNvPr id="4" name="Marcador de Posição de Conteúdo 3"/>
          <p:cNvSpPr>
            <a:spLocks noGrp="1"/>
          </p:cNvSpPr>
          <p:nvPr>
            <p:ph idx="1"/>
          </p:nvPr>
        </p:nvSpPr>
        <p:spPr>
          <a:xfrm>
            <a:off x="498159" y="970450"/>
            <a:ext cx="10353762" cy="4444698"/>
          </a:xfrm>
        </p:spPr>
        <p:txBody>
          <a:bodyPr/>
          <a:lstStyle/>
          <a:p>
            <a:pPr marL="36900" indent="0">
              <a:buNone/>
            </a:pPr>
            <a:r>
              <a:rPr lang="pt-PT" sz="2200" b="1" dirty="0" smtClean="0">
                <a:latin typeface="Helvetica" pitchFamily="2" charset="0"/>
              </a:rPr>
              <a:t>Implementação</a:t>
            </a:r>
          </a:p>
          <a:p>
            <a:pPr lvl="1"/>
            <a:r>
              <a:rPr lang="pt-PT" sz="1700" dirty="0" smtClean="0">
                <a:latin typeface="Helvetica" pitchFamily="2" charset="0"/>
              </a:rPr>
              <a:t>Para demonstrar o código dos </a:t>
            </a:r>
            <a:r>
              <a:rPr lang="pt-PT" sz="1700" dirty="0" err="1" smtClean="0">
                <a:latin typeface="Helvetica" pitchFamily="2" charset="0"/>
              </a:rPr>
              <a:t>CODECs</a:t>
            </a:r>
            <a:r>
              <a:rPr lang="pt-PT" sz="1700" dirty="0" smtClean="0">
                <a:latin typeface="Helvetica" pitchFamily="2" charset="0"/>
              </a:rPr>
              <a:t> decidimos utilizar a linguagem </a:t>
            </a:r>
            <a:r>
              <a:rPr lang="pt-PT" sz="1700" i="1" dirty="0" err="1" smtClean="0">
                <a:latin typeface="Helvetica" pitchFamily="2" charset="0"/>
              </a:rPr>
              <a:t>Python</a:t>
            </a:r>
            <a:r>
              <a:rPr lang="pt-PT" sz="1700" i="1" dirty="0" smtClean="0">
                <a:latin typeface="Helvetica" pitchFamily="2" charset="0"/>
              </a:rPr>
              <a:t> </a:t>
            </a:r>
            <a:r>
              <a:rPr lang="pt-PT" sz="1700" dirty="0">
                <a:latin typeface="Helvetica" pitchFamily="2" charset="0"/>
              </a:rPr>
              <a:t>devido </a:t>
            </a:r>
            <a:r>
              <a:rPr lang="pt-PT" sz="1700" dirty="0" smtClean="0">
                <a:latin typeface="Helvetica" pitchFamily="2" charset="0"/>
              </a:rPr>
              <a:t>à facilidade da sua leitura e implementação.</a:t>
            </a:r>
          </a:p>
          <a:p>
            <a:pPr lvl="1"/>
            <a:r>
              <a:rPr lang="pt-PT" sz="1700" dirty="0" smtClean="0">
                <a:latin typeface="Helvetica" pitchFamily="2" charset="0"/>
              </a:rPr>
              <a:t>Para responder ao problema proposto iremos utilizar 4 fontes de texto distintas:</a:t>
            </a:r>
          </a:p>
          <a:p>
            <a:pPr lvl="3"/>
            <a:r>
              <a:rPr lang="pt-PT" sz="1300" b="1" i="1" dirty="0" smtClean="0">
                <a:latin typeface="Helvetica" pitchFamily="2" charset="0"/>
              </a:rPr>
              <a:t>bible.txt: </a:t>
            </a:r>
            <a:r>
              <a:rPr lang="pt-PT" sz="1300" dirty="0" smtClean="0">
                <a:latin typeface="Helvetica" pitchFamily="2" charset="0"/>
              </a:rPr>
              <a:t>Ficheiro de texto composto por uma transcrição da Bíblia em inglês. Contem uma entropia de </a:t>
            </a:r>
            <a:r>
              <a:rPr lang="pt-PT" sz="1300" dirty="0">
                <a:latin typeface="Helvetica" pitchFamily="2" charset="0"/>
              </a:rPr>
              <a:t>4.34275 bits/símbolo</a:t>
            </a:r>
            <a:r>
              <a:rPr lang="pt-PT" sz="1300" dirty="0" smtClean="0">
                <a:latin typeface="Helvetica" pitchFamily="2" charset="0"/>
              </a:rPr>
              <a:t>.</a:t>
            </a:r>
          </a:p>
          <a:p>
            <a:pPr lvl="3"/>
            <a:r>
              <a:rPr lang="pt-PT" sz="1300" b="1" i="1" dirty="0">
                <a:latin typeface="Helvetica" pitchFamily="2" charset="0"/>
              </a:rPr>
              <a:t>f</a:t>
            </a:r>
            <a:r>
              <a:rPr lang="pt-PT" sz="1300" b="1" i="1" dirty="0" smtClean="0">
                <a:latin typeface="Helvetica" pitchFamily="2" charset="0"/>
              </a:rPr>
              <a:t>inance.csv: </a:t>
            </a:r>
            <a:r>
              <a:rPr lang="pt-PT" sz="1300" dirty="0" smtClean="0">
                <a:latin typeface="Helvetica" pitchFamily="2" charset="0"/>
              </a:rPr>
              <a:t>Ficheiro de texto composto por data separada por virgulas. Contem uma entropia de 5.16995 </a:t>
            </a:r>
            <a:r>
              <a:rPr lang="pt-PT" sz="1300" dirty="0">
                <a:latin typeface="Helvetica" pitchFamily="2" charset="0"/>
              </a:rPr>
              <a:t>bits/símbolo</a:t>
            </a:r>
            <a:r>
              <a:rPr lang="pt-PT" sz="1300" dirty="0" smtClean="0">
                <a:latin typeface="Helvetica" pitchFamily="2" charset="0"/>
              </a:rPr>
              <a:t>.</a:t>
            </a:r>
          </a:p>
          <a:p>
            <a:pPr lvl="3"/>
            <a:r>
              <a:rPr lang="pt-PT" sz="1300" b="1" i="1" dirty="0" smtClean="0">
                <a:latin typeface="Helvetica" pitchFamily="2" charset="0"/>
              </a:rPr>
              <a:t>jquery-3.6.0.js: </a:t>
            </a:r>
            <a:r>
              <a:rPr lang="pt-PT" sz="1300" dirty="0" smtClean="0">
                <a:latin typeface="Helvetica" pitchFamily="2" charset="0"/>
              </a:rPr>
              <a:t>Ficheiro de texto composto pelo código fonte da livraria de </a:t>
            </a:r>
            <a:r>
              <a:rPr lang="pt-PT" sz="1300" i="1" dirty="0" err="1" smtClean="0">
                <a:latin typeface="Helvetica" pitchFamily="2" charset="0"/>
              </a:rPr>
              <a:t>javaScript:Jquery</a:t>
            </a:r>
            <a:r>
              <a:rPr lang="pt-PT" sz="1300" dirty="0" smtClean="0">
                <a:latin typeface="Helvetica" pitchFamily="2" charset="0"/>
              </a:rPr>
              <a:t>. Contem uma entropia de 5.06698 </a:t>
            </a:r>
            <a:r>
              <a:rPr lang="pt-PT" sz="1300" dirty="0">
                <a:latin typeface="Helvetica" pitchFamily="2" charset="0"/>
              </a:rPr>
              <a:t>bits/símbolo</a:t>
            </a:r>
            <a:r>
              <a:rPr lang="pt-PT" sz="1300" dirty="0" smtClean="0">
                <a:latin typeface="Helvetica" pitchFamily="2" charset="0"/>
              </a:rPr>
              <a:t>.</a:t>
            </a:r>
          </a:p>
          <a:p>
            <a:pPr lvl="3"/>
            <a:r>
              <a:rPr lang="pt-PT" sz="1300" b="1" i="1" dirty="0">
                <a:latin typeface="Helvetica" pitchFamily="2" charset="0"/>
              </a:rPr>
              <a:t>r</a:t>
            </a:r>
            <a:r>
              <a:rPr lang="pt-PT" sz="1300" b="1" i="1" dirty="0" smtClean="0">
                <a:latin typeface="Helvetica" pitchFamily="2" charset="0"/>
              </a:rPr>
              <a:t>andom.txt: </a:t>
            </a:r>
            <a:r>
              <a:rPr lang="pt-PT" sz="1300" dirty="0" smtClean="0">
                <a:latin typeface="Helvetica" pitchFamily="2" charset="0"/>
              </a:rPr>
              <a:t>Ficheiro de texto composto por um conjunto de carateres aleatório. Contem uma entropia de 6 </a:t>
            </a:r>
            <a:r>
              <a:rPr lang="pt-PT" sz="1300" dirty="0">
                <a:latin typeface="Helvetica" pitchFamily="2" charset="0"/>
              </a:rPr>
              <a:t>bits/símbolo</a:t>
            </a:r>
            <a:r>
              <a:rPr lang="pt-PT" sz="1300" dirty="0" smtClean="0">
                <a:latin typeface="Helvetica" pitchFamily="2" charset="0"/>
              </a:rPr>
              <a:t>.</a:t>
            </a:r>
            <a:endParaRPr lang="pt-PT" sz="1300" b="1" i="1" dirty="0" smtClean="0">
              <a:latin typeface="Helvetica" pitchFamily="2" charset="0"/>
            </a:endParaRPr>
          </a:p>
          <a:p>
            <a:pPr lvl="1"/>
            <a:r>
              <a:rPr lang="pt-PT" sz="1700" dirty="0" smtClean="0">
                <a:latin typeface="Helvetica" pitchFamily="2" charset="0"/>
              </a:rPr>
              <a:t>Para as diferentes fontes haverá </a:t>
            </a:r>
            <a:r>
              <a:rPr lang="pt-PT" sz="1700" dirty="0" err="1" smtClean="0">
                <a:latin typeface="Helvetica" pitchFamily="2" charset="0"/>
              </a:rPr>
              <a:t>CODECs</a:t>
            </a:r>
            <a:r>
              <a:rPr lang="pt-PT" sz="1700" dirty="0" smtClean="0">
                <a:latin typeface="Helvetica" pitchFamily="2" charset="0"/>
              </a:rPr>
              <a:t> melhores que outros, logo, pretende-se encontrar o </a:t>
            </a:r>
            <a:r>
              <a:rPr lang="pt-PT" sz="1700" b="1" dirty="0" smtClean="0">
                <a:latin typeface="Helvetica" pitchFamily="2" charset="0"/>
              </a:rPr>
              <a:t>CODEC mais eficaz geralmente</a:t>
            </a:r>
            <a:r>
              <a:rPr lang="pt-PT" sz="1700" dirty="0" smtClean="0">
                <a:latin typeface="Helvetica" pitchFamily="2" charset="0"/>
              </a:rPr>
              <a:t>.</a:t>
            </a:r>
            <a:endParaRPr lang="pt-PT" sz="1700" dirty="0">
              <a:latin typeface="Helvetica" pitchFamily="2" charset="0"/>
            </a:endParaRPr>
          </a:p>
        </p:txBody>
      </p:sp>
    </p:spTree>
    <p:extLst>
      <p:ext uri="{BB962C8B-B14F-4D97-AF65-F5344CB8AC3E}">
        <p14:creationId xmlns:p14="http://schemas.microsoft.com/office/powerpoint/2010/main" val="411049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pPr algn="l"/>
            <a:r>
              <a:rPr lang="pt-PT" dirty="0" smtClean="0">
                <a:latin typeface="Helvetica" pitchFamily="2" charset="0"/>
              </a:rPr>
              <a:t>Codificações</a:t>
            </a:r>
            <a:endParaRPr lang="pt-PT" dirty="0">
              <a:latin typeface="Helvetica" pitchFamily="2" charset="0"/>
            </a:endParaRPr>
          </a:p>
        </p:txBody>
      </p:sp>
      <p:sp>
        <p:nvSpPr>
          <p:cNvPr id="3" name="Marcador de Posição de Conteúdo 2"/>
          <p:cNvSpPr>
            <a:spLocks noGrp="1"/>
          </p:cNvSpPr>
          <p:nvPr>
            <p:ph idx="1"/>
          </p:nvPr>
        </p:nvSpPr>
        <p:spPr>
          <a:xfrm>
            <a:off x="504097" y="970450"/>
            <a:ext cx="10353762" cy="4058751"/>
          </a:xfrm>
        </p:spPr>
        <p:txBody>
          <a:bodyPr>
            <a:normAutofit/>
          </a:bodyPr>
          <a:lstStyle/>
          <a:p>
            <a:pPr marL="36900" indent="0">
              <a:buNone/>
            </a:pPr>
            <a:r>
              <a:rPr lang="pt-PT" sz="2200" b="1" dirty="0" smtClean="0">
                <a:latin typeface="Helvetica" pitchFamily="2" charset="0"/>
              </a:rPr>
              <a:t>Codificação </a:t>
            </a:r>
            <a:r>
              <a:rPr lang="pt-PT" sz="2200" b="1" dirty="0">
                <a:latin typeface="Helvetica" pitchFamily="2" charset="0"/>
              </a:rPr>
              <a:t>Delta </a:t>
            </a:r>
            <a:r>
              <a:rPr lang="pt-PT" sz="2200" b="1" dirty="0" err="1" smtClean="0">
                <a:latin typeface="Helvetica" pitchFamily="2" charset="0"/>
              </a:rPr>
              <a:t>Encoding</a:t>
            </a:r>
            <a:endParaRPr lang="pt-PT" sz="2200" b="1" dirty="0" smtClean="0">
              <a:latin typeface="Helvetica" pitchFamily="2" charset="0"/>
            </a:endParaRPr>
          </a:p>
          <a:p>
            <a:pPr lvl="1"/>
            <a:r>
              <a:rPr lang="pt-PT" sz="1700" dirty="0" smtClean="0">
                <a:latin typeface="Helvetica" pitchFamily="2" charset="0"/>
              </a:rPr>
              <a:t>Um exemplo da importância </a:t>
            </a:r>
            <a:r>
              <a:rPr lang="pt-PT" sz="1700" dirty="0">
                <a:latin typeface="Helvetica" pitchFamily="2" charset="0"/>
              </a:rPr>
              <a:t>da dependência de data </a:t>
            </a:r>
            <a:r>
              <a:rPr lang="pt-PT" sz="1700" dirty="0" smtClean="0">
                <a:latin typeface="Helvetica" pitchFamily="2" charset="0"/>
              </a:rPr>
              <a:t>é observado quando se codifica uma imagem.</a:t>
            </a:r>
          </a:p>
          <a:p>
            <a:pPr lvl="1"/>
            <a:r>
              <a:rPr lang="pt-PT" sz="1700" dirty="0" smtClean="0">
                <a:latin typeface="Helvetica" pitchFamily="2" charset="0"/>
              </a:rPr>
              <a:t>Como se trata de uma imagem, o método PNG usa uma versão de </a:t>
            </a:r>
            <a:r>
              <a:rPr lang="pt-PT" sz="1700" i="1" dirty="0" smtClean="0">
                <a:latin typeface="Helvetica" pitchFamily="2" charset="0"/>
              </a:rPr>
              <a:t>Delta </a:t>
            </a:r>
            <a:r>
              <a:rPr lang="pt-PT" sz="1700" i="1" dirty="0" err="1" smtClean="0">
                <a:latin typeface="Helvetica" pitchFamily="2" charset="0"/>
              </a:rPr>
              <a:t>Encoding</a:t>
            </a:r>
            <a:r>
              <a:rPr lang="pt-PT" sz="1700" i="1" dirty="0" smtClean="0">
                <a:latin typeface="Helvetica" pitchFamily="2" charset="0"/>
              </a:rPr>
              <a:t> </a:t>
            </a:r>
            <a:r>
              <a:rPr lang="pt-PT" sz="1700" dirty="0" smtClean="0">
                <a:latin typeface="Helvetica" pitchFamily="2" charset="0"/>
              </a:rPr>
              <a:t>ao fazer </a:t>
            </a:r>
            <a:r>
              <a:rPr lang="pt-PT" sz="1700" i="1" dirty="0" smtClean="0">
                <a:latin typeface="Helvetica" pitchFamily="2" charset="0"/>
              </a:rPr>
              <a:t>Filtering, </a:t>
            </a:r>
            <a:r>
              <a:rPr lang="pt-PT" sz="1700" dirty="0" smtClean="0">
                <a:latin typeface="Helvetica" pitchFamily="2" charset="0"/>
              </a:rPr>
              <a:t>onde em vez de se representar todos os valores de uma dada fonte, representa-se a diferença entre eles.</a:t>
            </a:r>
          </a:p>
          <a:p>
            <a:pPr lvl="1"/>
            <a:r>
              <a:rPr lang="pt-PT" sz="1700" dirty="0">
                <a:latin typeface="Helvetica" pitchFamily="2" charset="0"/>
              </a:rPr>
              <a:t>A codificação </a:t>
            </a:r>
            <a:r>
              <a:rPr lang="pt-PT" sz="1700" dirty="0" smtClean="0">
                <a:latin typeface="Helvetica" pitchFamily="2" charset="0"/>
              </a:rPr>
              <a:t>é muito útil uma vez que em imagens os pixéis vizinhos estão usualmente correlacionados.</a:t>
            </a:r>
          </a:p>
          <a:p>
            <a:endParaRPr lang="pt-PT" sz="1700" dirty="0" smtClean="0">
              <a:latin typeface="Helvetica" pitchFamily="2" charset="0"/>
            </a:endParaRPr>
          </a:p>
        </p:txBody>
      </p:sp>
      <p:pic>
        <p:nvPicPr>
          <p:cNvPr id="2050" name="Picture 2" descr="Delta En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017" y="3925178"/>
            <a:ext cx="591502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38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pPr algn="l"/>
            <a:r>
              <a:rPr lang="pt-PT" dirty="0">
                <a:latin typeface="Helvetica" pitchFamily="2" charset="0"/>
              </a:rPr>
              <a:t>Codificações</a:t>
            </a:r>
            <a:endParaRPr lang="pt-PT" dirty="0"/>
          </a:p>
        </p:txBody>
      </p:sp>
      <p:sp>
        <p:nvSpPr>
          <p:cNvPr id="3" name="Marcador de Posição de Conteúdo 2"/>
          <p:cNvSpPr>
            <a:spLocks noGrp="1"/>
          </p:cNvSpPr>
          <p:nvPr>
            <p:ph idx="1"/>
          </p:nvPr>
        </p:nvSpPr>
        <p:spPr>
          <a:xfrm>
            <a:off x="428031" y="970450"/>
            <a:ext cx="8650656" cy="6002505"/>
          </a:xfrm>
        </p:spPr>
        <p:txBody>
          <a:bodyPr>
            <a:normAutofit fontScale="92500" lnSpcReduction="10000"/>
          </a:bodyPr>
          <a:lstStyle/>
          <a:p>
            <a:pPr marL="36900" indent="0">
              <a:buNone/>
            </a:pPr>
            <a:r>
              <a:rPr lang="pt-PT" sz="2200" b="1" dirty="0" smtClean="0">
                <a:latin typeface="Helvetica" pitchFamily="2" charset="0"/>
              </a:rPr>
              <a:t>Codificação de Huffman</a:t>
            </a:r>
          </a:p>
          <a:p>
            <a:pPr lvl="1"/>
            <a:r>
              <a:rPr lang="pt-PT" sz="1700" dirty="0">
                <a:latin typeface="Helvetica" pitchFamily="2" charset="0"/>
              </a:rPr>
              <a:t>O Código de Huffman é ótimo devido a nenhum código ser </a:t>
            </a:r>
            <a:r>
              <a:rPr lang="pt-PT" sz="1700" dirty="0" smtClean="0">
                <a:latin typeface="Helvetica" pitchFamily="2" charset="0"/>
              </a:rPr>
              <a:t>prefixo um </a:t>
            </a:r>
            <a:r>
              <a:rPr lang="pt-PT" sz="1700" dirty="0">
                <a:latin typeface="Helvetica" pitchFamily="2" charset="0"/>
              </a:rPr>
              <a:t>do outro. Este é, sem dúvida, um dos métodos de compressão mais conhecidos devido à sua simplicidade, fácil implementação e eficácia</a:t>
            </a:r>
            <a:r>
              <a:rPr lang="pt-PT" sz="1700" dirty="0" smtClean="0">
                <a:latin typeface="Helvetica" pitchFamily="2" charset="0"/>
              </a:rPr>
              <a:t>.</a:t>
            </a:r>
          </a:p>
          <a:p>
            <a:pPr lvl="1"/>
            <a:r>
              <a:rPr lang="pt-PT" sz="1700" dirty="0" smtClean="0">
                <a:latin typeface="Helvetica" pitchFamily="2" charset="0"/>
              </a:rPr>
              <a:t>A codificação de Huffman consiste em:</a:t>
            </a:r>
          </a:p>
          <a:p>
            <a:pPr lvl="3"/>
            <a:r>
              <a:rPr lang="pt-PT" sz="1300" dirty="0" smtClean="0">
                <a:latin typeface="Helvetica" pitchFamily="2" charset="0"/>
              </a:rPr>
              <a:t>Ordenar </a:t>
            </a:r>
            <a:r>
              <a:rPr lang="pt-PT" sz="1300" dirty="0">
                <a:latin typeface="Helvetica" pitchFamily="2" charset="0"/>
              </a:rPr>
              <a:t>os símbolos por ordem crescente de </a:t>
            </a:r>
            <a:r>
              <a:rPr lang="pt-PT" sz="1300" dirty="0" smtClean="0">
                <a:latin typeface="Helvetica" pitchFamily="2" charset="0"/>
              </a:rPr>
              <a:t>ocorrências.</a:t>
            </a:r>
          </a:p>
          <a:p>
            <a:pPr lvl="3"/>
            <a:r>
              <a:rPr lang="pt-PT" sz="1300" dirty="0">
                <a:latin typeface="Helvetica" pitchFamily="2" charset="0"/>
              </a:rPr>
              <a:t>Construir uma árvore binária até não haver mais símbolos</a:t>
            </a:r>
            <a:r>
              <a:rPr lang="pt-PT" sz="1300" dirty="0" smtClean="0">
                <a:latin typeface="Helvetica" pitchFamily="2" charset="0"/>
              </a:rPr>
              <a:t>:</a:t>
            </a:r>
            <a:endParaRPr lang="pt-PT" sz="1300" dirty="0">
              <a:latin typeface="Helvetica" pitchFamily="2" charset="0"/>
            </a:endParaRPr>
          </a:p>
          <a:p>
            <a:pPr lvl="5"/>
            <a:r>
              <a:rPr lang="pt-PT" sz="1100" dirty="0" smtClean="0">
                <a:latin typeface="Helvetica" pitchFamily="2" charset="0"/>
              </a:rPr>
              <a:t>Combinar </a:t>
            </a:r>
            <a:r>
              <a:rPr lang="pt-PT" sz="1100" dirty="0">
                <a:latin typeface="Helvetica" pitchFamily="2" charset="0"/>
              </a:rPr>
              <a:t>os dois símbolos menos frequentes num único símbolo (cada folha é um símbolo sendo, portanto, um bit com um valor de 1 ou 0</a:t>
            </a:r>
            <a:r>
              <a:rPr lang="pt-PT" sz="1100" dirty="0" smtClean="0">
                <a:latin typeface="Helvetica" pitchFamily="2" charset="0"/>
              </a:rPr>
              <a:t>)</a:t>
            </a:r>
          </a:p>
          <a:p>
            <a:pPr lvl="5"/>
            <a:r>
              <a:rPr lang="pt-PT" sz="1100" dirty="0">
                <a:latin typeface="Helvetica" pitchFamily="2" charset="0"/>
              </a:rPr>
              <a:t>Acrescentar o novo símbolo à lista em que a frequência é a soma das frequências individuais</a:t>
            </a:r>
            <a:r>
              <a:rPr lang="pt-PT" sz="1100" dirty="0" smtClean="0">
                <a:latin typeface="Helvetica" pitchFamily="2" charset="0"/>
              </a:rPr>
              <a:t>.</a:t>
            </a:r>
          </a:p>
          <a:p>
            <a:pPr lvl="1"/>
            <a:r>
              <a:rPr lang="pt-PT" sz="1500" dirty="0">
                <a:latin typeface="Helvetica" pitchFamily="2" charset="0"/>
              </a:rPr>
              <a:t> A eficácia desta codificação reside no facto de os símbolos que ocorrem mais vezes serem codificados com menos bits, estando os símbolos com mais ocorrências mais próximos da raiz da árvore binária</a:t>
            </a:r>
            <a:r>
              <a:rPr lang="pt-PT" sz="1500" dirty="0" smtClean="0">
                <a:latin typeface="Helvetica" pitchFamily="2" charset="0"/>
              </a:rPr>
              <a:t>.</a:t>
            </a:r>
          </a:p>
          <a:p>
            <a:pPr lvl="1"/>
            <a:r>
              <a:rPr lang="pt-PT" sz="1500" dirty="0">
                <a:latin typeface="Helvetica" pitchFamily="2" charset="0"/>
              </a:rPr>
              <a:t>A eficiência do código é dada por</a:t>
            </a:r>
            <a:r>
              <a:rPr lang="pt-PT" sz="1500" dirty="0" smtClean="0">
                <a:latin typeface="Helvetica" pitchFamily="2" charset="0"/>
              </a:rPr>
              <a:t>:                                 sendo H(S) a entropia e   l  </a:t>
            </a:r>
            <a:r>
              <a:rPr lang="pt-PT" sz="1500" dirty="0">
                <a:latin typeface="Helvetica" pitchFamily="2" charset="0"/>
              </a:rPr>
              <a:t>o número </a:t>
            </a:r>
            <a:r>
              <a:rPr lang="pt-PT" sz="1500" dirty="0" smtClean="0">
                <a:latin typeface="Helvetica" pitchFamily="2" charset="0"/>
              </a:rPr>
              <a:t>médio de bits.</a:t>
            </a:r>
          </a:p>
          <a:p>
            <a:pPr lvl="1"/>
            <a:r>
              <a:rPr lang="pt-PT" sz="1500" dirty="0" smtClean="0">
                <a:latin typeface="Helvetica" pitchFamily="2" charset="0"/>
              </a:rPr>
              <a:t>Embora tenha grande eficiência</a:t>
            </a:r>
            <a:r>
              <a:rPr lang="pt-PT" sz="1500" dirty="0">
                <a:latin typeface="Helvetica" pitchFamily="2" charset="0"/>
              </a:rPr>
              <a:t>, </a:t>
            </a:r>
            <a:r>
              <a:rPr lang="pt-PT" sz="1500" dirty="0" smtClean="0">
                <a:latin typeface="Helvetica" pitchFamily="2" charset="0"/>
              </a:rPr>
              <a:t>é importante referir que </a:t>
            </a:r>
            <a:r>
              <a:rPr lang="pt-PT" sz="1500" dirty="0">
                <a:latin typeface="Helvetica" pitchFamily="2" charset="0"/>
              </a:rPr>
              <a:t>o código não </a:t>
            </a:r>
            <a:r>
              <a:rPr lang="pt-PT" sz="1500" dirty="0" smtClean="0">
                <a:latin typeface="Helvetica" pitchFamily="2" charset="0"/>
              </a:rPr>
              <a:t>é perfeito</a:t>
            </a:r>
            <a:r>
              <a:rPr lang="pt-PT" sz="1500" dirty="0">
                <a:latin typeface="Helvetica" pitchFamily="2" charset="0"/>
              </a:rPr>
              <a:t>. Além de termos que codificar a árvore binária gerada depois de codificar a fonte, o código de Huffman assume que</a:t>
            </a:r>
            <a:r>
              <a:rPr lang="pt-PT" sz="1500" dirty="0" smtClean="0">
                <a:latin typeface="Helvetica" pitchFamily="2" charset="0"/>
              </a:rPr>
              <a:t>:</a:t>
            </a:r>
          </a:p>
          <a:p>
            <a:pPr lvl="3"/>
            <a:r>
              <a:rPr lang="pt-PT" sz="1300" dirty="0">
                <a:latin typeface="Helvetica" pitchFamily="2" charset="0"/>
              </a:rPr>
              <a:t>A data usada é independente, ou seja, que os valores a comprimir são independentes, o que geralmente não </a:t>
            </a:r>
            <a:r>
              <a:rPr lang="pt-PT" sz="1300" dirty="0" smtClean="0">
                <a:latin typeface="Helvetica" pitchFamily="2" charset="0"/>
              </a:rPr>
              <a:t>são.</a:t>
            </a:r>
          </a:p>
          <a:p>
            <a:pPr lvl="3"/>
            <a:r>
              <a:rPr lang="pt-PT" sz="1300" dirty="0">
                <a:latin typeface="Helvetica" pitchFamily="2" charset="0"/>
              </a:rPr>
              <a:t>Tem de existir o modelo da distribuição estatística. Uma resposta para este problema foi </a:t>
            </a:r>
            <a:r>
              <a:rPr lang="pt-PT" sz="1300" dirty="0" smtClean="0">
                <a:latin typeface="Helvetica" pitchFamily="2" charset="0"/>
              </a:rPr>
              <a:t>o </a:t>
            </a:r>
            <a:r>
              <a:rPr lang="pt-PT" sz="1300" b="1" dirty="0" smtClean="0">
                <a:latin typeface="Helvetica" pitchFamily="2" charset="0"/>
              </a:rPr>
              <a:t>Modelo adaptativo de Huffman</a:t>
            </a:r>
            <a:r>
              <a:rPr lang="pt-PT" sz="1300" dirty="0" smtClean="0">
                <a:latin typeface="Helvetica" pitchFamily="2" charset="0"/>
              </a:rPr>
              <a:t>.</a:t>
            </a:r>
          </a:p>
          <a:p>
            <a:pPr marL="1170000" lvl="3" indent="0">
              <a:buNone/>
            </a:pPr>
            <a:r>
              <a:rPr lang="pt-PT" sz="700" dirty="0">
                <a:latin typeface="Helvetica" pitchFamily="2" charset="0"/>
              </a:rPr>
              <a:t> </a:t>
            </a:r>
            <a:endParaRPr lang="pt-PT" sz="700" dirty="0" smtClean="0">
              <a:latin typeface="Helvetica" pitchFamily="2" charset="0"/>
            </a:endParaRPr>
          </a:p>
          <a:p>
            <a:pPr lvl="1"/>
            <a:endParaRPr lang="pt-PT" sz="1500" dirty="0" smtClean="0">
              <a:latin typeface="Helvetica" pitchFamily="2" charset="0"/>
            </a:endParaRPr>
          </a:p>
          <a:p>
            <a:pPr lvl="5"/>
            <a:endParaRPr lang="pt-PT" sz="1100" dirty="0">
              <a:latin typeface="Helvetica" pitchFamily="2" charset="0"/>
            </a:endParaRPr>
          </a:p>
        </p:txBody>
      </p:sp>
      <p:pic>
        <p:nvPicPr>
          <p:cNvPr id="4" name="Imagem 3"/>
          <p:cNvPicPr>
            <a:picLocks noChangeAspect="1"/>
          </p:cNvPicPr>
          <p:nvPr/>
        </p:nvPicPr>
        <p:blipFill>
          <a:blip r:embed="rId2"/>
          <a:stretch>
            <a:fillRect/>
          </a:stretch>
        </p:blipFill>
        <p:spPr>
          <a:xfrm>
            <a:off x="4000066" y="4389716"/>
            <a:ext cx="1502063" cy="247499"/>
          </a:xfrm>
          <a:prstGeom prst="rect">
            <a:avLst/>
          </a:prstGeom>
        </p:spPr>
      </p:pic>
      <p:pic>
        <p:nvPicPr>
          <p:cNvPr id="5" name="Imagem 4"/>
          <p:cNvPicPr>
            <a:picLocks noChangeAspect="1"/>
          </p:cNvPicPr>
          <p:nvPr/>
        </p:nvPicPr>
        <p:blipFill>
          <a:blip r:embed="rId3"/>
          <a:stretch>
            <a:fillRect/>
          </a:stretch>
        </p:blipFill>
        <p:spPr>
          <a:xfrm>
            <a:off x="6048985" y="4369222"/>
            <a:ext cx="391984" cy="267993"/>
          </a:xfrm>
          <a:prstGeom prst="rect">
            <a:avLst/>
          </a:prstGeom>
        </p:spPr>
      </p:pic>
      <p:pic>
        <p:nvPicPr>
          <p:cNvPr id="6" name="Imagem 5"/>
          <p:cNvPicPr>
            <a:picLocks noChangeAspect="1"/>
          </p:cNvPicPr>
          <p:nvPr/>
        </p:nvPicPr>
        <p:blipFill>
          <a:blip r:embed="rId4"/>
          <a:stretch>
            <a:fillRect/>
          </a:stretch>
        </p:blipFill>
        <p:spPr>
          <a:xfrm>
            <a:off x="7481254" y="4369222"/>
            <a:ext cx="155833" cy="247499"/>
          </a:xfrm>
          <a:prstGeom prst="rect">
            <a:avLst/>
          </a:prstGeom>
        </p:spPr>
      </p:pic>
      <p:pic>
        <p:nvPicPr>
          <p:cNvPr id="9" name="Imagem 8"/>
          <p:cNvPicPr>
            <a:picLocks noChangeAspect="1"/>
          </p:cNvPicPr>
          <p:nvPr/>
        </p:nvPicPr>
        <p:blipFill>
          <a:blip r:embed="rId5"/>
          <a:stretch>
            <a:fillRect/>
          </a:stretch>
        </p:blipFill>
        <p:spPr>
          <a:xfrm>
            <a:off x="9297188" y="2146578"/>
            <a:ext cx="2725160" cy="3034033"/>
          </a:xfrm>
          <a:prstGeom prst="rect">
            <a:avLst/>
          </a:prstGeom>
        </p:spPr>
      </p:pic>
    </p:spTree>
    <p:extLst>
      <p:ext uri="{BB962C8B-B14F-4D97-AF65-F5344CB8AC3E}">
        <p14:creationId xmlns:p14="http://schemas.microsoft.com/office/powerpoint/2010/main" val="744647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pPr algn="l"/>
            <a:r>
              <a:rPr lang="pt-PT" dirty="0">
                <a:latin typeface="Helvetica" pitchFamily="2" charset="0"/>
              </a:rPr>
              <a:t>Codificações</a:t>
            </a:r>
            <a:endParaRPr lang="pt-PT" dirty="0"/>
          </a:p>
        </p:txBody>
      </p:sp>
      <p:sp>
        <p:nvSpPr>
          <p:cNvPr id="3" name="Marcador de Posição de Conteúdo 2"/>
          <p:cNvSpPr>
            <a:spLocks noGrp="1"/>
          </p:cNvSpPr>
          <p:nvPr>
            <p:ph idx="1"/>
          </p:nvPr>
        </p:nvSpPr>
        <p:spPr>
          <a:xfrm>
            <a:off x="521909" y="970450"/>
            <a:ext cx="9316797" cy="4575327"/>
          </a:xfrm>
        </p:spPr>
        <p:txBody>
          <a:bodyPr/>
          <a:lstStyle/>
          <a:p>
            <a:pPr marL="36900" indent="0">
              <a:buNone/>
            </a:pPr>
            <a:r>
              <a:rPr lang="pt-PT" sz="2200" b="1" dirty="0" smtClean="0">
                <a:latin typeface="Helvetica" pitchFamily="2" charset="0"/>
              </a:rPr>
              <a:t>Codificação LZW</a:t>
            </a:r>
          </a:p>
          <a:p>
            <a:pPr lvl="1"/>
            <a:r>
              <a:rPr lang="pt-PT" sz="1700" dirty="0" smtClean="0">
                <a:latin typeface="Helvetica" pitchFamily="2" charset="0"/>
              </a:rPr>
              <a:t>A codificação LZW, </a:t>
            </a:r>
            <a:r>
              <a:rPr lang="pt-PT" sz="1700" dirty="0">
                <a:latin typeface="Helvetica" pitchFamily="2" charset="0"/>
              </a:rPr>
              <a:t>uma variante do LZ78, evita o envio duplo do "codificador" visto que, com este método, o codificador é </a:t>
            </a:r>
            <a:r>
              <a:rPr lang="pt-PT" sz="1700" dirty="0" err="1">
                <a:latin typeface="Helvetica" pitchFamily="2" charset="0"/>
              </a:rPr>
              <a:t>construido</a:t>
            </a:r>
            <a:r>
              <a:rPr lang="pt-PT" sz="1700" dirty="0">
                <a:latin typeface="Helvetica" pitchFamily="2" charset="0"/>
              </a:rPr>
              <a:t> progressivamente ao contrário da </a:t>
            </a:r>
            <a:r>
              <a:rPr lang="pt-PT" sz="1700" dirty="0" smtClean="0">
                <a:latin typeface="Helvetica" pitchFamily="2" charset="0"/>
              </a:rPr>
              <a:t>variante LZ78.</a:t>
            </a:r>
          </a:p>
          <a:p>
            <a:pPr lvl="1"/>
            <a:r>
              <a:rPr lang="pt-PT" sz="1700" dirty="0" smtClean="0">
                <a:latin typeface="Helvetica" pitchFamily="2" charset="0"/>
              </a:rPr>
              <a:t>Este método consiste em:</a:t>
            </a:r>
          </a:p>
          <a:p>
            <a:pPr lvl="3"/>
            <a:r>
              <a:rPr lang="pt-PT" sz="1300" dirty="0">
                <a:latin typeface="Helvetica" pitchFamily="2" charset="0"/>
              </a:rPr>
              <a:t>Criar um dicionário com todos os símbolos do alfabeto</a:t>
            </a:r>
            <a:r>
              <a:rPr lang="pt-PT" sz="1300" dirty="0" smtClean="0">
                <a:latin typeface="Helvetica" pitchFamily="2" charset="0"/>
              </a:rPr>
              <a:t>.</a:t>
            </a:r>
          </a:p>
          <a:p>
            <a:pPr lvl="3"/>
            <a:r>
              <a:rPr lang="pt-PT" sz="1300" dirty="0">
                <a:latin typeface="Helvetica" pitchFamily="2" charset="0"/>
              </a:rPr>
              <a:t>Encontrar a maior sequência de símbolos ante existentes no dicionário, quando surge um novo padrão constituído </a:t>
            </a:r>
            <a:r>
              <a:rPr lang="pt-PT" sz="1300" i="1" dirty="0" smtClean="0">
                <a:latin typeface="Helvetica" pitchFamily="2" charset="0"/>
              </a:rPr>
              <a:t>a </a:t>
            </a:r>
            <a:r>
              <a:rPr lang="pt-PT" sz="1300" b="1" i="1" dirty="0" smtClean="0">
                <a:latin typeface="Helvetica" pitchFamily="2" charset="0"/>
              </a:rPr>
              <a:t>| </a:t>
            </a:r>
            <a:r>
              <a:rPr lang="pt-PT" sz="1300" i="1" dirty="0" smtClean="0">
                <a:latin typeface="Helvetica" pitchFamily="2" charset="0"/>
              </a:rPr>
              <a:t>b </a:t>
            </a:r>
            <a:r>
              <a:rPr lang="pt-PT" sz="1300" dirty="0" smtClean="0">
                <a:latin typeface="Helvetica" pitchFamily="2" charset="0"/>
              </a:rPr>
              <a:t>sendo que </a:t>
            </a:r>
            <a:r>
              <a:rPr lang="pt-PT" sz="1300" i="1" dirty="0" smtClean="0">
                <a:latin typeface="Helvetica" pitchFamily="2" charset="0"/>
              </a:rPr>
              <a:t>a </a:t>
            </a:r>
            <a:r>
              <a:rPr lang="pt-PT" sz="1300" dirty="0" smtClean="0">
                <a:latin typeface="Helvetica" pitchFamily="2" charset="0"/>
              </a:rPr>
              <a:t>já se encontra no dicionário e </a:t>
            </a:r>
            <a:r>
              <a:rPr lang="pt-PT" sz="1300" i="1" dirty="0" err="1" smtClean="0">
                <a:latin typeface="Helvetica" pitchFamily="2" charset="0"/>
              </a:rPr>
              <a:t>ab</a:t>
            </a:r>
            <a:r>
              <a:rPr lang="pt-PT" sz="1300" i="1" dirty="0" smtClean="0">
                <a:latin typeface="Helvetica" pitchFamily="2" charset="0"/>
              </a:rPr>
              <a:t> não.</a:t>
            </a:r>
          </a:p>
          <a:p>
            <a:pPr lvl="3"/>
            <a:r>
              <a:rPr lang="pt-PT" sz="1300" dirty="0">
                <a:latin typeface="Helvetica" pitchFamily="2" charset="0"/>
              </a:rPr>
              <a:t>Transmitir o índice </a:t>
            </a:r>
            <a:r>
              <a:rPr lang="pt-PT" sz="1300" dirty="0" smtClean="0">
                <a:latin typeface="Helvetica" pitchFamily="2" charset="0"/>
              </a:rPr>
              <a:t>do </a:t>
            </a:r>
            <a:r>
              <a:rPr lang="pt-PT" sz="1300" dirty="0">
                <a:latin typeface="Helvetica" pitchFamily="2" charset="0"/>
              </a:rPr>
              <a:t>dicionário e criar uma entrada </a:t>
            </a:r>
            <a:r>
              <a:rPr lang="pt-PT" sz="1300" dirty="0" smtClean="0">
                <a:latin typeface="Helvetica" pitchFamily="2" charset="0"/>
              </a:rPr>
              <a:t>nova </a:t>
            </a:r>
            <a:r>
              <a:rPr lang="pt-PT" sz="1300" i="1" dirty="0" err="1" smtClean="0">
                <a:latin typeface="Helvetica" pitchFamily="2" charset="0"/>
              </a:rPr>
              <a:t>ab</a:t>
            </a:r>
            <a:r>
              <a:rPr lang="pt-PT" sz="1300" i="1" dirty="0" smtClean="0">
                <a:latin typeface="Helvetica" pitchFamily="2" charset="0"/>
              </a:rPr>
              <a:t> </a:t>
            </a:r>
            <a:r>
              <a:rPr lang="pt-PT" sz="1300" dirty="0" smtClean="0">
                <a:latin typeface="Helvetica" pitchFamily="2" charset="0"/>
              </a:rPr>
              <a:t>para a sua próxima ocorrência.</a:t>
            </a:r>
          </a:p>
          <a:p>
            <a:pPr lvl="3"/>
            <a:r>
              <a:rPr lang="pt-PT" sz="1300" dirty="0">
                <a:latin typeface="Helvetica" pitchFamily="2" charset="0"/>
              </a:rPr>
              <a:t>Continuar a codificação no símbolo </a:t>
            </a:r>
            <a:r>
              <a:rPr lang="pt-PT" sz="1300" i="1" dirty="0" smtClean="0">
                <a:latin typeface="Helvetica" pitchFamily="2" charset="0"/>
              </a:rPr>
              <a:t>b</a:t>
            </a:r>
            <a:r>
              <a:rPr lang="pt-PT" sz="1300" dirty="0" smtClean="0">
                <a:latin typeface="Helvetica" pitchFamily="2" charset="0"/>
              </a:rPr>
              <a:t> até </a:t>
            </a:r>
            <a:r>
              <a:rPr lang="pt-PT" sz="1300" dirty="0">
                <a:latin typeface="Helvetica" pitchFamily="2" charset="0"/>
              </a:rPr>
              <a:t>acabar a cadeia a codificar.</a:t>
            </a:r>
            <a:endParaRPr lang="pt-PT" sz="1300" dirty="0" smtClean="0">
              <a:latin typeface="Helvetica" pitchFamily="2" charset="0"/>
            </a:endParaRPr>
          </a:p>
          <a:p>
            <a:pPr marL="1170000" lvl="3" indent="0">
              <a:buNone/>
            </a:pPr>
            <a:endParaRPr lang="pt-PT" sz="1300" b="1" i="1" dirty="0">
              <a:latin typeface="Helvetica" pitchFamily="2" charset="0"/>
            </a:endParaRPr>
          </a:p>
          <a:p>
            <a:pPr lvl="3"/>
            <a:endParaRPr lang="pt-PT" sz="1300" dirty="0">
              <a:latin typeface="Helvetica" pitchFamily="2" charset="0"/>
            </a:endParaRPr>
          </a:p>
        </p:txBody>
      </p:sp>
      <p:pic>
        <p:nvPicPr>
          <p:cNvPr id="5" name="Imagem 4"/>
          <p:cNvPicPr>
            <a:picLocks noChangeAspect="1"/>
          </p:cNvPicPr>
          <p:nvPr/>
        </p:nvPicPr>
        <p:blipFill>
          <a:blip r:embed="rId2"/>
          <a:stretch>
            <a:fillRect/>
          </a:stretch>
        </p:blipFill>
        <p:spPr>
          <a:xfrm>
            <a:off x="9838706" y="970450"/>
            <a:ext cx="1472547" cy="3785618"/>
          </a:xfrm>
          <a:prstGeom prst="rect">
            <a:avLst/>
          </a:prstGeom>
        </p:spPr>
      </p:pic>
    </p:spTree>
    <p:extLst>
      <p:ext uri="{BB962C8B-B14F-4D97-AF65-F5344CB8AC3E}">
        <p14:creationId xmlns:p14="http://schemas.microsoft.com/office/powerpoint/2010/main" val="1532021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pPr algn="l"/>
            <a:r>
              <a:rPr lang="pt-PT" dirty="0">
                <a:latin typeface="Helvetica" pitchFamily="2" charset="0"/>
              </a:rPr>
              <a:t>Codificações</a:t>
            </a:r>
            <a:endParaRPr lang="pt-PT" dirty="0"/>
          </a:p>
        </p:txBody>
      </p:sp>
      <p:sp>
        <p:nvSpPr>
          <p:cNvPr id="3" name="Marcador de Posição de Conteúdo 2"/>
          <p:cNvSpPr>
            <a:spLocks noGrp="1"/>
          </p:cNvSpPr>
          <p:nvPr>
            <p:ph idx="1"/>
          </p:nvPr>
        </p:nvSpPr>
        <p:spPr>
          <a:xfrm>
            <a:off x="563473" y="970450"/>
            <a:ext cx="10353762" cy="4058751"/>
          </a:xfrm>
        </p:spPr>
        <p:txBody>
          <a:bodyPr/>
          <a:lstStyle/>
          <a:p>
            <a:pPr marL="36900" indent="0">
              <a:buNone/>
            </a:pPr>
            <a:r>
              <a:rPr lang="pt-PT" sz="2200" b="1" dirty="0" smtClean="0">
                <a:latin typeface="Helvetica" pitchFamily="2" charset="0"/>
              </a:rPr>
              <a:t>Codificação Run-Length-Encoding</a:t>
            </a:r>
          </a:p>
          <a:p>
            <a:pPr lvl="1"/>
            <a:r>
              <a:rPr lang="pt-PT" sz="1700" dirty="0" smtClean="0">
                <a:latin typeface="Helvetica" pitchFamily="2" charset="0"/>
              </a:rPr>
              <a:t>Este </a:t>
            </a:r>
            <a:r>
              <a:rPr lang="pt-PT" sz="1700" dirty="0">
                <a:latin typeface="Helvetica" pitchFamily="2" charset="0"/>
              </a:rPr>
              <a:t>método consiste em representar sequências de valores iguais seguidos de forma eficiente. O algoritmo, aplicável se o comprimento da sequência for maior que 3 para evitar aumentar a data inicial, consiste em substituir conjuntos de letras seguidas pelo seu número de ocorrências em vez de elas todas, como por exemplo:</a:t>
            </a:r>
          </a:p>
        </p:txBody>
      </p:sp>
      <p:pic>
        <p:nvPicPr>
          <p:cNvPr id="4" name="Imagem 3"/>
          <p:cNvPicPr>
            <a:picLocks noChangeAspect="1"/>
          </p:cNvPicPr>
          <p:nvPr/>
        </p:nvPicPr>
        <p:blipFill>
          <a:blip r:embed="rId2"/>
          <a:stretch>
            <a:fillRect/>
          </a:stretch>
        </p:blipFill>
        <p:spPr>
          <a:xfrm>
            <a:off x="3359606" y="2876352"/>
            <a:ext cx="4751242" cy="3259976"/>
          </a:xfrm>
          <a:prstGeom prst="rect">
            <a:avLst/>
          </a:prstGeom>
        </p:spPr>
      </p:pic>
    </p:spTree>
    <p:extLst>
      <p:ext uri="{BB962C8B-B14F-4D97-AF65-F5344CB8AC3E}">
        <p14:creationId xmlns:p14="http://schemas.microsoft.com/office/powerpoint/2010/main" val="1899319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pPr algn="l"/>
            <a:r>
              <a:rPr lang="pt-PT" dirty="0">
                <a:latin typeface="Helvetica" pitchFamily="2" charset="0"/>
              </a:rPr>
              <a:t>Codificações</a:t>
            </a:r>
            <a:endParaRPr lang="pt-PT" dirty="0"/>
          </a:p>
        </p:txBody>
      </p:sp>
      <p:sp>
        <p:nvSpPr>
          <p:cNvPr id="3" name="Marcador de Posição de Conteúdo 2"/>
          <p:cNvSpPr>
            <a:spLocks noGrp="1"/>
          </p:cNvSpPr>
          <p:nvPr>
            <p:ph idx="1"/>
          </p:nvPr>
        </p:nvSpPr>
        <p:spPr>
          <a:xfrm>
            <a:off x="504096" y="970450"/>
            <a:ext cx="10353762" cy="4058751"/>
          </a:xfrm>
        </p:spPr>
        <p:txBody>
          <a:bodyPr/>
          <a:lstStyle/>
          <a:p>
            <a:pPr marL="36900" indent="0">
              <a:buNone/>
            </a:pPr>
            <a:r>
              <a:rPr lang="pt-PT" sz="2200" b="1" dirty="0" smtClean="0">
                <a:latin typeface="Helvetica" pitchFamily="2" charset="0"/>
              </a:rPr>
              <a:t>Codificação </a:t>
            </a:r>
            <a:r>
              <a:rPr lang="pt-PT" sz="2200" b="1" dirty="0" err="1" smtClean="0">
                <a:latin typeface="Helvetica" pitchFamily="2" charset="0"/>
              </a:rPr>
              <a:t>Burrows-Wheeler</a:t>
            </a:r>
            <a:endParaRPr lang="pt-PT" sz="2200" b="1" dirty="0" smtClean="0">
              <a:latin typeface="Helvetica" pitchFamily="2" charset="0"/>
            </a:endParaRPr>
          </a:p>
          <a:p>
            <a:pPr lvl="1"/>
            <a:r>
              <a:rPr lang="pt-PT" sz="1700" dirty="0">
                <a:latin typeface="Helvetica" pitchFamily="2" charset="0"/>
              </a:rPr>
              <a:t>A </a:t>
            </a:r>
            <a:r>
              <a:rPr lang="pt-PT" sz="1700" dirty="0" smtClean="0">
                <a:latin typeface="Helvetica" pitchFamily="2" charset="0"/>
              </a:rPr>
              <a:t>codificação </a:t>
            </a:r>
            <a:r>
              <a:rPr lang="pt-PT" sz="1700" dirty="0" err="1" smtClean="0">
                <a:latin typeface="Helvetica" pitchFamily="2" charset="0"/>
              </a:rPr>
              <a:t>Burrows-Wheeler</a:t>
            </a:r>
            <a:r>
              <a:rPr lang="pt-PT" sz="1700" dirty="0">
                <a:latin typeface="Helvetica" pitchFamily="2" charset="0"/>
              </a:rPr>
              <a:t> consiste em, dada uma cadeia, adicionarmos um caracter de controlo no final, criarmos todas as rotações (sendo uma rotação a troca do ultimo caracter em primeiro lugar) da data, organizarmos todas as colunas de rotações alfabeticamente e retirarmos a nossa cadeia codificada, sendo esta a ultima coluna das rotações ordenadas alfabeticamente.    Apesar de ser preciso guardar um caracter a mais (o caracter de controlo adicionado no final da cadeia em primeiro lugar) para ser feita a descompressão, os caracteres repetidos ficam muito próximos uns dos </a:t>
            </a:r>
            <a:r>
              <a:rPr lang="pt-PT" sz="1700" dirty="0" smtClean="0">
                <a:latin typeface="Helvetica" pitchFamily="2" charset="0"/>
              </a:rPr>
              <a:t>outros, </a:t>
            </a:r>
            <a:r>
              <a:rPr lang="pt-PT" sz="1700" b="1" dirty="0" smtClean="0">
                <a:latin typeface="Helvetica" pitchFamily="2" charset="0"/>
              </a:rPr>
              <a:t>criando </a:t>
            </a:r>
            <a:r>
              <a:rPr lang="pt-PT" sz="1700" b="1" dirty="0">
                <a:latin typeface="Helvetica" pitchFamily="2" charset="0"/>
              </a:rPr>
              <a:t>um ambiente propicio para o uso de outro método por cima deste, tal como o </a:t>
            </a:r>
            <a:r>
              <a:rPr lang="pt-PT" sz="1700" b="1" dirty="0" smtClean="0">
                <a:latin typeface="Helvetica" pitchFamily="2" charset="0"/>
              </a:rPr>
              <a:t>RLE</a:t>
            </a:r>
            <a:r>
              <a:rPr lang="pt-PT" sz="1700" dirty="0" smtClean="0">
                <a:latin typeface="Helvetica" pitchFamily="2" charset="0"/>
              </a:rPr>
              <a:t>.</a:t>
            </a:r>
            <a:endParaRPr lang="pt-PT" sz="1700" dirty="0">
              <a:latin typeface="Helvetica" pitchFamily="2" charset="0"/>
            </a:endParaRPr>
          </a:p>
        </p:txBody>
      </p:sp>
      <p:pic>
        <p:nvPicPr>
          <p:cNvPr id="4" name="Imagem 3"/>
          <p:cNvPicPr>
            <a:picLocks noChangeAspect="1"/>
          </p:cNvPicPr>
          <p:nvPr/>
        </p:nvPicPr>
        <p:blipFill>
          <a:blip r:embed="rId2"/>
          <a:stretch>
            <a:fillRect/>
          </a:stretch>
        </p:blipFill>
        <p:spPr>
          <a:xfrm>
            <a:off x="3747132" y="3710033"/>
            <a:ext cx="3867690" cy="2905530"/>
          </a:xfrm>
          <a:prstGeom prst="rect">
            <a:avLst/>
          </a:prstGeom>
        </p:spPr>
      </p:pic>
    </p:spTree>
    <p:extLst>
      <p:ext uri="{BB962C8B-B14F-4D97-AF65-F5344CB8AC3E}">
        <p14:creationId xmlns:p14="http://schemas.microsoft.com/office/powerpoint/2010/main" val="72309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pPr algn="l"/>
            <a:r>
              <a:rPr lang="pt-PT" dirty="0">
                <a:latin typeface="Helvetica" pitchFamily="2" charset="0"/>
              </a:rPr>
              <a:t>Codificações</a:t>
            </a:r>
            <a:endParaRPr lang="pt-PT" dirty="0"/>
          </a:p>
        </p:txBody>
      </p:sp>
      <p:sp>
        <p:nvSpPr>
          <p:cNvPr id="3" name="Marcador de Posição de Conteúdo 2"/>
          <p:cNvSpPr>
            <a:spLocks noGrp="1"/>
          </p:cNvSpPr>
          <p:nvPr>
            <p:ph idx="1"/>
          </p:nvPr>
        </p:nvSpPr>
        <p:spPr>
          <a:xfrm>
            <a:off x="593162" y="970450"/>
            <a:ext cx="10729960" cy="5388786"/>
          </a:xfrm>
        </p:spPr>
        <p:txBody>
          <a:bodyPr/>
          <a:lstStyle/>
          <a:p>
            <a:pPr marL="36900" indent="0">
              <a:buNone/>
            </a:pPr>
            <a:r>
              <a:rPr lang="pt-PT" sz="2200" b="1" dirty="0" err="1" smtClean="0">
                <a:latin typeface="Helvetica" pitchFamily="2" charset="0"/>
              </a:rPr>
              <a:t>Codificacao</a:t>
            </a:r>
            <a:r>
              <a:rPr lang="pt-PT" sz="2200" b="1" dirty="0" smtClean="0">
                <a:latin typeface="Helvetica" pitchFamily="2" charset="0"/>
              </a:rPr>
              <a:t> Move-to-</a:t>
            </a:r>
            <a:r>
              <a:rPr lang="pt-PT" sz="2200" b="1" dirty="0" err="1" smtClean="0">
                <a:latin typeface="Helvetica" pitchFamily="2" charset="0"/>
              </a:rPr>
              <a:t>Front</a:t>
            </a:r>
            <a:endParaRPr lang="pt-PT" sz="2200" b="1" dirty="0" smtClean="0">
              <a:latin typeface="Helvetica" pitchFamily="2" charset="0"/>
            </a:endParaRPr>
          </a:p>
          <a:p>
            <a:pPr lvl="1"/>
            <a:r>
              <a:rPr lang="pt-PT" sz="1700" dirty="0" smtClean="0">
                <a:latin typeface="Helvetica" pitchFamily="2" charset="0"/>
              </a:rPr>
              <a:t>Este </a:t>
            </a:r>
            <a:r>
              <a:rPr lang="pt-PT" sz="1700" dirty="0">
                <a:latin typeface="Helvetica" pitchFamily="2" charset="0"/>
              </a:rPr>
              <a:t>método de compressão faz com que os caracteres repetidos mais vezes na cadeia fiquem no principio do alfabeto da cadeia codificada</a:t>
            </a:r>
            <a:r>
              <a:rPr lang="pt-PT" sz="1700" dirty="0" smtClean="0">
                <a:latin typeface="Helvetica" pitchFamily="2" charset="0"/>
              </a:rPr>
              <a:t>.</a:t>
            </a:r>
          </a:p>
          <a:p>
            <a:pPr lvl="1"/>
            <a:r>
              <a:rPr lang="pt-PT" sz="1700" dirty="0">
                <a:latin typeface="Helvetica" pitchFamily="2" charset="0"/>
              </a:rPr>
              <a:t> Conseguimos ver isto em prática com o exemplo da codificação da </a:t>
            </a:r>
            <a:r>
              <a:rPr lang="pt-PT" sz="1700" dirty="0" smtClean="0">
                <a:latin typeface="Helvetica" pitchFamily="2" charset="0"/>
              </a:rPr>
              <a:t>palavra </a:t>
            </a:r>
            <a:r>
              <a:rPr lang="pt-PT" sz="1700" i="1" dirty="0" smtClean="0">
                <a:latin typeface="Helvetica" pitchFamily="2" charset="0"/>
              </a:rPr>
              <a:t>“</a:t>
            </a:r>
            <a:r>
              <a:rPr lang="pt-PT" sz="1700" i="1" dirty="0" err="1" smtClean="0">
                <a:latin typeface="Helvetica" pitchFamily="2" charset="0"/>
              </a:rPr>
              <a:t>panama</a:t>
            </a:r>
            <a:r>
              <a:rPr lang="pt-PT" sz="1700" i="1" dirty="0" smtClean="0">
                <a:latin typeface="Helvetica" pitchFamily="2" charset="0"/>
              </a:rPr>
              <a:t>”:</a:t>
            </a:r>
          </a:p>
          <a:p>
            <a:pPr lvl="1"/>
            <a:endParaRPr lang="pt-PT" sz="1700" i="1" dirty="0">
              <a:latin typeface="Helvetica" pitchFamily="2" charset="0"/>
            </a:endParaRPr>
          </a:p>
          <a:p>
            <a:pPr lvl="1"/>
            <a:endParaRPr lang="pt-PT" sz="1700" i="1" dirty="0" smtClean="0">
              <a:latin typeface="Helvetica" pitchFamily="2" charset="0"/>
            </a:endParaRPr>
          </a:p>
          <a:p>
            <a:pPr lvl="1"/>
            <a:endParaRPr lang="pt-PT" sz="1700" i="1" dirty="0">
              <a:latin typeface="Helvetica" pitchFamily="2" charset="0"/>
            </a:endParaRPr>
          </a:p>
          <a:p>
            <a:pPr lvl="1"/>
            <a:endParaRPr lang="pt-PT" sz="1700" i="1" dirty="0" smtClean="0">
              <a:latin typeface="Helvetica" pitchFamily="2" charset="0"/>
            </a:endParaRPr>
          </a:p>
          <a:p>
            <a:pPr lvl="1"/>
            <a:endParaRPr lang="pt-PT" sz="1700" i="1" dirty="0">
              <a:latin typeface="Helvetica" pitchFamily="2" charset="0"/>
            </a:endParaRPr>
          </a:p>
          <a:p>
            <a:pPr lvl="1"/>
            <a:r>
              <a:rPr lang="pt-PT" sz="1700" dirty="0" smtClean="0">
                <a:latin typeface="Helvetica" pitchFamily="2" charset="0"/>
              </a:rPr>
              <a:t>A lista codificada final vai ser: [3,1,3,1,3,1].</a:t>
            </a:r>
            <a:endParaRPr lang="pt-PT" sz="1700" dirty="0">
              <a:latin typeface="Helvetica" pitchFamily="2" charset="0"/>
            </a:endParaRPr>
          </a:p>
        </p:txBody>
      </p:sp>
      <p:pic>
        <p:nvPicPr>
          <p:cNvPr id="4" name="Imagem 3"/>
          <p:cNvPicPr>
            <a:picLocks noChangeAspect="1"/>
          </p:cNvPicPr>
          <p:nvPr/>
        </p:nvPicPr>
        <p:blipFill>
          <a:blip r:embed="rId2"/>
          <a:stretch>
            <a:fillRect/>
          </a:stretch>
        </p:blipFill>
        <p:spPr>
          <a:xfrm>
            <a:off x="4210060" y="2684772"/>
            <a:ext cx="3496163" cy="1476581"/>
          </a:xfrm>
          <a:prstGeom prst="rect">
            <a:avLst/>
          </a:prstGeom>
        </p:spPr>
      </p:pic>
    </p:spTree>
    <p:extLst>
      <p:ext uri="{BB962C8B-B14F-4D97-AF65-F5344CB8AC3E}">
        <p14:creationId xmlns:p14="http://schemas.microsoft.com/office/powerpoint/2010/main" val="1848517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180</TotalTime>
  <Words>920</Words>
  <Application>Microsoft Office PowerPoint</Application>
  <PresentationFormat>Ecrã Panorâmico</PresentationFormat>
  <Paragraphs>62</Paragraphs>
  <Slides>9</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9</vt:i4>
      </vt:variant>
    </vt:vector>
  </HeadingPairs>
  <TitlesOfParts>
    <vt:vector size="14" baseType="lpstr">
      <vt:lpstr>Calisto MT</vt:lpstr>
      <vt:lpstr>Helvetica</vt:lpstr>
      <vt:lpstr>Trebuchet MS</vt:lpstr>
      <vt:lpstr>Wingdings 2</vt:lpstr>
      <vt:lpstr>Ardósia</vt:lpstr>
      <vt:lpstr>Teoria da Informação 2º Trabalho Prático CODEC não destrutivo para Texto</vt:lpstr>
      <vt:lpstr>Introdução</vt:lpstr>
      <vt:lpstr>Introdução</vt:lpstr>
      <vt:lpstr>Codificações</vt:lpstr>
      <vt:lpstr>Codificações</vt:lpstr>
      <vt:lpstr>Codificações</vt:lpstr>
      <vt:lpstr>Codificações</vt:lpstr>
      <vt:lpstr>Codificações</vt:lpstr>
      <vt:lpstr>Codificações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da Informação 2º Trabalho Prático CODEC não destrutivo para Texto</dc:title>
  <dc:creator>Pc</dc:creator>
  <cp:lastModifiedBy>Pc</cp:lastModifiedBy>
  <cp:revision>23</cp:revision>
  <dcterms:created xsi:type="dcterms:W3CDTF">2021-12-22T14:48:08Z</dcterms:created>
  <dcterms:modified xsi:type="dcterms:W3CDTF">2021-12-22T17:50:29Z</dcterms:modified>
</cp:coreProperties>
</file>