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8" r:id="rId4"/>
    <p:sldId id="265" r:id="rId5"/>
    <p:sldId id="266" r:id="rId6"/>
    <p:sldId id="267" r:id="rId7"/>
    <p:sldId id="259" r:id="rId8"/>
    <p:sldId id="260" r:id="rId9"/>
    <p:sldId id="268" r:id="rId10"/>
    <p:sldId id="261" r:id="rId11"/>
    <p:sldId id="262" r:id="rId12"/>
    <p:sldId id="263" r:id="rId13"/>
    <p:sldId id="264" r:id="rId14"/>
    <p:sldId id="269" r:id="rId15"/>
    <p:sldId id="270" r:id="rId16"/>
    <p:sldId id="272" r:id="rId17"/>
    <p:sldId id="273" r:id="rId1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2" d="100"/>
          <a:sy n="112"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PT"/>
              <a:t>Clique para editar o estilo</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69557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PT"/>
              <a:t>Clique para editar o estilo</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61684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PT"/>
              <a:t>Clique para editar o estilo</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4126202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PT"/>
              <a:t>Clique para editar o estilo</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234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PT"/>
              <a:t>Clique para editar o estilo</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924270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PT"/>
              <a:t>Clique para editar o estilo</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3" name="Date Placeholder 2"/>
          <p:cNvSpPr>
            <a:spLocks noGrp="1"/>
          </p:cNvSpPr>
          <p:nvPr>
            <p:ph type="dt" sz="half" idx="10"/>
          </p:nvPr>
        </p:nvSpPr>
        <p:spPr/>
        <p:txBody>
          <a:bodyPr/>
          <a:lstStyle/>
          <a:p>
            <a:fld id="{505C0C42-1B5C-4566-8FE6-4951E074C4A8}"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451358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PT"/>
              <a:t>Clique para editar o estilo</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3" name="Date Placeholder 2"/>
          <p:cNvSpPr>
            <a:spLocks noGrp="1"/>
          </p:cNvSpPr>
          <p:nvPr>
            <p:ph type="dt" sz="half" idx="10"/>
          </p:nvPr>
        </p:nvSpPr>
        <p:spPr/>
        <p:txBody>
          <a:bodyPr/>
          <a:lstStyle/>
          <a:p>
            <a:fld id="{505C0C42-1B5C-4566-8FE6-4951E074C4A8}"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75870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318314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PT"/>
              <a:t>Clique para editar o estilo</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416544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76756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PT"/>
              <a:t>Clique para editar o estilo</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a:t>
            </a:r>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28847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48252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PT"/>
              <a:t>Clique para editar o estilo</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05C0C42-1B5C-4566-8FE6-4951E074C4A8}"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12511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505C0C42-1B5C-4566-8FE6-4951E074C4A8}"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56281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C0C42-1B5C-4566-8FE6-4951E074C4A8}"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82171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PT"/>
              <a:t>Clique para editar o estilo</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52937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PT"/>
              <a:t>Clique para editar o estilo</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76869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5C0C42-1B5C-4566-8FE6-4951E074C4A8}" type="datetimeFigureOut">
              <a:rPr lang="en-US" smtClean="0"/>
              <a:t>12/23/2021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4BB7509-64A3-4CC2-80B5-2AC145FFF337}" type="slidenum">
              <a:rPr lang="en-US" smtClean="0"/>
              <a:t>‹nº›</a:t>
            </a:fld>
            <a:endParaRPr lang="en-US"/>
          </a:p>
        </p:txBody>
      </p:sp>
    </p:spTree>
    <p:extLst>
      <p:ext uri="{BB962C8B-B14F-4D97-AF65-F5344CB8AC3E}">
        <p14:creationId xmlns:p14="http://schemas.microsoft.com/office/powerpoint/2010/main" val="2774648610"/>
      </p:ext>
    </p:extLst>
  </p:cSld>
  <p:clrMap bg1="dk1" tx1="lt1" bg2="dk2" tx2="lt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48757" y="2107868"/>
            <a:ext cx="9440034" cy="1828801"/>
          </a:xfrm>
        </p:spPr>
        <p:txBody>
          <a:bodyPr>
            <a:normAutofit fontScale="90000"/>
          </a:bodyPr>
          <a:lstStyle/>
          <a:p>
            <a:r>
              <a:rPr lang="en-US" dirty="0"/>
              <a:t>Teoria da Informação</a:t>
            </a:r>
            <a:br>
              <a:rPr lang="en-US" dirty="0"/>
            </a:br>
            <a:r>
              <a:rPr lang="en-US" dirty="0"/>
              <a:t>2º Trabalho Prático</a:t>
            </a:r>
            <a:br>
              <a:rPr lang="en-US" dirty="0"/>
            </a:br>
            <a:r>
              <a:rPr lang="pt-PT" dirty="0"/>
              <a:t>CODEC não destrutivo para Texto</a:t>
            </a:r>
            <a:endParaRPr lang="en-US" dirty="0"/>
          </a:p>
        </p:txBody>
      </p:sp>
      <p:sp>
        <p:nvSpPr>
          <p:cNvPr id="3" name="Subtítulo 2"/>
          <p:cNvSpPr>
            <a:spLocks noGrp="1"/>
          </p:cNvSpPr>
          <p:nvPr>
            <p:ph type="subTitle" idx="1"/>
          </p:nvPr>
        </p:nvSpPr>
        <p:spPr>
          <a:xfrm>
            <a:off x="0" y="5379871"/>
            <a:ext cx="2183802" cy="1478129"/>
          </a:xfrm>
        </p:spPr>
        <p:txBody>
          <a:bodyPr>
            <a:noAutofit/>
          </a:bodyPr>
          <a:lstStyle/>
          <a:p>
            <a:r>
              <a:rPr lang="en-US" sz="1200" b="1" dirty="0"/>
              <a:t>Trabalho </a:t>
            </a:r>
            <a:r>
              <a:rPr lang="en-US" sz="1200" b="1" dirty="0" err="1"/>
              <a:t>realizado</a:t>
            </a:r>
            <a:r>
              <a:rPr lang="en-US" sz="1200" b="1" dirty="0"/>
              <a:t> </a:t>
            </a:r>
            <a:r>
              <a:rPr lang="en-US" sz="1200" b="1" dirty="0" err="1"/>
              <a:t>por</a:t>
            </a:r>
            <a:r>
              <a:rPr lang="en-US" sz="1200" b="1" dirty="0"/>
              <a:t>:</a:t>
            </a:r>
          </a:p>
          <a:p>
            <a:r>
              <a:rPr lang="en-US" sz="1200" dirty="0"/>
              <a:t>Eduardo </a:t>
            </a:r>
            <a:r>
              <a:rPr lang="en-US" sz="1200" dirty="0" err="1"/>
              <a:t>Nunes</a:t>
            </a:r>
            <a:r>
              <a:rPr lang="en-US" sz="1200" dirty="0"/>
              <a:t> 2020217675</a:t>
            </a:r>
          </a:p>
          <a:p>
            <a:r>
              <a:rPr lang="en-US" sz="1200" dirty="0"/>
              <a:t>André Moreira 2020239416</a:t>
            </a:r>
          </a:p>
          <a:p>
            <a:r>
              <a:rPr lang="en-US" sz="1200" dirty="0"/>
              <a:t>Diogo Tavares 2020236566</a:t>
            </a:r>
          </a:p>
          <a:p>
            <a:endParaRPr lang="en-US" sz="1200" dirty="0"/>
          </a:p>
        </p:txBody>
      </p:sp>
    </p:spTree>
    <p:extLst>
      <p:ext uri="{BB962C8B-B14F-4D97-AF65-F5344CB8AC3E}">
        <p14:creationId xmlns:p14="http://schemas.microsoft.com/office/powerpoint/2010/main" val="226227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318709" y="575595"/>
            <a:ext cx="9316797" cy="4575327"/>
          </a:xfrm>
        </p:spPr>
        <p:txBody>
          <a:bodyPr/>
          <a:lstStyle/>
          <a:p>
            <a:pPr marL="36900" indent="0">
              <a:buNone/>
            </a:pPr>
            <a:r>
              <a:rPr lang="pt-PT" sz="2200" b="1" dirty="0">
                <a:latin typeface="Helvetica" pitchFamily="2" charset="0"/>
              </a:rPr>
              <a:t>Codificação LZW</a:t>
            </a:r>
          </a:p>
          <a:p>
            <a:pPr lvl="1"/>
            <a:r>
              <a:rPr lang="pt-PT" sz="1700" dirty="0">
                <a:latin typeface="Helvetica" pitchFamily="2" charset="0"/>
              </a:rPr>
              <a:t>A codificação LZW, uma variante do LZ78, evita o envio duplo do "codificador" visto que, com este método, o codificador é construído progressivamente ao contrário da variante LZ78.</a:t>
            </a:r>
          </a:p>
          <a:p>
            <a:pPr lvl="1"/>
            <a:r>
              <a:rPr lang="pt-PT" sz="1700" dirty="0">
                <a:latin typeface="Helvetica" pitchFamily="2" charset="0"/>
              </a:rPr>
              <a:t>Este método consiste em:</a:t>
            </a:r>
          </a:p>
          <a:p>
            <a:pPr lvl="3"/>
            <a:r>
              <a:rPr lang="pt-PT" sz="1700" dirty="0">
                <a:latin typeface="Helvetica" pitchFamily="2" charset="0"/>
              </a:rPr>
              <a:t>Criar um dicionário com todos os símbolos do alfabeto.</a:t>
            </a:r>
          </a:p>
          <a:p>
            <a:pPr lvl="3"/>
            <a:r>
              <a:rPr lang="pt-PT" sz="1700" dirty="0">
                <a:latin typeface="Helvetica" pitchFamily="2" charset="0"/>
              </a:rPr>
              <a:t>Encontrar a maior sequência de símbolos ante existentes no dicionário quando surge um novo padrão constituído </a:t>
            </a:r>
            <a:r>
              <a:rPr lang="pt-PT" sz="1700" i="1" dirty="0">
                <a:latin typeface="Helvetica" pitchFamily="2" charset="0"/>
              </a:rPr>
              <a:t>a </a:t>
            </a:r>
            <a:r>
              <a:rPr lang="pt-PT" sz="1700" b="1" i="1" dirty="0">
                <a:latin typeface="Helvetica" pitchFamily="2" charset="0"/>
              </a:rPr>
              <a:t>| </a:t>
            </a:r>
            <a:r>
              <a:rPr lang="pt-PT" sz="1700" i="1" dirty="0">
                <a:latin typeface="Helvetica" pitchFamily="2" charset="0"/>
              </a:rPr>
              <a:t>b, </a:t>
            </a:r>
            <a:r>
              <a:rPr lang="pt-PT" sz="1700" dirty="0">
                <a:latin typeface="Helvetica" pitchFamily="2" charset="0"/>
              </a:rPr>
              <a:t>sendo que </a:t>
            </a:r>
            <a:r>
              <a:rPr lang="pt-PT" sz="1700" i="1" dirty="0">
                <a:latin typeface="Helvetica" pitchFamily="2" charset="0"/>
              </a:rPr>
              <a:t>a </a:t>
            </a:r>
            <a:r>
              <a:rPr lang="pt-PT" sz="1700" dirty="0">
                <a:latin typeface="Helvetica" pitchFamily="2" charset="0"/>
              </a:rPr>
              <a:t>já se encontra no dicionário e </a:t>
            </a:r>
            <a:r>
              <a:rPr lang="pt-PT" sz="1700" i="1" dirty="0" err="1">
                <a:latin typeface="Helvetica" pitchFamily="2" charset="0"/>
              </a:rPr>
              <a:t>ab</a:t>
            </a:r>
            <a:r>
              <a:rPr lang="pt-PT" sz="1700" i="1" dirty="0">
                <a:latin typeface="Helvetica" pitchFamily="2" charset="0"/>
              </a:rPr>
              <a:t> não.</a:t>
            </a:r>
          </a:p>
          <a:p>
            <a:pPr lvl="3"/>
            <a:r>
              <a:rPr lang="pt-PT" sz="1700" dirty="0">
                <a:latin typeface="Helvetica" pitchFamily="2" charset="0"/>
              </a:rPr>
              <a:t>Transmitir o índice do dicionário e criar uma entrada nova </a:t>
            </a:r>
            <a:r>
              <a:rPr lang="pt-PT" sz="1700" i="1" dirty="0" err="1">
                <a:latin typeface="Helvetica" pitchFamily="2" charset="0"/>
              </a:rPr>
              <a:t>ab</a:t>
            </a:r>
            <a:r>
              <a:rPr lang="pt-PT" sz="1700" i="1" dirty="0">
                <a:latin typeface="Helvetica" pitchFamily="2" charset="0"/>
              </a:rPr>
              <a:t> </a:t>
            </a:r>
            <a:r>
              <a:rPr lang="pt-PT" sz="1700" dirty="0">
                <a:latin typeface="Helvetica" pitchFamily="2" charset="0"/>
              </a:rPr>
              <a:t>para a sua próxima ocorrência.</a:t>
            </a:r>
          </a:p>
          <a:p>
            <a:pPr lvl="3"/>
            <a:r>
              <a:rPr lang="pt-PT" sz="1700" dirty="0">
                <a:latin typeface="Helvetica" pitchFamily="2" charset="0"/>
              </a:rPr>
              <a:t>Continuar a codificação no símbolo </a:t>
            </a:r>
            <a:r>
              <a:rPr lang="pt-PT" sz="1700" i="1" dirty="0">
                <a:latin typeface="Helvetica" pitchFamily="2" charset="0"/>
              </a:rPr>
              <a:t>b</a:t>
            </a:r>
            <a:r>
              <a:rPr lang="pt-PT" sz="1700" dirty="0">
                <a:latin typeface="Helvetica" pitchFamily="2" charset="0"/>
              </a:rPr>
              <a:t> até acabar a cadeia a codificar.</a:t>
            </a:r>
          </a:p>
          <a:p>
            <a:pPr marL="1170000" lvl="3" indent="0">
              <a:buNone/>
            </a:pPr>
            <a:endParaRPr lang="pt-PT" sz="1300" b="1" i="1" dirty="0">
              <a:latin typeface="Helvetica" pitchFamily="2" charset="0"/>
            </a:endParaRPr>
          </a:p>
          <a:p>
            <a:pPr lvl="3"/>
            <a:endParaRPr lang="pt-PT" sz="1300" dirty="0">
              <a:latin typeface="Helvetica" pitchFamily="2" charset="0"/>
            </a:endParaRPr>
          </a:p>
        </p:txBody>
      </p:sp>
      <p:pic>
        <p:nvPicPr>
          <p:cNvPr id="5" name="Imagem 4"/>
          <p:cNvPicPr>
            <a:picLocks noChangeAspect="1"/>
          </p:cNvPicPr>
          <p:nvPr/>
        </p:nvPicPr>
        <p:blipFill>
          <a:blip r:embed="rId2"/>
          <a:stretch>
            <a:fillRect/>
          </a:stretch>
        </p:blipFill>
        <p:spPr>
          <a:xfrm>
            <a:off x="9940306" y="868850"/>
            <a:ext cx="1551783" cy="3989318"/>
          </a:xfrm>
          <a:prstGeom prst="rect">
            <a:avLst/>
          </a:prstGeom>
        </p:spPr>
      </p:pic>
    </p:spTree>
    <p:extLst>
      <p:ext uri="{BB962C8B-B14F-4D97-AF65-F5344CB8AC3E}">
        <p14:creationId xmlns:p14="http://schemas.microsoft.com/office/powerpoint/2010/main" val="153202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321201" y="450738"/>
            <a:ext cx="10409327" cy="4114802"/>
          </a:xfrm>
        </p:spPr>
        <p:txBody>
          <a:bodyPr/>
          <a:lstStyle/>
          <a:p>
            <a:pPr marL="36900" indent="0">
              <a:buNone/>
            </a:pPr>
            <a:r>
              <a:rPr lang="pt-PT" sz="2200" b="1" dirty="0">
                <a:latin typeface="Helvetica" pitchFamily="2" charset="0"/>
              </a:rPr>
              <a:t>Codificação Run-Length-Encoding</a:t>
            </a:r>
          </a:p>
          <a:p>
            <a:pPr lvl="1"/>
            <a:r>
              <a:rPr lang="pt-PT" sz="1700" dirty="0">
                <a:latin typeface="Helvetica" pitchFamily="2" charset="0"/>
              </a:rPr>
              <a:t>Este método consiste em representar sequências de valores iguais seguidos de forma eficiente. </a:t>
            </a:r>
          </a:p>
          <a:p>
            <a:pPr lvl="1"/>
            <a:r>
              <a:rPr lang="pt-PT" sz="1700" dirty="0">
                <a:latin typeface="Helvetica" pitchFamily="2" charset="0"/>
              </a:rPr>
              <a:t>O algoritmo apenas é aplicável se o comprimento da sequência for maior que 3 para evitar aumentar a data inicial.</a:t>
            </a:r>
          </a:p>
          <a:p>
            <a:pPr lvl="1"/>
            <a:r>
              <a:rPr lang="pt-PT" sz="1700" dirty="0">
                <a:latin typeface="Helvetica" pitchFamily="2" charset="0"/>
              </a:rPr>
              <a:t>Baseia-se em substituir conjuntos de letras seguidas pelo número de ocorrências, em vez de codificar todas as ocorrências.</a:t>
            </a:r>
          </a:p>
          <a:p>
            <a:pPr lvl="1"/>
            <a:r>
              <a:rPr lang="pt-PT" sz="1700" dirty="0">
                <a:latin typeface="Helvetica" pitchFamily="2" charset="0"/>
              </a:rPr>
              <a:t>Um exemplo da utilização desta codificação é a seguinte:</a:t>
            </a:r>
          </a:p>
        </p:txBody>
      </p:sp>
      <p:pic>
        <p:nvPicPr>
          <p:cNvPr id="4" name="Imagem 3"/>
          <p:cNvPicPr>
            <a:picLocks noChangeAspect="1"/>
          </p:cNvPicPr>
          <p:nvPr/>
        </p:nvPicPr>
        <p:blipFill>
          <a:blip r:embed="rId2"/>
          <a:stretch>
            <a:fillRect/>
          </a:stretch>
        </p:blipFill>
        <p:spPr>
          <a:xfrm>
            <a:off x="3150244" y="3147286"/>
            <a:ext cx="4751242" cy="3259976"/>
          </a:xfrm>
          <a:prstGeom prst="rect">
            <a:avLst/>
          </a:prstGeom>
        </p:spPr>
      </p:pic>
    </p:spTree>
    <p:extLst>
      <p:ext uri="{BB962C8B-B14F-4D97-AF65-F5344CB8AC3E}">
        <p14:creationId xmlns:p14="http://schemas.microsoft.com/office/powerpoint/2010/main" val="189931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504096" y="270385"/>
            <a:ext cx="10353762" cy="4058751"/>
          </a:xfrm>
        </p:spPr>
        <p:txBody>
          <a:bodyPr/>
          <a:lstStyle/>
          <a:p>
            <a:pPr marL="36900" indent="0">
              <a:buNone/>
            </a:pPr>
            <a:r>
              <a:rPr lang="pt-PT" sz="2200" b="1" dirty="0">
                <a:latin typeface="Helvetica" pitchFamily="2" charset="0"/>
              </a:rPr>
              <a:t>Codificação </a:t>
            </a:r>
            <a:r>
              <a:rPr lang="pt-PT" sz="2200" b="1" dirty="0" err="1">
                <a:latin typeface="Helvetica" pitchFamily="2" charset="0"/>
              </a:rPr>
              <a:t>Burrows-Wheeler</a:t>
            </a:r>
            <a:endParaRPr lang="pt-PT" sz="2200" b="1" dirty="0">
              <a:latin typeface="Helvetica" pitchFamily="2" charset="0"/>
            </a:endParaRPr>
          </a:p>
          <a:p>
            <a:pPr lvl="1"/>
            <a:r>
              <a:rPr lang="pt-PT" sz="1700" dirty="0">
                <a:latin typeface="Helvetica" pitchFamily="2" charset="0"/>
              </a:rPr>
              <a:t>A codificação </a:t>
            </a:r>
            <a:r>
              <a:rPr lang="pt-PT" sz="1700" dirty="0" err="1">
                <a:latin typeface="Helvetica" pitchFamily="2" charset="0"/>
              </a:rPr>
              <a:t>Burrows-Wheeler</a:t>
            </a:r>
            <a:r>
              <a:rPr lang="pt-PT" sz="1700" dirty="0">
                <a:latin typeface="Helvetica" pitchFamily="2" charset="0"/>
              </a:rPr>
              <a:t> consiste em, dada uma cadeia, adicionarmos um caracter de controlo no final.</a:t>
            </a:r>
          </a:p>
          <a:p>
            <a:pPr lvl="1"/>
            <a:r>
              <a:rPr lang="pt-PT" sz="1700" dirty="0">
                <a:latin typeface="Helvetica" pitchFamily="2" charset="0"/>
              </a:rPr>
              <a:t>Em seguida, criamos todas as rotações (sendo uma rotação a troca do ultimo caracter em primeiro lugar) da data, organizamos todas as colunas de rotações alfabeticamente e retiramos a cadeia codificada, sendo esta a ultima coluna das rotações ordenadas alfabeticamente.</a:t>
            </a:r>
          </a:p>
          <a:p>
            <a:pPr lvl="1"/>
            <a:r>
              <a:rPr lang="pt-PT" sz="1700" dirty="0">
                <a:latin typeface="Helvetica" pitchFamily="2" charset="0"/>
              </a:rPr>
              <a:t>Apesar de ser preciso guardar um caracter a mais (o caracter de controlo adicionado no final da cadeia em primeiro lugar) para ser feita a descompressão, os caracteres repetidos ficam muito próximos uns dos outros, </a:t>
            </a:r>
            <a:r>
              <a:rPr lang="pt-PT" sz="1700" b="1" dirty="0">
                <a:latin typeface="Helvetica" pitchFamily="2" charset="0"/>
              </a:rPr>
              <a:t>criando um ambiente propicio para o uso de outro método por cima deste, tal como o RLE</a:t>
            </a:r>
            <a:r>
              <a:rPr lang="pt-PT" sz="1700" dirty="0">
                <a:latin typeface="Helvetica" pitchFamily="2" charset="0"/>
              </a:rPr>
              <a:t>.</a:t>
            </a:r>
          </a:p>
          <a:p>
            <a:pPr lvl="1"/>
            <a:r>
              <a:rPr lang="pt-PT" sz="1700" dirty="0">
                <a:latin typeface="Helvetica" pitchFamily="2" charset="0"/>
              </a:rPr>
              <a:t>Um exemplo desta codificação, usando a palavra </a:t>
            </a:r>
            <a:r>
              <a:rPr lang="pt-PT" dirty="0">
                <a:effectLst/>
                <a:latin typeface="Helvetica" pitchFamily="2" charset="0"/>
              </a:rPr>
              <a:t>PANAMABANANA, é a seguinte:</a:t>
            </a:r>
            <a:endParaRPr lang="pt-PT" sz="1700" dirty="0">
              <a:latin typeface="Helvetica" pitchFamily="2" charset="0"/>
            </a:endParaRPr>
          </a:p>
        </p:txBody>
      </p:sp>
      <p:pic>
        <p:nvPicPr>
          <p:cNvPr id="4" name="Imagem 3"/>
          <p:cNvPicPr>
            <a:picLocks noChangeAspect="1"/>
          </p:cNvPicPr>
          <p:nvPr/>
        </p:nvPicPr>
        <p:blipFill>
          <a:blip r:embed="rId2"/>
          <a:stretch>
            <a:fillRect/>
          </a:stretch>
        </p:blipFill>
        <p:spPr>
          <a:xfrm>
            <a:off x="4238588" y="3879366"/>
            <a:ext cx="3714824" cy="2790692"/>
          </a:xfrm>
          <a:prstGeom prst="rect">
            <a:avLst/>
          </a:prstGeom>
        </p:spPr>
      </p:pic>
    </p:spTree>
    <p:extLst>
      <p:ext uri="{BB962C8B-B14F-4D97-AF65-F5344CB8AC3E}">
        <p14:creationId xmlns:p14="http://schemas.microsoft.com/office/powerpoint/2010/main" val="7230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593162" y="507606"/>
            <a:ext cx="10729960" cy="5388786"/>
          </a:xfrm>
        </p:spPr>
        <p:txBody>
          <a:bodyPr/>
          <a:lstStyle/>
          <a:p>
            <a:pPr marL="36900" indent="0">
              <a:buNone/>
            </a:pPr>
            <a:r>
              <a:rPr lang="pt-PT" sz="2200" b="1" dirty="0">
                <a:latin typeface="Helvetica" pitchFamily="2" charset="0"/>
              </a:rPr>
              <a:t>Codificação Move-to-</a:t>
            </a:r>
            <a:r>
              <a:rPr lang="pt-PT" sz="2200" b="1" dirty="0" err="1">
                <a:latin typeface="Helvetica" pitchFamily="2" charset="0"/>
              </a:rPr>
              <a:t>Front</a:t>
            </a:r>
            <a:endParaRPr lang="pt-PT" sz="2200" b="1" dirty="0">
              <a:latin typeface="Helvetica" pitchFamily="2" charset="0"/>
            </a:endParaRPr>
          </a:p>
          <a:p>
            <a:pPr lvl="1"/>
            <a:r>
              <a:rPr lang="pt-PT" sz="1700" dirty="0">
                <a:latin typeface="Helvetica" pitchFamily="2" charset="0"/>
              </a:rPr>
              <a:t>Este método de compressão faz com que os caracteres repetidos mais vezes na cadeia fiquem no principio do alfabeto da cadeia codificada.</a:t>
            </a:r>
          </a:p>
          <a:p>
            <a:pPr lvl="1"/>
            <a:r>
              <a:rPr lang="pt-PT" sz="1700" dirty="0">
                <a:latin typeface="Helvetica" pitchFamily="2" charset="0"/>
              </a:rPr>
              <a:t> Conseguimos ver isto em prática com o exemplo da codificação da palavra </a:t>
            </a:r>
            <a:r>
              <a:rPr lang="pt-PT" sz="1700" i="1" dirty="0">
                <a:latin typeface="Helvetica" pitchFamily="2" charset="0"/>
              </a:rPr>
              <a:t>“</a:t>
            </a:r>
            <a:r>
              <a:rPr lang="pt-PT" sz="1700" i="1" dirty="0" err="1">
                <a:latin typeface="Helvetica" pitchFamily="2" charset="0"/>
              </a:rPr>
              <a:t>panama</a:t>
            </a:r>
            <a:r>
              <a:rPr lang="pt-PT" sz="1700" i="1" dirty="0">
                <a:latin typeface="Helvetica" pitchFamily="2" charset="0"/>
              </a:rPr>
              <a:t>”:</a:t>
            </a: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r>
              <a:rPr lang="pt-PT" sz="1700" dirty="0">
                <a:latin typeface="Helvetica" pitchFamily="2" charset="0"/>
              </a:rPr>
              <a:t>A lista codificada final vai ser: [3,1,3,1,3,1].</a:t>
            </a:r>
          </a:p>
        </p:txBody>
      </p:sp>
      <p:pic>
        <p:nvPicPr>
          <p:cNvPr id="4" name="Imagem 3"/>
          <p:cNvPicPr>
            <a:picLocks noChangeAspect="1"/>
          </p:cNvPicPr>
          <p:nvPr/>
        </p:nvPicPr>
        <p:blipFill>
          <a:blip r:embed="rId2"/>
          <a:stretch>
            <a:fillRect/>
          </a:stretch>
        </p:blipFill>
        <p:spPr>
          <a:xfrm>
            <a:off x="4210060" y="2165483"/>
            <a:ext cx="3496163" cy="1476581"/>
          </a:xfrm>
          <a:prstGeom prst="rect">
            <a:avLst/>
          </a:prstGeom>
        </p:spPr>
      </p:pic>
    </p:spTree>
    <p:extLst>
      <p:ext uri="{BB962C8B-B14F-4D97-AF65-F5344CB8AC3E}">
        <p14:creationId xmlns:p14="http://schemas.microsoft.com/office/powerpoint/2010/main" val="1848517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24D8D-1FF8-5748-B8EF-5DADB767CFFE}"/>
              </a:ext>
            </a:extLst>
          </p:cNvPr>
          <p:cNvSpPr>
            <a:spLocks noGrp="1"/>
          </p:cNvSpPr>
          <p:nvPr>
            <p:ph type="title"/>
          </p:nvPr>
        </p:nvSpPr>
        <p:spPr>
          <a:xfrm>
            <a:off x="924443" y="-11289"/>
            <a:ext cx="10353762" cy="970450"/>
          </a:xfrm>
        </p:spPr>
        <p:txBody>
          <a:bodyPr>
            <a:normAutofit/>
          </a:bodyPr>
          <a:lstStyle/>
          <a:p>
            <a:r>
              <a:rPr lang="pt-PT" dirty="0">
                <a:latin typeface="Helvetica" pitchFamily="2" charset="0"/>
              </a:rPr>
              <a:t>Métodos utilizados para resolver o problema</a:t>
            </a:r>
          </a:p>
        </p:txBody>
      </p:sp>
      <p:sp>
        <p:nvSpPr>
          <p:cNvPr id="3" name="Marcador de Posição de Conteúdo 2">
            <a:extLst>
              <a:ext uri="{FF2B5EF4-FFF2-40B4-BE49-F238E27FC236}">
                <a16:creationId xmlns:a16="http://schemas.microsoft.com/office/drawing/2014/main" id="{234E7517-BE04-F84B-AFC3-A1BD2584BAFB}"/>
              </a:ext>
            </a:extLst>
          </p:cNvPr>
          <p:cNvSpPr>
            <a:spLocks noGrp="1"/>
          </p:cNvSpPr>
          <p:nvPr>
            <p:ph idx="1"/>
          </p:nvPr>
        </p:nvSpPr>
        <p:spPr>
          <a:xfrm>
            <a:off x="631875" y="767249"/>
            <a:ext cx="10928249" cy="5486794"/>
          </a:xfrm>
        </p:spPr>
        <p:txBody>
          <a:bodyPr>
            <a:noAutofit/>
          </a:bodyPr>
          <a:lstStyle/>
          <a:p>
            <a:r>
              <a:rPr lang="pt-PT" sz="1700" dirty="0">
                <a:latin typeface="Helvetica" pitchFamily="2" charset="0"/>
              </a:rPr>
              <a:t>De modo a tentarmos comprimir o mais possível as diversas fontes de texto que nos forneceram, usámos vários tipos de algoritmos e combinações:</a:t>
            </a:r>
          </a:p>
          <a:p>
            <a:pPr lvl="1"/>
            <a:r>
              <a:rPr lang="pt-PT" sz="1700" b="1" dirty="0">
                <a:latin typeface="Helvetica" pitchFamily="2" charset="0"/>
              </a:rPr>
              <a:t>Codificação de </a:t>
            </a:r>
            <a:r>
              <a:rPr lang="pt-PT" sz="1700" b="1" dirty="0" err="1">
                <a:latin typeface="Helvetica" pitchFamily="2" charset="0"/>
              </a:rPr>
              <a:t>Huffman</a:t>
            </a:r>
            <a:r>
              <a:rPr lang="pt-PT" sz="1700" b="1" dirty="0">
                <a:latin typeface="Helvetica" pitchFamily="2" charset="0"/>
              </a:rPr>
              <a:t>.</a:t>
            </a:r>
          </a:p>
          <a:p>
            <a:pPr lvl="1"/>
            <a:r>
              <a:rPr lang="pt-PT" sz="1700" b="1" dirty="0">
                <a:latin typeface="Helvetica" pitchFamily="2" charset="0"/>
              </a:rPr>
              <a:t>Codificação de LZW.</a:t>
            </a:r>
          </a:p>
          <a:p>
            <a:pPr lvl="1"/>
            <a:r>
              <a:rPr lang="pt-PT" sz="1700" b="1" dirty="0">
                <a:latin typeface="Helvetica" pitchFamily="2" charset="0"/>
              </a:rPr>
              <a:t>Codificação LZW + </a:t>
            </a:r>
            <a:r>
              <a:rPr lang="pt-PT" sz="1700" b="1" dirty="0" err="1">
                <a:latin typeface="Helvetica" pitchFamily="2" charset="0"/>
              </a:rPr>
              <a:t>Huffman</a:t>
            </a:r>
            <a:r>
              <a:rPr lang="pt-PT" sz="1700" b="1" dirty="0">
                <a:latin typeface="Helvetica" pitchFamily="2" charset="0"/>
              </a:rPr>
              <a:t> </a:t>
            </a:r>
            <a:r>
              <a:rPr lang="pt-PT" sz="1700" dirty="0">
                <a:latin typeface="Helvetica" pitchFamily="2" charset="0"/>
              </a:rPr>
              <a:t>(também chamada de </a:t>
            </a:r>
            <a:r>
              <a:rPr lang="pt-PT" sz="1700" b="1" dirty="0">
                <a:latin typeface="Helvetica" pitchFamily="2" charset="0"/>
              </a:rPr>
              <a:t>Deflate</a:t>
            </a:r>
            <a:r>
              <a:rPr lang="pt-PT" sz="1700" dirty="0">
                <a:latin typeface="Helvetica" pitchFamily="2" charset="0"/>
              </a:rPr>
              <a:t>)</a:t>
            </a:r>
            <a:r>
              <a:rPr lang="pt-PT" sz="1700" b="1" dirty="0">
                <a:latin typeface="Helvetica" pitchFamily="2" charset="0"/>
              </a:rPr>
              <a:t>:</a:t>
            </a:r>
            <a:r>
              <a:rPr lang="pt-PT" sz="1700" dirty="0">
                <a:latin typeface="Helvetica" pitchFamily="2" charset="0"/>
              </a:rPr>
              <a:t> esta junção normalmente resulta em compressões bastante boas, uma vez que, ao codificarmos o LZW, um determinado conjunto de bits, por exemplo, 00, pode ser representado apenas por um único bit 0, se aplicarmos, em seguida, a Codificação de </a:t>
            </a:r>
            <a:r>
              <a:rPr lang="pt-PT" sz="1700" dirty="0" err="1">
                <a:latin typeface="Helvetica" pitchFamily="2" charset="0"/>
              </a:rPr>
              <a:t>Huffman</a:t>
            </a:r>
            <a:r>
              <a:rPr lang="pt-PT" sz="1700" dirty="0">
                <a:latin typeface="Helvetica" pitchFamily="2" charset="0"/>
              </a:rPr>
              <a:t>. Daí a nossa escolha para esta combinação.</a:t>
            </a:r>
          </a:p>
          <a:p>
            <a:pPr lvl="1"/>
            <a:r>
              <a:rPr lang="pt-PT" sz="1700" b="1" dirty="0">
                <a:latin typeface="Helvetica" pitchFamily="2" charset="0"/>
              </a:rPr>
              <a:t>Codificação Move-to-</a:t>
            </a:r>
            <a:r>
              <a:rPr lang="pt-PT" sz="1700" b="1" dirty="0" err="1">
                <a:latin typeface="Helvetica" pitchFamily="2" charset="0"/>
              </a:rPr>
              <a:t>Front</a:t>
            </a:r>
            <a:r>
              <a:rPr lang="pt-PT" sz="1700" b="1" dirty="0">
                <a:latin typeface="Helvetica" pitchFamily="2" charset="0"/>
              </a:rPr>
              <a:t> + Delta </a:t>
            </a:r>
            <a:r>
              <a:rPr lang="pt-PT" sz="1700" b="1" dirty="0" err="1">
                <a:latin typeface="Helvetica" pitchFamily="2" charset="0"/>
              </a:rPr>
              <a:t>Encoding</a:t>
            </a:r>
            <a:r>
              <a:rPr lang="pt-PT" sz="1700" b="1" dirty="0">
                <a:latin typeface="Helvetica" pitchFamily="2" charset="0"/>
              </a:rPr>
              <a:t>:</a:t>
            </a:r>
            <a:r>
              <a:rPr lang="pt-PT" sz="1700" dirty="0">
                <a:latin typeface="Helvetica" pitchFamily="2" charset="0"/>
              </a:rPr>
              <a:t> combinação bastante eficaz, porque ao aplicarmos o Move-to-</a:t>
            </a:r>
            <a:r>
              <a:rPr lang="pt-PT" sz="1700" dirty="0" err="1">
                <a:latin typeface="Helvetica" pitchFamily="2" charset="0"/>
              </a:rPr>
              <a:t>Front</a:t>
            </a:r>
            <a:r>
              <a:rPr lang="pt-PT" sz="1700" dirty="0">
                <a:latin typeface="Helvetica" pitchFamily="2" charset="0"/>
              </a:rPr>
              <a:t>, obtemos uma lista codificada em que os caracteres que se repetem  mais vezes aparecem nos primeiros índices da lista. Ora, isto torna-se ideal para usar o Delta </a:t>
            </a:r>
            <a:r>
              <a:rPr lang="pt-PT" sz="1700" dirty="0" err="1">
                <a:latin typeface="Helvetica" pitchFamily="2" charset="0"/>
              </a:rPr>
              <a:t>Encoding</a:t>
            </a:r>
            <a:r>
              <a:rPr lang="pt-PT" sz="1700" dirty="0">
                <a:latin typeface="Helvetica" pitchFamily="2" charset="0"/>
              </a:rPr>
              <a:t> de seguida. </a:t>
            </a:r>
          </a:p>
          <a:p>
            <a:pPr lvl="1"/>
            <a:r>
              <a:rPr lang="pt-PT" sz="1700" b="1" dirty="0">
                <a:latin typeface="Helvetica" pitchFamily="2" charset="0"/>
              </a:rPr>
              <a:t>Codificação Move-to-</a:t>
            </a:r>
            <a:r>
              <a:rPr lang="pt-PT" sz="1700" b="1" dirty="0" err="1">
                <a:latin typeface="Helvetica" pitchFamily="2" charset="0"/>
              </a:rPr>
              <a:t>Front</a:t>
            </a:r>
            <a:r>
              <a:rPr lang="pt-PT" sz="1700" b="1" dirty="0">
                <a:latin typeface="Helvetica" pitchFamily="2" charset="0"/>
              </a:rPr>
              <a:t> + </a:t>
            </a:r>
            <a:r>
              <a:rPr lang="pt-PT" sz="1700" b="1" dirty="0" err="1">
                <a:latin typeface="Helvetica" pitchFamily="2" charset="0"/>
              </a:rPr>
              <a:t>Huffman</a:t>
            </a:r>
            <a:r>
              <a:rPr lang="pt-PT" sz="1700" b="1" dirty="0">
                <a:latin typeface="Helvetica" pitchFamily="2" charset="0"/>
              </a:rPr>
              <a:t>:</a:t>
            </a:r>
            <a:r>
              <a:rPr lang="pt-PT" sz="1700" dirty="0">
                <a:latin typeface="Helvetica" pitchFamily="2" charset="0"/>
              </a:rPr>
              <a:t> esta é outra combinação bastante utilizada e excelente,  pois o MTF faz com que os caracteres que estão a ser transmitidos se transformem numa sequência de “movidas“ (passo que o caracter faz da sua posição atual do alfabeto ate ao princípio do mesmo). Deste modo, gera-se uma lista com caracteres repetidos diversas vezes, o que torna perfeito a aplicação do </a:t>
            </a:r>
            <a:r>
              <a:rPr lang="pt-PT" sz="1700" dirty="0" err="1">
                <a:latin typeface="Helvetica" pitchFamily="2" charset="0"/>
              </a:rPr>
              <a:t>Huffman</a:t>
            </a:r>
            <a:r>
              <a:rPr lang="pt-PT" sz="1700" dirty="0">
                <a:latin typeface="Helvetica" pitchFamily="2" charset="0"/>
              </a:rPr>
              <a:t>, pois ele vai codificar essas repetições de modo a obter o menor número de bits possível.</a:t>
            </a:r>
          </a:p>
          <a:p>
            <a:pPr lvl="1"/>
            <a:r>
              <a:rPr lang="pt-PT" sz="1700" b="1" dirty="0">
                <a:latin typeface="Helvetica" pitchFamily="2" charset="0"/>
              </a:rPr>
              <a:t>Codificação BZIP2: </a:t>
            </a:r>
            <a:r>
              <a:rPr lang="pt-PT" sz="1700" dirty="0">
                <a:latin typeface="Helvetica" pitchFamily="2" charset="0"/>
              </a:rPr>
              <a:t>é um algoritmo bastante recente, usado extensivamente pela WEB, que usa diversos níveis de codificação (RLE, BW, MTF, MTF + RLE, seleção entre várias tabelas de </a:t>
            </a:r>
            <a:r>
              <a:rPr lang="pt-PT" sz="1700" dirty="0" err="1">
                <a:latin typeface="Helvetica" pitchFamily="2" charset="0"/>
              </a:rPr>
              <a:t>Huffman</a:t>
            </a:r>
            <a:r>
              <a:rPr lang="pt-PT" sz="1700" dirty="0">
                <a:latin typeface="Helvetica" pitchFamily="2" charset="0"/>
              </a:rPr>
              <a:t>, ...).</a:t>
            </a:r>
            <a:endParaRPr lang="pt-PT" sz="1700" b="1" dirty="0">
              <a:latin typeface="Helvetica" pitchFamily="2" charset="0"/>
            </a:endParaRPr>
          </a:p>
        </p:txBody>
      </p:sp>
    </p:spTree>
    <p:extLst>
      <p:ext uri="{BB962C8B-B14F-4D97-AF65-F5344CB8AC3E}">
        <p14:creationId xmlns:p14="http://schemas.microsoft.com/office/powerpoint/2010/main" val="1111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06C649-FB99-FA4B-A166-E3220355D75C}"/>
              </a:ext>
            </a:extLst>
          </p:cNvPr>
          <p:cNvSpPr>
            <a:spLocks noGrp="1"/>
          </p:cNvSpPr>
          <p:nvPr>
            <p:ph type="title"/>
          </p:nvPr>
        </p:nvSpPr>
        <p:spPr>
          <a:xfrm>
            <a:off x="913795" y="0"/>
            <a:ext cx="10353762" cy="970450"/>
          </a:xfrm>
        </p:spPr>
        <p:txBody>
          <a:bodyPr/>
          <a:lstStyle/>
          <a:p>
            <a:r>
              <a:rPr lang="pt-PT" dirty="0">
                <a:latin typeface="Helvetica" pitchFamily="2" charset="0"/>
              </a:rPr>
              <a:t>Resultados da aplicação dos CODECS</a:t>
            </a:r>
          </a:p>
        </p:txBody>
      </p:sp>
      <p:sp>
        <p:nvSpPr>
          <p:cNvPr id="3" name="Marcador de Posição de Conteúdo 2">
            <a:extLst>
              <a:ext uri="{FF2B5EF4-FFF2-40B4-BE49-F238E27FC236}">
                <a16:creationId xmlns:a16="http://schemas.microsoft.com/office/drawing/2014/main" id="{39D532D3-278A-D740-9976-496084798342}"/>
              </a:ext>
            </a:extLst>
          </p:cNvPr>
          <p:cNvSpPr>
            <a:spLocks noGrp="1"/>
          </p:cNvSpPr>
          <p:nvPr>
            <p:ph idx="1"/>
          </p:nvPr>
        </p:nvSpPr>
        <p:spPr>
          <a:xfrm>
            <a:off x="552551" y="970450"/>
            <a:ext cx="10973728" cy="5667417"/>
          </a:xfrm>
        </p:spPr>
        <p:txBody>
          <a:bodyPr>
            <a:normAutofit/>
          </a:bodyPr>
          <a:lstStyle/>
          <a:p>
            <a:r>
              <a:rPr lang="pt-PT" sz="1700" dirty="0">
                <a:latin typeface="Helvetica" pitchFamily="2" charset="0"/>
              </a:rPr>
              <a:t>Depois de calculada a Entropia de cada uma das fontes e da sua distribuição estatística, comprimimos as fontes usando as 6 combinações anteriormente apresentadas.</a:t>
            </a:r>
          </a:p>
          <a:p>
            <a:r>
              <a:rPr lang="pt-PT" sz="1700" dirty="0">
                <a:latin typeface="Helvetica" pitchFamily="2" charset="0"/>
              </a:rPr>
              <a:t>Depois de realizar a compressão, calculámos a taxa de compressão de cada uma das fontes, dada pela fórmula                                          , e a entropia inicial/comprimida, de modo a verificarmos a eficácia da data em causa e a percebermos quais das fontes tiveram mais ou menos compressão. </a:t>
            </a:r>
          </a:p>
          <a:p>
            <a:r>
              <a:rPr lang="pt-PT" sz="1700" dirty="0">
                <a:latin typeface="Helvetica" pitchFamily="2" charset="0"/>
              </a:rPr>
              <a:t>Também tivemos em conta o tempo de compressão e descompressão.</a:t>
            </a:r>
          </a:p>
          <a:p>
            <a:r>
              <a:rPr lang="pt-PT" sz="1700" dirty="0">
                <a:latin typeface="Helvetica" pitchFamily="2" charset="0"/>
              </a:rPr>
              <a:t>Em seguida, apresentamos os resultados obtidos, para cada um dos ficheiros, através de uma tabela para facilitar a comparação:</a:t>
            </a:r>
          </a:p>
          <a:p>
            <a:pPr marL="36900" indent="0">
              <a:buNone/>
            </a:pPr>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pPr marL="36900" indent="0">
              <a:buNone/>
            </a:pPr>
            <a:r>
              <a:rPr lang="pt-PT" sz="1600" b="1" dirty="0">
                <a:latin typeface="Helvetica" pitchFamily="2" charset="0"/>
              </a:rPr>
              <a:t>Figura 1</a:t>
            </a:r>
            <a:r>
              <a:rPr lang="pt-PT" sz="1000" b="1" dirty="0">
                <a:latin typeface="Helvetica" pitchFamily="2" charset="0"/>
              </a:rPr>
              <a:t> – </a:t>
            </a:r>
            <a:r>
              <a:rPr lang="pt-PT" sz="1300" dirty="0">
                <a:latin typeface="Helvetica" pitchFamily="2" charset="0"/>
              </a:rPr>
              <a:t>tamanho dos ficheiros após a compressão.                                     </a:t>
            </a:r>
            <a:r>
              <a:rPr lang="pt-PT" sz="1600" b="1" dirty="0">
                <a:latin typeface="Helvetica" pitchFamily="2" charset="0"/>
              </a:rPr>
              <a:t>Figura 2</a:t>
            </a:r>
            <a:r>
              <a:rPr lang="pt-PT" sz="1300" dirty="0">
                <a:latin typeface="Helvetica" pitchFamily="2" charset="0"/>
              </a:rPr>
              <a:t> – tempo de compressão de cada um dos ficheiros.         </a:t>
            </a:r>
          </a:p>
        </p:txBody>
      </p:sp>
      <p:pic>
        <p:nvPicPr>
          <p:cNvPr id="2052" name="Picture 4" descr="Imagem">
            <a:extLst>
              <a:ext uri="{FF2B5EF4-FFF2-40B4-BE49-F238E27FC236}">
                <a16:creationId xmlns:a16="http://schemas.microsoft.com/office/drawing/2014/main" id="{10C7AB33-D877-3943-A11B-3E910D5C6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570" y="3584240"/>
            <a:ext cx="5063708" cy="25318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m">
            <a:extLst>
              <a:ext uri="{FF2B5EF4-FFF2-40B4-BE49-F238E27FC236}">
                <a16:creationId xmlns:a16="http://schemas.microsoft.com/office/drawing/2014/main" id="{BC2C6FEF-295E-7249-A8EB-FE8364328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16" y="3587044"/>
            <a:ext cx="5069316" cy="2534658"/>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descr="Uma imagem com texto&#10;&#10;Descrição gerada automaticamente">
            <a:extLst>
              <a:ext uri="{FF2B5EF4-FFF2-40B4-BE49-F238E27FC236}">
                <a16:creationId xmlns:a16="http://schemas.microsoft.com/office/drawing/2014/main" id="{54D6516E-C906-654D-A13B-3DB4BEC31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3040" y="1940900"/>
            <a:ext cx="2446162" cy="302400"/>
          </a:xfrm>
          <a:prstGeom prst="rect">
            <a:avLst/>
          </a:prstGeom>
        </p:spPr>
      </p:pic>
    </p:spTree>
    <p:extLst>
      <p:ext uri="{BB962C8B-B14F-4D97-AF65-F5344CB8AC3E}">
        <p14:creationId xmlns:p14="http://schemas.microsoft.com/office/powerpoint/2010/main" val="353323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6178862C-AD8C-BC49-937A-7ECEE1A0DE18}"/>
              </a:ext>
            </a:extLst>
          </p:cNvPr>
          <p:cNvSpPr>
            <a:spLocks noGrp="1"/>
          </p:cNvSpPr>
          <p:nvPr>
            <p:ph idx="1"/>
          </p:nvPr>
        </p:nvSpPr>
        <p:spPr>
          <a:xfrm>
            <a:off x="146453" y="2237862"/>
            <a:ext cx="11899094" cy="4160351"/>
          </a:xfrm>
        </p:spPr>
        <p:txBody>
          <a:bodyPr>
            <a:noAutofit/>
          </a:bodyPr>
          <a:lstStyle/>
          <a:p>
            <a:r>
              <a:rPr lang="pt-PT" sz="1700" dirty="0">
                <a:latin typeface="Helvetica" pitchFamily="2" charset="0"/>
              </a:rPr>
              <a:t>Relativamente ao bible.txt, apesar de ser um dos maiores ficheiros de texto (transcrição da Bíblia), muitos conjuntos de palavras repetem-se regularmente (</a:t>
            </a:r>
            <a:r>
              <a:rPr lang="pt-PT" sz="1700" dirty="0" err="1">
                <a:latin typeface="Helvetica" pitchFamily="2" charset="0"/>
              </a:rPr>
              <a:t>and</a:t>
            </a:r>
            <a:r>
              <a:rPr lang="pt-PT" sz="1700" dirty="0">
                <a:latin typeface="Helvetica" pitchFamily="2" charset="0"/>
              </a:rPr>
              <a:t>, Amem, </a:t>
            </a:r>
            <a:r>
              <a:rPr lang="pt-PT" sz="1700" dirty="0" err="1">
                <a:latin typeface="Helvetica" pitchFamily="2" charset="0"/>
              </a:rPr>
              <a:t>the</a:t>
            </a:r>
            <a:r>
              <a:rPr lang="pt-PT" sz="1700" dirty="0">
                <a:latin typeface="Helvetica" pitchFamily="2" charset="0"/>
              </a:rPr>
              <a:t>,  ...), por ser um texto em inglês, o que faz com que a taxa de compressão seja elevada, principalmente em compressões como o LZW. No entanto, os tempos de compressão e descompressão foram um pouco elevados.</a:t>
            </a:r>
          </a:p>
          <a:p>
            <a:r>
              <a:rPr lang="pt-PT" sz="1700" dirty="0">
                <a:latin typeface="Helvetica" pitchFamily="2" charset="0"/>
              </a:rPr>
              <a:t>No ficheiro finance.csv, os tempos de compressão e descompressão ainda são mais altos, visto que é um texto que contém data lida em formato Excel, separada por linhas, e contém muitos números. No entanto, uma compressão como o BTW + RLE não seria eficaz para este ficheiro, uma vez que os números não podem ser codificados em RLE (perda de data no processo).</a:t>
            </a:r>
          </a:p>
          <a:p>
            <a:r>
              <a:rPr lang="pt-PT" sz="1700" dirty="0">
                <a:latin typeface="Helvetica" pitchFamily="2" charset="0"/>
              </a:rPr>
              <a:t>Já no jquery-3.6.0.js, como este é um ficheiro de código fonte da biblioteca </a:t>
            </a:r>
            <a:r>
              <a:rPr lang="pt-PT" sz="1700" dirty="0" err="1">
                <a:latin typeface="Helvetica" pitchFamily="2" charset="0"/>
              </a:rPr>
              <a:t>jquery</a:t>
            </a:r>
            <a:r>
              <a:rPr lang="pt-PT" sz="1700" dirty="0">
                <a:latin typeface="Helvetica" pitchFamily="2" charset="0"/>
              </a:rPr>
              <a:t> (linguagem de programação), existem palavras que se repetiram muitas vezes (</a:t>
            </a:r>
            <a:r>
              <a:rPr lang="pt-PT" sz="1700" dirty="0" err="1">
                <a:latin typeface="Helvetica" pitchFamily="2" charset="0"/>
              </a:rPr>
              <a:t>if</a:t>
            </a:r>
            <a:r>
              <a:rPr lang="pt-PT" sz="1700" dirty="0">
                <a:latin typeface="Helvetica" pitchFamily="2" charset="0"/>
              </a:rPr>
              <a:t>, var, </a:t>
            </a:r>
            <a:r>
              <a:rPr lang="pt-PT" sz="1700" dirty="0" err="1">
                <a:latin typeface="Helvetica" pitchFamily="2" charset="0"/>
              </a:rPr>
              <a:t>const</a:t>
            </a:r>
            <a:r>
              <a:rPr lang="pt-PT" sz="1700" dirty="0">
                <a:latin typeface="Helvetica" pitchFamily="2" charset="0"/>
              </a:rPr>
              <a:t>, ...). Para além disso, as taxas de compressão e descompressão não foram altas, pois é mais difícil retirar partido do contexto efetivamente. Os tempos de compressão e descompressão foram muito curtos, devido a este ficheiro ser muito mais reduzido que os anteriores.</a:t>
            </a:r>
          </a:p>
          <a:p>
            <a:r>
              <a:rPr lang="pt-PT" sz="1700" dirty="0">
                <a:latin typeface="Helvetica" pitchFamily="2" charset="0"/>
              </a:rPr>
              <a:t>O ficheiro random.txt, como é composto por caracteres do alfabeto latino ao acaso, as repetições que existem são insignificantes e pouco uniformes. Desta forma, é o ficheiro que tem mais maior entropia e menor taxa de compressão. Tal como o ficheiro jquery-3.6.0.js, os tempos de compressão e descompressão são bastante reduzidos.</a:t>
            </a:r>
          </a:p>
        </p:txBody>
      </p:sp>
      <p:pic>
        <p:nvPicPr>
          <p:cNvPr id="4" name="Picture 2" descr="Imagem">
            <a:extLst>
              <a:ext uri="{FF2B5EF4-FFF2-40B4-BE49-F238E27FC236}">
                <a16:creationId xmlns:a16="http://schemas.microsoft.com/office/drawing/2014/main" id="{750C8F67-B1BB-AA4F-B9BC-150E6B09C7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7521" y="101600"/>
            <a:ext cx="4272523" cy="2136262"/>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3839B40-5340-3B41-B321-59C28037E863}"/>
              </a:ext>
            </a:extLst>
          </p:cNvPr>
          <p:cNvSpPr txBox="1"/>
          <p:nvPr/>
        </p:nvSpPr>
        <p:spPr>
          <a:xfrm>
            <a:off x="360640" y="101600"/>
            <a:ext cx="5176881" cy="338554"/>
          </a:xfrm>
          <a:prstGeom prst="rect">
            <a:avLst/>
          </a:prstGeom>
          <a:noFill/>
        </p:spPr>
        <p:txBody>
          <a:bodyPr wrap="square" rtlCol="0">
            <a:spAutoFit/>
          </a:bodyPr>
          <a:lstStyle/>
          <a:p>
            <a:r>
              <a:rPr lang="pt-PT" sz="1600" b="1" dirty="0">
                <a:latin typeface="Helvetica" pitchFamily="2" charset="0"/>
              </a:rPr>
              <a:t>Figura 3 </a:t>
            </a:r>
            <a:r>
              <a:rPr lang="pt-PT" sz="1300" dirty="0">
                <a:latin typeface="Helvetica" pitchFamily="2" charset="0"/>
              </a:rPr>
              <a:t>– tempo de descompressão de cada um dos ficheiros.</a:t>
            </a:r>
          </a:p>
        </p:txBody>
      </p:sp>
    </p:spTree>
    <p:extLst>
      <p:ext uri="{BB962C8B-B14F-4D97-AF65-F5344CB8AC3E}">
        <p14:creationId xmlns:p14="http://schemas.microsoft.com/office/powerpoint/2010/main" val="133170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6D843-BC5A-D645-819C-38EDFF025FA6}"/>
              </a:ext>
            </a:extLst>
          </p:cNvPr>
          <p:cNvSpPr>
            <a:spLocks noGrp="1"/>
          </p:cNvSpPr>
          <p:nvPr>
            <p:ph type="title"/>
          </p:nvPr>
        </p:nvSpPr>
        <p:spPr>
          <a:xfrm>
            <a:off x="913795" y="0"/>
            <a:ext cx="10353762" cy="970450"/>
          </a:xfrm>
        </p:spPr>
        <p:txBody>
          <a:bodyPr/>
          <a:lstStyle/>
          <a:p>
            <a:r>
              <a:rPr lang="pt-PT" dirty="0">
                <a:latin typeface="Helvetica" pitchFamily="2" charset="0"/>
              </a:rPr>
              <a:t>Conclusão</a:t>
            </a:r>
          </a:p>
        </p:txBody>
      </p:sp>
      <p:sp>
        <p:nvSpPr>
          <p:cNvPr id="3" name="Marcador de Posição de Conteúdo 2">
            <a:extLst>
              <a:ext uri="{FF2B5EF4-FFF2-40B4-BE49-F238E27FC236}">
                <a16:creationId xmlns:a16="http://schemas.microsoft.com/office/drawing/2014/main" id="{B30F9508-B4CE-D34B-98EA-A9FAEF40A0FB}"/>
              </a:ext>
            </a:extLst>
          </p:cNvPr>
          <p:cNvSpPr>
            <a:spLocks noGrp="1"/>
          </p:cNvSpPr>
          <p:nvPr>
            <p:ph idx="1"/>
          </p:nvPr>
        </p:nvSpPr>
        <p:spPr>
          <a:xfrm>
            <a:off x="529972" y="970450"/>
            <a:ext cx="10353762" cy="4944928"/>
          </a:xfrm>
        </p:spPr>
        <p:txBody>
          <a:bodyPr>
            <a:normAutofit/>
          </a:bodyPr>
          <a:lstStyle/>
          <a:p>
            <a:r>
              <a:rPr lang="pt-PT" sz="1700" dirty="0">
                <a:latin typeface="Helvetica" pitchFamily="2" charset="0"/>
              </a:rPr>
              <a:t>Dos resultados obtidos, concluímos que a performance dos novos métodos de codificação tende a melhorar ao longo do tempo (comparando, por exemplo, os dados obtidos da codificação BZIP2 e LZW).</a:t>
            </a:r>
          </a:p>
          <a:p>
            <a:r>
              <a:rPr lang="pt-PT" sz="1700" dirty="0">
                <a:latin typeface="Helvetica" pitchFamily="2" charset="0"/>
              </a:rPr>
              <a:t>Também conseguimos ver a </a:t>
            </a:r>
            <a:r>
              <a:rPr lang="pt-PT" sz="1700" b="1" dirty="0">
                <a:latin typeface="Helvetica" pitchFamily="2" charset="0"/>
              </a:rPr>
              <a:t>grande eficiência </a:t>
            </a:r>
            <a:r>
              <a:rPr lang="pt-PT" sz="1700" dirty="0">
                <a:latin typeface="Helvetica" pitchFamily="2" charset="0"/>
              </a:rPr>
              <a:t>do CODEC </a:t>
            </a:r>
            <a:r>
              <a:rPr lang="pt-PT" sz="1700" b="1" dirty="0">
                <a:latin typeface="Helvetica" pitchFamily="2" charset="0"/>
              </a:rPr>
              <a:t>BZIP2</a:t>
            </a:r>
            <a:r>
              <a:rPr lang="pt-PT" sz="1700" dirty="0">
                <a:latin typeface="Helvetica" pitchFamily="2" charset="0"/>
              </a:rPr>
              <a:t>, uma vez que este resulta de uma diversidade imensa de combinações de algoritmos, o que faz com que esta codificação seja uma das mais eficazes e que resulte numa maior taxa de compressão dos ficheiros.</a:t>
            </a:r>
          </a:p>
          <a:p>
            <a:r>
              <a:rPr lang="pt-PT" sz="1700" dirty="0">
                <a:latin typeface="Helvetica" pitchFamily="2" charset="0"/>
              </a:rPr>
              <a:t>No entanto, com a evolução de novos métodos de compressão, estes saltos de eficiência são, por um lado, cada vez menores, uma vez que nos estamos a aproximar cada vez mais do limite físico de velocidade de transmissão, mas cada vez mais essenciais, visto que a informação nunca foi transmitida mais rapidamente.</a:t>
            </a:r>
          </a:p>
          <a:p>
            <a:r>
              <a:rPr lang="pt-PT" sz="1700" dirty="0">
                <a:latin typeface="Helvetica" pitchFamily="2" charset="0"/>
              </a:rPr>
              <a:t>Aprendemos que os melhores métodos são aqueles em que são aplicados mais de um algoritmo de codificação. No entanto, se continuarmos a aplicar métodos, vamos também chegar a um limite mínimo teórico de data mínima para o ficheiro, pelo que, quando aplicados em excesso, também não resulta em grandes compressões. </a:t>
            </a:r>
          </a:p>
          <a:p>
            <a:r>
              <a:rPr lang="pt-PT" sz="1700" dirty="0">
                <a:latin typeface="Helvetica" pitchFamily="2" charset="0"/>
              </a:rPr>
              <a:t>Com este trabalho, conseguimos entender melhor os diversos CODECS de compressão não destrutiva e a forma como os mesmos têm grandes implicações na nossa vida.</a:t>
            </a:r>
          </a:p>
        </p:txBody>
      </p:sp>
    </p:spTree>
    <p:extLst>
      <p:ext uri="{BB962C8B-B14F-4D97-AF65-F5344CB8AC3E}">
        <p14:creationId xmlns:p14="http://schemas.microsoft.com/office/powerpoint/2010/main" val="132330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4908"/>
            <a:ext cx="10353762" cy="970450"/>
          </a:xfrm>
        </p:spPr>
        <p:txBody>
          <a:bodyPr>
            <a:normAutofit/>
          </a:bodyPr>
          <a:lstStyle/>
          <a:p>
            <a:r>
              <a:rPr lang="en-US" dirty="0">
                <a:latin typeface="Helvetica" pitchFamily="2" charset="0"/>
              </a:rPr>
              <a:t>Introdução</a:t>
            </a:r>
          </a:p>
        </p:txBody>
      </p:sp>
      <p:sp>
        <p:nvSpPr>
          <p:cNvPr id="3" name="Marcador de Posição de Conteúdo 2"/>
          <p:cNvSpPr>
            <a:spLocks noGrp="1"/>
          </p:cNvSpPr>
          <p:nvPr>
            <p:ph idx="1"/>
          </p:nvPr>
        </p:nvSpPr>
        <p:spPr>
          <a:xfrm>
            <a:off x="185767" y="1180583"/>
            <a:ext cx="7182592" cy="3517117"/>
          </a:xfrm>
        </p:spPr>
        <p:txBody>
          <a:bodyPr>
            <a:normAutofit fontScale="92500" lnSpcReduction="20000"/>
          </a:bodyPr>
          <a:lstStyle/>
          <a:p>
            <a:pPr marL="36900" indent="0">
              <a:buNone/>
            </a:pPr>
            <a:r>
              <a:rPr lang="pt-PT" sz="2400" b="1" dirty="0">
                <a:latin typeface="Helvetica" pitchFamily="2" charset="0"/>
              </a:rPr>
              <a:t>Problema e sua importância</a:t>
            </a:r>
          </a:p>
          <a:p>
            <a:pPr lvl="1"/>
            <a:r>
              <a:rPr lang="pt-PT" dirty="0">
                <a:latin typeface="Helvetica" pitchFamily="2" charset="0"/>
              </a:rPr>
              <a:t>Hoje em dia, </a:t>
            </a:r>
            <a:r>
              <a:rPr lang="pt-PT" b="1" dirty="0">
                <a:latin typeface="Helvetica" pitchFamily="2" charset="0"/>
              </a:rPr>
              <a:t>transmitir a informação o mais rapidamente possível através de bits digitais</a:t>
            </a:r>
            <a:r>
              <a:rPr lang="pt-PT" dirty="0">
                <a:latin typeface="Helvetica" pitchFamily="2" charset="0"/>
              </a:rPr>
              <a:t> é algo essencial.</a:t>
            </a:r>
          </a:p>
          <a:p>
            <a:pPr lvl="1"/>
            <a:r>
              <a:rPr lang="pt-PT" dirty="0">
                <a:latin typeface="Helvetica" pitchFamily="2" charset="0"/>
              </a:rPr>
              <a:t>É necessário arranjar maneiras de tornar a transmissão cada vez mais rápida.</a:t>
            </a:r>
          </a:p>
          <a:p>
            <a:pPr lvl="1"/>
            <a:r>
              <a:rPr lang="pt-PT" dirty="0">
                <a:latin typeface="Helvetica" pitchFamily="2" charset="0"/>
              </a:rPr>
              <a:t>Devido à necessidade de enviar grandes quantidades de informação cada vez mais rapidamente, pretende-se encontrar uma maneira de apresentar a mesma informação com menor número de bits possível.</a:t>
            </a:r>
          </a:p>
          <a:p>
            <a:pPr lvl="1"/>
            <a:r>
              <a:rPr lang="pt-PT" dirty="0">
                <a:latin typeface="Helvetica" pitchFamily="2" charset="0"/>
              </a:rPr>
              <a:t>Uma das soluções para este problema consiste em, </a:t>
            </a:r>
            <a:r>
              <a:rPr lang="pt-PT" b="1" dirty="0">
                <a:latin typeface="Helvetica" pitchFamily="2" charset="0"/>
              </a:rPr>
              <a:t>comprimir</a:t>
            </a:r>
            <a:r>
              <a:rPr lang="pt-PT" dirty="0">
                <a:latin typeface="Helvetica" pitchFamily="2" charset="0"/>
              </a:rPr>
              <a:t> </a:t>
            </a:r>
            <a:r>
              <a:rPr lang="pt-PT" b="1" dirty="0">
                <a:latin typeface="Helvetica" pitchFamily="2" charset="0"/>
              </a:rPr>
              <a:t>a data a enviar</a:t>
            </a:r>
            <a:r>
              <a:rPr lang="pt-PT" dirty="0">
                <a:latin typeface="Helvetica" pitchFamily="2" charset="0"/>
              </a:rPr>
              <a:t> que será o que vai ser abordado neste trabalho, usando diversos tipos de CODECS.</a:t>
            </a:r>
          </a:p>
          <a:p>
            <a:endParaRPr lang="pt-PT" dirty="0">
              <a:latin typeface="Helvetica" pitchFamily="2" charset="0"/>
            </a:endParaRPr>
          </a:p>
          <a:p>
            <a:pPr marL="36900" indent="0">
              <a:buNone/>
            </a:pPr>
            <a:endParaRPr lang="pt-PT" dirty="0">
              <a:latin typeface="Helvetica" pitchFamily="2" charset="0"/>
            </a:endParaRPr>
          </a:p>
        </p:txBody>
      </p:sp>
      <p:pic>
        <p:nvPicPr>
          <p:cNvPr id="6" name="Imagem 5"/>
          <p:cNvPicPr>
            <a:picLocks noChangeAspect="1"/>
          </p:cNvPicPr>
          <p:nvPr/>
        </p:nvPicPr>
        <p:blipFill>
          <a:blip r:embed="rId2"/>
          <a:stretch>
            <a:fillRect/>
          </a:stretch>
        </p:blipFill>
        <p:spPr>
          <a:xfrm flipH="1">
            <a:off x="7552705" y="1395351"/>
            <a:ext cx="4217701" cy="3058316"/>
          </a:xfrm>
          <a:prstGeom prst="rect">
            <a:avLst/>
          </a:prstGeom>
        </p:spPr>
      </p:pic>
    </p:spTree>
    <p:extLst>
      <p:ext uri="{BB962C8B-B14F-4D97-AF65-F5344CB8AC3E}">
        <p14:creationId xmlns:p14="http://schemas.microsoft.com/office/powerpoint/2010/main" val="117837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6819"/>
            <a:ext cx="10353762" cy="970450"/>
          </a:xfrm>
        </p:spPr>
        <p:txBody>
          <a:bodyPr/>
          <a:lstStyle/>
          <a:p>
            <a:r>
              <a:rPr lang="en-US" dirty="0">
                <a:latin typeface="Helvetica" pitchFamily="2" charset="0"/>
              </a:rPr>
              <a:t>Implementação</a:t>
            </a:r>
            <a:endParaRPr lang="pt-PT" dirty="0"/>
          </a:p>
        </p:txBody>
      </p:sp>
      <p:sp>
        <p:nvSpPr>
          <p:cNvPr id="4" name="Marcador de Posição de Conteúdo 3"/>
          <p:cNvSpPr>
            <a:spLocks noGrp="1"/>
          </p:cNvSpPr>
          <p:nvPr>
            <p:ph idx="1"/>
          </p:nvPr>
        </p:nvSpPr>
        <p:spPr>
          <a:xfrm>
            <a:off x="172430" y="681719"/>
            <a:ext cx="10914909" cy="4444698"/>
          </a:xfrm>
        </p:spPr>
        <p:txBody>
          <a:bodyPr/>
          <a:lstStyle/>
          <a:p>
            <a:pPr lvl="1"/>
            <a:r>
              <a:rPr lang="pt-PT" sz="1700" dirty="0">
                <a:latin typeface="Helvetica" pitchFamily="2" charset="0"/>
              </a:rPr>
              <a:t>Para demonstrar os </a:t>
            </a:r>
            <a:r>
              <a:rPr lang="pt-PT" sz="1700" dirty="0" err="1">
                <a:latin typeface="Helvetica" pitchFamily="2" charset="0"/>
              </a:rPr>
              <a:t>CODECs</a:t>
            </a:r>
            <a:r>
              <a:rPr lang="pt-PT" sz="1700" dirty="0">
                <a:latin typeface="Helvetica" pitchFamily="2" charset="0"/>
              </a:rPr>
              <a:t>, decidimos utilizar a linguagem </a:t>
            </a:r>
            <a:r>
              <a:rPr lang="pt-PT" sz="1700" i="1" dirty="0" err="1">
                <a:latin typeface="Helvetica" pitchFamily="2" charset="0"/>
              </a:rPr>
              <a:t>Python</a:t>
            </a:r>
            <a:r>
              <a:rPr lang="pt-PT" sz="1700" i="1" dirty="0">
                <a:latin typeface="Helvetica" pitchFamily="2" charset="0"/>
              </a:rPr>
              <a:t> </a:t>
            </a:r>
            <a:r>
              <a:rPr lang="pt-PT" sz="1700" dirty="0">
                <a:latin typeface="Helvetica" pitchFamily="2" charset="0"/>
              </a:rPr>
              <a:t>devido à facilidade da sua leitura e implementação.</a:t>
            </a:r>
          </a:p>
          <a:p>
            <a:pPr lvl="1"/>
            <a:r>
              <a:rPr lang="pt-PT" sz="1700" dirty="0">
                <a:latin typeface="Helvetica" pitchFamily="2" charset="0"/>
              </a:rPr>
              <a:t>Para responder ao problema proposto iremos utilizar 4 fontes de texto distintas:</a:t>
            </a:r>
          </a:p>
          <a:p>
            <a:pPr lvl="3"/>
            <a:r>
              <a:rPr lang="pt-PT" sz="2200" b="1" i="1" dirty="0" err="1">
                <a:latin typeface="Helvetica" pitchFamily="2" charset="0"/>
              </a:rPr>
              <a:t>bible.txt</a:t>
            </a:r>
            <a:r>
              <a:rPr lang="pt-PT" sz="1300" b="1" i="1" dirty="0">
                <a:latin typeface="Helvetica" pitchFamily="2" charset="0"/>
              </a:rPr>
              <a:t>: </a:t>
            </a:r>
          </a:p>
          <a:p>
            <a:pPr lvl="4"/>
            <a:r>
              <a:rPr lang="pt-PT" sz="1700" dirty="0">
                <a:latin typeface="Helvetica" pitchFamily="2" charset="0"/>
              </a:rPr>
              <a:t>Ficheiro de texto composto por uma transcrição da Bíblia em inglês.</a:t>
            </a:r>
          </a:p>
          <a:p>
            <a:pPr lvl="4"/>
            <a:r>
              <a:rPr lang="pt-PT" sz="1700" dirty="0">
                <a:latin typeface="Helvetica" pitchFamily="2" charset="0"/>
              </a:rPr>
              <a:t>O tamanho da data em causa é 4047392 bytes.</a:t>
            </a:r>
          </a:p>
          <a:p>
            <a:pPr lvl="4"/>
            <a:r>
              <a:rPr lang="pt-PT" sz="1700" dirty="0">
                <a:latin typeface="Helvetica" pitchFamily="2" charset="0"/>
              </a:rPr>
              <a:t>O tamanho do alfabeto é 63.</a:t>
            </a:r>
          </a:p>
          <a:p>
            <a:pPr lvl="4"/>
            <a:r>
              <a:rPr lang="pt-PT" sz="1700" dirty="0">
                <a:latin typeface="Helvetica" pitchFamily="2" charset="0"/>
              </a:rPr>
              <a:t>Tem uma entropia de 4.34275 bits/símbolo e, no pior dos casos, 5.97728 bits/símbolo.</a:t>
            </a:r>
          </a:p>
        </p:txBody>
      </p:sp>
      <p:pic>
        <p:nvPicPr>
          <p:cNvPr id="5" name="Imagem 4">
            <a:extLst>
              <a:ext uri="{FF2B5EF4-FFF2-40B4-BE49-F238E27FC236}">
                <a16:creationId xmlns:a16="http://schemas.microsoft.com/office/drawing/2014/main" id="{8A225948-EC7C-2849-BF95-2AFAE7E550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4851" y="3681715"/>
            <a:ext cx="5062298" cy="2889403"/>
          </a:xfrm>
          <a:prstGeom prst="rect">
            <a:avLst/>
          </a:prstGeom>
        </p:spPr>
      </p:pic>
    </p:spTree>
    <p:extLst>
      <p:ext uri="{BB962C8B-B14F-4D97-AF65-F5344CB8AC3E}">
        <p14:creationId xmlns:p14="http://schemas.microsoft.com/office/powerpoint/2010/main" val="41104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8121254-2ADE-4443-AFEE-8D8FAD00C519}"/>
              </a:ext>
            </a:extLst>
          </p:cNvPr>
          <p:cNvSpPr>
            <a:spLocks noGrp="1"/>
          </p:cNvSpPr>
          <p:nvPr>
            <p:ph idx="1"/>
          </p:nvPr>
        </p:nvSpPr>
        <p:spPr>
          <a:xfrm>
            <a:off x="919119" y="301681"/>
            <a:ext cx="10353762" cy="4058751"/>
          </a:xfrm>
        </p:spPr>
        <p:txBody>
          <a:bodyPr/>
          <a:lstStyle/>
          <a:p>
            <a:pPr marL="1170000" lvl="3" indent="0">
              <a:buNone/>
            </a:pPr>
            <a:endParaRPr lang="pt-PT" sz="1300" dirty="0">
              <a:latin typeface="Helvetica" pitchFamily="2" charset="0"/>
            </a:endParaRPr>
          </a:p>
          <a:p>
            <a:pPr lvl="3"/>
            <a:r>
              <a:rPr lang="pt-PT" sz="2200" b="1" i="1" dirty="0" err="1">
                <a:latin typeface="Helvetica" pitchFamily="2" charset="0"/>
              </a:rPr>
              <a:t>finance.csv</a:t>
            </a:r>
            <a:r>
              <a:rPr lang="pt-PT" sz="1300" b="1" i="1" dirty="0">
                <a:latin typeface="Helvetica" pitchFamily="2" charset="0"/>
              </a:rPr>
              <a:t>:</a:t>
            </a:r>
          </a:p>
          <a:p>
            <a:pPr lvl="4"/>
            <a:r>
              <a:rPr lang="pt-PT" sz="1700" dirty="0">
                <a:latin typeface="Helvetica" pitchFamily="2" charset="0"/>
              </a:rPr>
              <a:t>Ficheiro de texto composto por data separada por virgulas. </a:t>
            </a:r>
          </a:p>
          <a:p>
            <a:pPr lvl="4"/>
            <a:r>
              <a:rPr lang="pt-PT" sz="1700" dirty="0">
                <a:latin typeface="Helvetica" pitchFamily="2" charset="0"/>
              </a:rPr>
              <a:t>O tamanho da data em causa é 4047392 bytes.</a:t>
            </a:r>
          </a:p>
          <a:p>
            <a:pPr lvl="4"/>
            <a:r>
              <a:rPr lang="pt-PT" sz="1700" dirty="0">
                <a:latin typeface="Helvetica" pitchFamily="2" charset="0"/>
              </a:rPr>
              <a:t>O tamanho do alfabeto </a:t>
            </a:r>
            <a:r>
              <a:rPr lang="pt-PT" sz="1700">
                <a:latin typeface="Helvetica" pitchFamily="2" charset="0"/>
              </a:rPr>
              <a:t>é 67.</a:t>
            </a:r>
            <a:endParaRPr lang="pt-PT" sz="1700" dirty="0">
              <a:latin typeface="Helvetica" pitchFamily="2" charset="0"/>
            </a:endParaRPr>
          </a:p>
          <a:p>
            <a:pPr lvl="4"/>
            <a:r>
              <a:rPr lang="pt-PT" sz="1700" dirty="0">
                <a:latin typeface="Helvetica" pitchFamily="2" charset="0"/>
              </a:rPr>
              <a:t>Tem uma entropia de 5.16995 bits/símbolo e, no pior dos casos, 6.06609 bits/símbolo.</a:t>
            </a:r>
          </a:p>
          <a:p>
            <a:endParaRPr lang="pt-PT" dirty="0"/>
          </a:p>
        </p:txBody>
      </p:sp>
      <p:pic>
        <p:nvPicPr>
          <p:cNvPr id="5" name="Imagem 4">
            <a:extLst>
              <a:ext uri="{FF2B5EF4-FFF2-40B4-BE49-F238E27FC236}">
                <a16:creationId xmlns:a16="http://schemas.microsoft.com/office/drawing/2014/main" id="{A5DC1BE6-F60C-0E41-8150-F47BDA9DD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497" y="2638585"/>
            <a:ext cx="6067005" cy="3443693"/>
          </a:xfrm>
          <a:prstGeom prst="rect">
            <a:avLst/>
          </a:prstGeom>
        </p:spPr>
      </p:pic>
    </p:spTree>
    <p:extLst>
      <p:ext uri="{BB962C8B-B14F-4D97-AF65-F5344CB8AC3E}">
        <p14:creationId xmlns:p14="http://schemas.microsoft.com/office/powerpoint/2010/main" val="423537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4B704ED-18B9-C14E-9F8A-0F27F93502E0}"/>
              </a:ext>
            </a:extLst>
          </p:cNvPr>
          <p:cNvSpPr>
            <a:spLocks noGrp="1"/>
          </p:cNvSpPr>
          <p:nvPr>
            <p:ph idx="1"/>
          </p:nvPr>
        </p:nvSpPr>
        <p:spPr>
          <a:xfrm>
            <a:off x="919119" y="645927"/>
            <a:ext cx="10333380" cy="4058751"/>
          </a:xfrm>
        </p:spPr>
        <p:txBody>
          <a:bodyPr/>
          <a:lstStyle/>
          <a:p>
            <a:pPr lvl="3"/>
            <a:r>
              <a:rPr lang="pt-PT" sz="2200" b="1" i="1" dirty="0">
                <a:latin typeface="Helvetica" pitchFamily="2" charset="0"/>
              </a:rPr>
              <a:t>jquery-3.6.0.js</a:t>
            </a:r>
            <a:r>
              <a:rPr lang="pt-PT" sz="1300" b="1" i="1" dirty="0">
                <a:latin typeface="Helvetica" pitchFamily="2" charset="0"/>
              </a:rPr>
              <a:t>: </a:t>
            </a:r>
          </a:p>
          <a:p>
            <a:pPr lvl="4"/>
            <a:r>
              <a:rPr lang="pt-PT" sz="1700" dirty="0">
                <a:latin typeface="Helvetica" pitchFamily="2" charset="0"/>
              </a:rPr>
              <a:t>Ficheiro de texto composto pelo código fonte da livraria de </a:t>
            </a:r>
            <a:r>
              <a:rPr lang="pt-PT" sz="1700" i="1" dirty="0" err="1">
                <a:latin typeface="Helvetica" pitchFamily="2" charset="0"/>
              </a:rPr>
              <a:t>javaScript:Jquery</a:t>
            </a:r>
            <a:r>
              <a:rPr lang="pt-PT" sz="1700" i="1" dirty="0">
                <a:latin typeface="Helvetica" pitchFamily="2" charset="0"/>
              </a:rPr>
              <a:t>.</a:t>
            </a:r>
          </a:p>
          <a:p>
            <a:pPr lvl="4"/>
            <a:r>
              <a:rPr lang="pt-PT" sz="1700" dirty="0">
                <a:latin typeface="Helvetica" pitchFamily="2" charset="0"/>
              </a:rPr>
              <a:t>O tamanho da data em causa é 4047392 bytes.</a:t>
            </a:r>
          </a:p>
          <a:p>
            <a:pPr lvl="4"/>
            <a:r>
              <a:rPr lang="pt-PT" sz="1700" dirty="0">
                <a:latin typeface="Helvetica" pitchFamily="2" charset="0"/>
              </a:rPr>
              <a:t>O tamanho do alfabeto é 97.</a:t>
            </a:r>
          </a:p>
          <a:p>
            <a:pPr lvl="4"/>
            <a:r>
              <a:rPr lang="pt-PT" sz="1700" dirty="0">
                <a:latin typeface="Helvetica" pitchFamily="2" charset="0"/>
              </a:rPr>
              <a:t>Tem uma entropia de 5.06698 bits/símbolo e, no pior dos casos, 6.59991 bits/símbolo.</a:t>
            </a:r>
          </a:p>
          <a:p>
            <a:endParaRPr lang="pt-PT" dirty="0"/>
          </a:p>
        </p:txBody>
      </p:sp>
      <p:pic>
        <p:nvPicPr>
          <p:cNvPr id="5" name="Imagem 4">
            <a:extLst>
              <a:ext uri="{FF2B5EF4-FFF2-40B4-BE49-F238E27FC236}">
                <a16:creationId xmlns:a16="http://schemas.microsoft.com/office/drawing/2014/main" id="{A1B69B37-84FC-8C4F-993C-5172CA01B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682" y="2675302"/>
            <a:ext cx="5968253" cy="3391053"/>
          </a:xfrm>
          <a:prstGeom prst="rect">
            <a:avLst/>
          </a:prstGeom>
        </p:spPr>
      </p:pic>
    </p:spTree>
    <p:extLst>
      <p:ext uri="{BB962C8B-B14F-4D97-AF65-F5344CB8AC3E}">
        <p14:creationId xmlns:p14="http://schemas.microsoft.com/office/powerpoint/2010/main" val="209453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34B1492-1C7B-304E-9F55-33E07CA35FB9}"/>
              </a:ext>
            </a:extLst>
          </p:cNvPr>
          <p:cNvSpPr>
            <a:spLocks noGrp="1"/>
          </p:cNvSpPr>
          <p:nvPr>
            <p:ph idx="1"/>
          </p:nvPr>
        </p:nvSpPr>
        <p:spPr>
          <a:xfrm>
            <a:off x="893666" y="341789"/>
            <a:ext cx="10404668" cy="6174422"/>
          </a:xfrm>
        </p:spPr>
        <p:txBody>
          <a:bodyPr>
            <a:normAutofit fontScale="92500" lnSpcReduction="10000"/>
          </a:bodyPr>
          <a:lstStyle/>
          <a:p>
            <a:pPr lvl="3"/>
            <a:r>
              <a:rPr lang="pt-PT" sz="2200" b="1" i="1" dirty="0" err="1">
                <a:latin typeface="Helvetica" pitchFamily="2" charset="0"/>
              </a:rPr>
              <a:t>random.txt</a:t>
            </a:r>
            <a:r>
              <a:rPr lang="pt-PT" sz="1300" b="1" i="1" dirty="0">
                <a:latin typeface="Helvetica" pitchFamily="2" charset="0"/>
              </a:rPr>
              <a:t>: </a:t>
            </a:r>
          </a:p>
          <a:p>
            <a:pPr lvl="4"/>
            <a:r>
              <a:rPr lang="pt-PT" sz="1800" dirty="0">
                <a:latin typeface="Helvetica" pitchFamily="2" charset="0"/>
              </a:rPr>
              <a:t>Ficheiro de texto composto por um conjunto de caracteres aleatórios.</a:t>
            </a:r>
          </a:p>
          <a:p>
            <a:pPr lvl="4"/>
            <a:r>
              <a:rPr lang="pt-PT" sz="1800" dirty="0">
                <a:latin typeface="Helvetica" pitchFamily="2" charset="0"/>
              </a:rPr>
              <a:t>O tamanho da data em causa é 4047392 bytes.</a:t>
            </a:r>
          </a:p>
          <a:p>
            <a:pPr lvl="4"/>
            <a:r>
              <a:rPr lang="pt-PT" sz="1800" dirty="0">
                <a:latin typeface="Helvetica" pitchFamily="2" charset="0"/>
              </a:rPr>
              <a:t>O tamanho do alfabeto é 64.</a:t>
            </a:r>
          </a:p>
          <a:p>
            <a:pPr lvl="4"/>
            <a:r>
              <a:rPr lang="pt-PT" sz="1800" dirty="0">
                <a:latin typeface="Helvetica" pitchFamily="2" charset="0"/>
              </a:rPr>
              <a:t>Tem uma entropia de 5.9949 bits/símbolo e, no pior dos casos, 6 bits/símbolo.</a:t>
            </a: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800" b="1" i="1" dirty="0">
              <a:latin typeface="Helvetica" pitchFamily="2" charset="0"/>
            </a:endParaRPr>
          </a:p>
          <a:p>
            <a:pPr lvl="1"/>
            <a:r>
              <a:rPr lang="pt-PT" dirty="0">
                <a:latin typeface="Helvetica" pitchFamily="2" charset="0"/>
              </a:rPr>
              <a:t>Para as diferentes fontes haverá uns </a:t>
            </a:r>
            <a:r>
              <a:rPr lang="pt-PT" dirty="0" err="1">
                <a:latin typeface="Helvetica" pitchFamily="2" charset="0"/>
              </a:rPr>
              <a:t>CODECs</a:t>
            </a:r>
            <a:r>
              <a:rPr lang="pt-PT" dirty="0">
                <a:latin typeface="Helvetica" pitchFamily="2" charset="0"/>
              </a:rPr>
              <a:t> melhores que outros. Logo, pretende-se encontrar o </a:t>
            </a:r>
            <a:r>
              <a:rPr lang="pt-PT" b="1" dirty="0">
                <a:latin typeface="Helvetica" pitchFamily="2" charset="0"/>
              </a:rPr>
              <a:t>CODEC </a:t>
            </a:r>
            <a:r>
              <a:rPr lang="pt-PT" dirty="0">
                <a:latin typeface="Helvetica" pitchFamily="2" charset="0"/>
              </a:rPr>
              <a:t>que seja </a:t>
            </a:r>
            <a:r>
              <a:rPr lang="pt-PT" b="1" dirty="0">
                <a:latin typeface="Helvetica" pitchFamily="2" charset="0"/>
              </a:rPr>
              <a:t>mais eficaz</a:t>
            </a:r>
            <a:r>
              <a:rPr lang="pt-PT" dirty="0">
                <a:latin typeface="Helvetica" pitchFamily="2" charset="0"/>
              </a:rPr>
              <a:t>.</a:t>
            </a:r>
          </a:p>
          <a:p>
            <a:pPr marL="36900" indent="0">
              <a:buNone/>
            </a:pPr>
            <a:endParaRPr lang="pt-PT" dirty="0"/>
          </a:p>
        </p:txBody>
      </p:sp>
      <p:pic>
        <p:nvPicPr>
          <p:cNvPr id="5" name="Imagem 4">
            <a:extLst>
              <a:ext uri="{FF2B5EF4-FFF2-40B4-BE49-F238E27FC236}">
                <a16:creationId xmlns:a16="http://schemas.microsoft.com/office/drawing/2014/main" id="{B26AA413-FC1B-EE49-94F1-75B485656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147" y="2222077"/>
            <a:ext cx="5985705" cy="3387616"/>
          </a:xfrm>
          <a:prstGeom prst="rect">
            <a:avLst/>
          </a:prstGeom>
        </p:spPr>
      </p:pic>
    </p:spTree>
    <p:extLst>
      <p:ext uri="{BB962C8B-B14F-4D97-AF65-F5344CB8AC3E}">
        <p14:creationId xmlns:p14="http://schemas.microsoft.com/office/powerpoint/2010/main" val="199128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353762" cy="970450"/>
          </a:xfrm>
        </p:spPr>
        <p:txBody>
          <a:bodyPr/>
          <a:lstStyle/>
          <a:p>
            <a:r>
              <a:rPr lang="pt-PT" dirty="0">
                <a:latin typeface="Helvetica" pitchFamily="2" charset="0"/>
              </a:rPr>
              <a:t>Codificações</a:t>
            </a:r>
          </a:p>
        </p:txBody>
      </p:sp>
      <p:sp>
        <p:nvSpPr>
          <p:cNvPr id="3" name="Marcador de Posição de Conteúdo 2"/>
          <p:cNvSpPr>
            <a:spLocks noGrp="1"/>
          </p:cNvSpPr>
          <p:nvPr>
            <p:ph idx="1"/>
          </p:nvPr>
        </p:nvSpPr>
        <p:spPr>
          <a:xfrm>
            <a:off x="504097" y="970450"/>
            <a:ext cx="10353762" cy="4058751"/>
          </a:xfrm>
        </p:spPr>
        <p:txBody>
          <a:bodyPr>
            <a:normAutofit/>
          </a:bodyPr>
          <a:lstStyle/>
          <a:p>
            <a:pPr marL="36900" indent="0">
              <a:buNone/>
            </a:pPr>
            <a:r>
              <a:rPr lang="pt-PT" sz="2200" b="1" dirty="0">
                <a:latin typeface="Helvetica" pitchFamily="2" charset="0"/>
              </a:rPr>
              <a:t>Codificação Delta </a:t>
            </a:r>
            <a:r>
              <a:rPr lang="pt-PT" sz="2200" b="1" dirty="0" err="1">
                <a:latin typeface="Helvetica" pitchFamily="2" charset="0"/>
              </a:rPr>
              <a:t>Encoding</a:t>
            </a:r>
            <a:endParaRPr lang="pt-PT" sz="2200" b="1" dirty="0">
              <a:latin typeface="Helvetica" pitchFamily="2" charset="0"/>
            </a:endParaRPr>
          </a:p>
          <a:p>
            <a:pPr lvl="1"/>
            <a:r>
              <a:rPr lang="pt-PT" sz="1700" dirty="0">
                <a:latin typeface="Helvetica" pitchFamily="2" charset="0"/>
              </a:rPr>
              <a:t>Um exemplo da importância da dependência de data é observado quando se codifica uma imagem.</a:t>
            </a:r>
          </a:p>
          <a:p>
            <a:pPr lvl="1"/>
            <a:r>
              <a:rPr lang="pt-PT" sz="1700" dirty="0">
                <a:latin typeface="Helvetica" pitchFamily="2" charset="0"/>
              </a:rPr>
              <a:t>Como se trata de uma imagem, o método PNG usa uma versão de </a:t>
            </a:r>
            <a:r>
              <a:rPr lang="pt-PT" sz="1700" i="1" dirty="0">
                <a:latin typeface="Helvetica" pitchFamily="2" charset="0"/>
              </a:rPr>
              <a:t>Delta </a:t>
            </a:r>
            <a:r>
              <a:rPr lang="pt-PT" sz="1700" i="1" dirty="0" err="1">
                <a:latin typeface="Helvetica" pitchFamily="2" charset="0"/>
              </a:rPr>
              <a:t>Encoding</a:t>
            </a:r>
            <a:r>
              <a:rPr lang="pt-PT" sz="1700" i="1" dirty="0">
                <a:latin typeface="Helvetica" pitchFamily="2" charset="0"/>
              </a:rPr>
              <a:t> </a:t>
            </a:r>
            <a:r>
              <a:rPr lang="pt-PT" sz="1700" dirty="0">
                <a:latin typeface="Helvetica" pitchFamily="2" charset="0"/>
              </a:rPr>
              <a:t>ao fazer </a:t>
            </a:r>
            <a:r>
              <a:rPr lang="pt-PT" sz="1700" i="1" dirty="0">
                <a:latin typeface="Helvetica" pitchFamily="2" charset="0"/>
              </a:rPr>
              <a:t>Filtering, </a:t>
            </a:r>
            <a:r>
              <a:rPr lang="pt-PT" sz="1700" dirty="0">
                <a:latin typeface="Helvetica" pitchFamily="2" charset="0"/>
              </a:rPr>
              <a:t>onde em vez de se representar todos os valores de uma dada fonte, representa-se a diferença entre eles.</a:t>
            </a:r>
          </a:p>
          <a:p>
            <a:pPr lvl="1"/>
            <a:r>
              <a:rPr lang="pt-PT" sz="1700" dirty="0">
                <a:latin typeface="Helvetica" pitchFamily="2" charset="0"/>
              </a:rPr>
              <a:t>A codificação é muito útil uma vez que em imagens os pixéis vizinhos estão usualmente correlacionados.</a:t>
            </a:r>
          </a:p>
          <a:p>
            <a:endParaRPr lang="pt-PT" sz="1700" dirty="0">
              <a:latin typeface="Helvetica" pitchFamily="2" charset="0"/>
            </a:endParaRPr>
          </a:p>
        </p:txBody>
      </p:sp>
      <p:pic>
        <p:nvPicPr>
          <p:cNvPr id="2050" name="Picture 2" descr="Delta En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017" y="3925178"/>
            <a:ext cx="591502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3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69652" y="427747"/>
            <a:ext cx="9006622" cy="6002505"/>
          </a:xfrm>
        </p:spPr>
        <p:txBody>
          <a:bodyPr>
            <a:normAutofit/>
          </a:bodyPr>
          <a:lstStyle/>
          <a:p>
            <a:pPr marL="36900" indent="0">
              <a:buNone/>
            </a:pPr>
            <a:r>
              <a:rPr lang="pt-PT" sz="2400" b="1" dirty="0">
                <a:latin typeface="Helvetica" pitchFamily="2" charset="0"/>
              </a:rPr>
              <a:t>Codificação de Huffman</a:t>
            </a:r>
          </a:p>
          <a:p>
            <a:pPr lvl="1"/>
            <a:r>
              <a:rPr lang="pt-PT" sz="1700" dirty="0">
                <a:latin typeface="Helvetica" pitchFamily="2" charset="0"/>
              </a:rPr>
              <a:t>O Código de Huffman é ótimo devido a nenhum código ser prefixo um do outro.</a:t>
            </a:r>
          </a:p>
          <a:p>
            <a:pPr lvl="1"/>
            <a:r>
              <a:rPr lang="pt-PT" sz="1700" dirty="0">
                <a:latin typeface="Helvetica" pitchFamily="2" charset="0"/>
              </a:rPr>
              <a:t>Este é, sem dúvida, um dos métodos de compressão mais conhecidos devido à sua simplicidade, fácil implementação e eficácia.</a:t>
            </a:r>
          </a:p>
          <a:p>
            <a:pPr lvl="1"/>
            <a:r>
              <a:rPr lang="pt-PT" sz="1700" dirty="0">
                <a:latin typeface="Helvetica" pitchFamily="2" charset="0"/>
              </a:rPr>
              <a:t>A codificação de Huffman consiste em:</a:t>
            </a:r>
          </a:p>
          <a:p>
            <a:pPr lvl="3"/>
            <a:r>
              <a:rPr lang="pt-PT" sz="1700" dirty="0">
                <a:latin typeface="Helvetica" pitchFamily="2" charset="0"/>
              </a:rPr>
              <a:t>Ordenar os símbolos por ordem crescente de ocorrências.</a:t>
            </a:r>
          </a:p>
          <a:p>
            <a:pPr lvl="3"/>
            <a:r>
              <a:rPr lang="pt-PT" sz="1700" dirty="0">
                <a:latin typeface="Helvetica" pitchFamily="2" charset="0"/>
              </a:rPr>
              <a:t>Construir uma árvore binária até não haver mais símbolos:</a:t>
            </a:r>
          </a:p>
          <a:p>
            <a:pPr lvl="5"/>
            <a:r>
              <a:rPr lang="pt-PT" sz="1700" dirty="0">
                <a:latin typeface="Helvetica" pitchFamily="2" charset="0"/>
              </a:rPr>
              <a:t>Combinar os dois símbolos menos frequentes num único símbolo (cada folha é um símbolo sendo, portanto, um bit com um valor de 1 ou 0)</a:t>
            </a:r>
          </a:p>
          <a:p>
            <a:pPr lvl="5"/>
            <a:r>
              <a:rPr lang="pt-PT" sz="1700" dirty="0">
                <a:latin typeface="Helvetica" pitchFamily="2" charset="0"/>
              </a:rPr>
              <a:t>Acrescentar o novo símbolo à lista em que a frequência é a soma das frequências individuais.</a:t>
            </a:r>
          </a:p>
          <a:p>
            <a:pPr lvl="1"/>
            <a:r>
              <a:rPr lang="pt-PT" sz="1700" dirty="0">
                <a:latin typeface="Helvetica" pitchFamily="2" charset="0"/>
              </a:rPr>
              <a:t> A eficácia desta codificação reside no facto de os símbolos que ocorrem mais vezes serem codificados com menos bits, estando os símbolos com mais ocorrências mais próximos da raiz da árvore binária.</a:t>
            </a:r>
          </a:p>
          <a:p>
            <a:pPr marL="1170000" lvl="3" indent="0">
              <a:buNone/>
            </a:pPr>
            <a:r>
              <a:rPr lang="pt-PT" sz="700" dirty="0">
                <a:latin typeface="Helvetica" pitchFamily="2" charset="0"/>
              </a:rPr>
              <a:t> </a:t>
            </a:r>
          </a:p>
          <a:p>
            <a:pPr lvl="1"/>
            <a:endParaRPr lang="pt-PT" sz="1500" dirty="0">
              <a:latin typeface="Helvetica" pitchFamily="2" charset="0"/>
            </a:endParaRPr>
          </a:p>
          <a:p>
            <a:pPr lvl="5"/>
            <a:endParaRPr lang="pt-PT" sz="1100" dirty="0">
              <a:latin typeface="Helvetica" pitchFamily="2" charset="0"/>
            </a:endParaRPr>
          </a:p>
        </p:txBody>
      </p:sp>
      <p:pic>
        <p:nvPicPr>
          <p:cNvPr id="9" name="Imagem 8"/>
          <p:cNvPicPr>
            <a:picLocks noChangeAspect="1"/>
          </p:cNvPicPr>
          <p:nvPr/>
        </p:nvPicPr>
        <p:blipFill>
          <a:blip r:embed="rId2"/>
          <a:stretch>
            <a:fillRect/>
          </a:stretch>
        </p:blipFill>
        <p:spPr>
          <a:xfrm>
            <a:off x="9176274" y="1911982"/>
            <a:ext cx="2725160" cy="3034033"/>
          </a:xfrm>
          <a:prstGeom prst="rect">
            <a:avLst/>
          </a:prstGeom>
        </p:spPr>
      </p:pic>
    </p:spTree>
    <p:extLst>
      <p:ext uri="{BB962C8B-B14F-4D97-AF65-F5344CB8AC3E}">
        <p14:creationId xmlns:p14="http://schemas.microsoft.com/office/powerpoint/2010/main" val="74464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FB6C1550-604C-3D4C-AB7D-223B75703497}"/>
              </a:ext>
            </a:extLst>
          </p:cNvPr>
          <p:cNvSpPr>
            <a:spLocks noGrp="1"/>
          </p:cNvSpPr>
          <p:nvPr>
            <p:ph idx="1"/>
          </p:nvPr>
        </p:nvSpPr>
        <p:spPr>
          <a:xfrm>
            <a:off x="919119" y="378864"/>
            <a:ext cx="10353762" cy="4058751"/>
          </a:xfrm>
        </p:spPr>
        <p:txBody>
          <a:bodyPr/>
          <a:lstStyle/>
          <a:p>
            <a:pPr lvl="1"/>
            <a:r>
              <a:rPr lang="pt-PT" sz="1700" dirty="0">
                <a:latin typeface="Helvetica" pitchFamily="2" charset="0"/>
              </a:rPr>
              <a:t>A eficiência do código de </a:t>
            </a:r>
            <a:r>
              <a:rPr lang="pt-PT" sz="1700" dirty="0" err="1">
                <a:latin typeface="Helvetica" pitchFamily="2" charset="0"/>
              </a:rPr>
              <a:t>Huffman</a:t>
            </a:r>
            <a:r>
              <a:rPr lang="pt-PT" sz="1700" dirty="0">
                <a:latin typeface="Helvetica" pitchFamily="2" charset="0"/>
              </a:rPr>
              <a:t> é dada por:                                 sendo H(S) a entropia e   l  o número médio de bits.</a:t>
            </a:r>
          </a:p>
          <a:p>
            <a:pPr lvl="1"/>
            <a:r>
              <a:rPr lang="pt-PT" sz="1700" dirty="0">
                <a:latin typeface="Helvetica" pitchFamily="2" charset="0"/>
              </a:rPr>
              <a:t>Embora tenha grande eficiência, é importante referir que o código não é perfeito. </a:t>
            </a:r>
          </a:p>
          <a:p>
            <a:pPr lvl="1"/>
            <a:r>
              <a:rPr lang="pt-PT" sz="1700" dirty="0">
                <a:latin typeface="Helvetica" pitchFamily="2" charset="0"/>
              </a:rPr>
              <a:t>Além de termos que codificar a árvore binária gerada depois de codificar a fonte, o código de </a:t>
            </a:r>
            <a:r>
              <a:rPr lang="pt-PT" sz="1700" dirty="0" err="1">
                <a:latin typeface="Helvetica" pitchFamily="2" charset="0"/>
              </a:rPr>
              <a:t>Huffman</a:t>
            </a:r>
            <a:r>
              <a:rPr lang="pt-PT" sz="1700" dirty="0">
                <a:latin typeface="Helvetica" pitchFamily="2" charset="0"/>
              </a:rPr>
              <a:t> assume que:</a:t>
            </a:r>
          </a:p>
          <a:p>
            <a:pPr lvl="3"/>
            <a:r>
              <a:rPr lang="pt-PT" sz="1700" dirty="0">
                <a:latin typeface="Helvetica" pitchFamily="2" charset="0"/>
              </a:rPr>
              <a:t>A data usada é independente, ou seja, que os valores a comprimir são independentes, o que geralmente não são.</a:t>
            </a:r>
          </a:p>
          <a:p>
            <a:pPr lvl="3"/>
            <a:r>
              <a:rPr lang="pt-PT" sz="1700" dirty="0">
                <a:latin typeface="Helvetica" pitchFamily="2" charset="0"/>
              </a:rPr>
              <a:t>Tem de existir o modelo da distribuição estatística. Uma resposta para este problema foi o </a:t>
            </a:r>
            <a:r>
              <a:rPr lang="pt-PT" sz="1700" b="1" dirty="0">
                <a:latin typeface="Helvetica" pitchFamily="2" charset="0"/>
              </a:rPr>
              <a:t>Modelo adaptativo de </a:t>
            </a:r>
            <a:r>
              <a:rPr lang="pt-PT" sz="1700" b="1" dirty="0" err="1">
                <a:latin typeface="Helvetica" pitchFamily="2" charset="0"/>
              </a:rPr>
              <a:t>Huffman</a:t>
            </a:r>
            <a:r>
              <a:rPr lang="pt-PT" sz="1700" dirty="0">
                <a:latin typeface="Helvetica" pitchFamily="2" charset="0"/>
              </a:rPr>
              <a:t>.</a:t>
            </a:r>
          </a:p>
          <a:p>
            <a:pPr marL="36900" indent="0">
              <a:buNone/>
            </a:pPr>
            <a:endParaRPr lang="pt-PT" dirty="0"/>
          </a:p>
        </p:txBody>
      </p:sp>
      <p:pic>
        <p:nvPicPr>
          <p:cNvPr id="4" name="Imagem 3">
            <a:extLst>
              <a:ext uri="{FF2B5EF4-FFF2-40B4-BE49-F238E27FC236}">
                <a16:creationId xmlns:a16="http://schemas.microsoft.com/office/drawing/2014/main" id="{742821F4-BA85-5E49-BA5A-DFF90C70C2E4}"/>
              </a:ext>
            </a:extLst>
          </p:cNvPr>
          <p:cNvPicPr>
            <a:picLocks noChangeAspect="1"/>
          </p:cNvPicPr>
          <p:nvPr/>
        </p:nvPicPr>
        <p:blipFill>
          <a:blip r:embed="rId2"/>
          <a:stretch>
            <a:fillRect/>
          </a:stretch>
        </p:blipFill>
        <p:spPr>
          <a:xfrm>
            <a:off x="6279885" y="439519"/>
            <a:ext cx="1802959" cy="282198"/>
          </a:xfrm>
          <a:prstGeom prst="rect">
            <a:avLst/>
          </a:prstGeom>
        </p:spPr>
      </p:pic>
      <p:pic>
        <p:nvPicPr>
          <p:cNvPr id="5" name="Imagem 4">
            <a:extLst>
              <a:ext uri="{FF2B5EF4-FFF2-40B4-BE49-F238E27FC236}">
                <a16:creationId xmlns:a16="http://schemas.microsoft.com/office/drawing/2014/main" id="{9591F523-B8A3-6249-8EC9-2E562F2ABA3E}"/>
              </a:ext>
            </a:extLst>
          </p:cNvPr>
          <p:cNvPicPr>
            <a:picLocks noChangeAspect="1"/>
          </p:cNvPicPr>
          <p:nvPr/>
        </p:nvPicPr>
        <p:blipFill>
          <a:blip r:embed="rId3"/>
          <a:stretch>
            <a:fillRect/>
          </a:stretch>
        </p:blipFill>
        <p:spPr>
          <a:xfrm>
            <a:off x="8773144" y="414144"/>
            <a:ext cx="449878" cy="307574"/>
          </a:xfrm>
          <a:prstGeom prst="rect">
            <a:avLst/>
          </a:prstGeom>
        </p:spPr>
      </p:pic>
      <p:pic>
        <p:nvPicPr>
          <p:cNvPr id="6" name="Imagem 5">
            <a:extLst>
              <a:ext uri="{FF2B5EF4-FFF2-40B4-BE49-F238E27FC236}">
                <a16:creationId xmlns:a16="http://schemas.microsoft.com/office/drawing/2014/main" id="{41540488-3450-9542-8DED-DA426E8B2725}"/>
              </a:ext>
            </a:extLst>
          </p:cNvPr>
          <p:cNvPicPr>
            <a:picLocks noChangeAspect="1"/>
          </p:cNvPicPr>
          <p:nvPr/>
        </p:nvPicPr>
        <p:blipFill>
          <a:blip r:embed="rId4"/>
          <a:stretch>
            <a:fillRect/>
          </a:stretch>
        </p:blipFill>
        <p:spPr>
          <a:xfrm>
            <a:off x="10571336" y="439519"/>
            <a:ext cx="155833" cy="247499"/>
          </a:xfrm>
          <a:prstGeom prst="rect">
            <a:avLst/>
          </a:prstGeom>
        </p:spPr>
      </p:pic>
      <p:pic>
        <p:nvPicPr>
          <p:cNvPr id="1026" name="Picture 2" descr="Algoritmo de Huffman Adaptativo | Multimedia">
            <a:extLst>
              <a:ext uri="{FF2B5EF4-FFF2-40B4-BE49-F238E27FC236}">
                <a16:creationId xmlns:a16="http://schemas.microsoft.com/office/drawing/2014/main" id="{F5628416-D2CB-174F-8DB0-B54290DB16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5970" y="3429000"/>
            <a:ext cx="5280059" cy="299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7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351</TotalTime>
  <Words>2047</Words>
  <Application>Microsoft Office PowerPoint</Application>
  <PresentationFormat>Ecrã Panorâmico</PresentationFormat>
  <Paragraphs>124</Paragraphs>
  <Slides>17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17</vt:i4>
      </vt:variant>
    </vt:vector>
  </HeadingPairs>
  <TitlesOfParts>
    <vt:vector size="21" baseType="lpstr">
      <vt:lpstr>Calisto MT</vt:lpstr>
      <vt:lpstr>Helvetica</vt:lpstr>
      <vt:lpstr>Wingdings 2</vt:lpstr>
      <vt:lpstr>Ardósia</vt:lpstr>
      <vt:lpstr>Teoria da Informação 2º Trabalho Prático CODEC não destrutivo para Texto</vt:lpstr>
      <vt:lpstr>Introdução</vt:lpstr>
      <vt:lpstr>Implementação</vt:lpstr>
      <vt:lpstr>Apresentação do PowerPoint</vt:lpstr>
      <vt:lpstr>Apresentação do PowerPoint</vt:lpstr>
      <vt:lpstr>Apresentação do PowerPoint</vt:lpstr>
      <vt:lpstr>Codificações</vt:lpstr>
      <vt:lpstr>Apresentação do PowerPoint</vt:lpstr>
      <vt:lpstr>Apresentação do PowerPoint</vt:lpstr>
      <vt:lpstr>Apresentação do PowerPoint</vt:lpstr>
      <vt:lpstr>Apresentação do PowerPoint</vt:lpstr>
      <vt:lpstr>Apresentação do PowerPoint</vt:lpstr>
      <vt:lpstr>Apresentação do PowerPoint</vt:lpstr>
      <vt:lpstr>Métodos utilizados para resolver o problema</vt:lpstr>
      <vt:lpstr>Resultados da aplicação dos CODECS</vt:lpstr>
      <vt:lpstr>Apresentação do PowerPoint</vt:lpstr>
      <vt:lpstr>Conclusão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da Informação 2º Trabalho Prático CODEC não destrutivo para Texto</dc:title>
  <dc:creator>Pc</dc:creator>
  <cp:lastModifiedBy>Eduardo José Gonçalves Nunes</cp:lastModifiedBy>
  <cp:revision>27</cp:revision>
  <dcterms:created xsi:type="dcterms:W3CDTF">2021-12-22T14:48:08Z</dcterms:created>
  <dcterms:modified xsi:type="dcterms:W3CDTF">2021-12-23T13:03:24Z</dcterms:modified>
</cp:coreProperties>
</file>