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9ED0D-E8B4-49F4-8996-9833D8B91C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20802-E765-4523-B1D0-65AACF56DC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8C1D3-D5FB-41DF-B70E-92E3E1B910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46087-CD8D-47A9-B68C-8662EE3561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499E25-79F5-439E-906A-D4A2EA77C2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66C50-B2CF-4851-9874-69894D4CB3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6DD39-32C5-4F59-B88B-5DCED50108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998AE-5580-4710-A923-D3699EFB84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84FFD-F6A3-4A7F-A00D-F056DDEB20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F81EC-B7CB-44D0-803D-848D67A36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C00A1-0A31-4DCB-BF8B-3C9CE52A7D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89633-F692-4B4D-9F4F-854E37B8FD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172800" indent="-1296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345600" indent="-1296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2" marL="518400" indent="-1152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691200" indent="-864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4" marL="8640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5" marL="10368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6" marL="12096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l-PL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721BFC34-F98A-4582-994D-0BC9AA4B76F0}" type="slidenum">
              <a:rPr b="0" lang="pl-PL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000000"/>
                </a:solidFill>
                <a:latin typeface="Arial"/>
              </a:rPr>
              <a:t>Operating Systems</a:t>
            </a:r>
            <a:endParaRPr b="1" lang="pl-PL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440000" y="3420000"/>
            <a:ext cx="1080000" cy="1080000"/>
          </a:xfrm>
          <a:prstGeom prst="rect">
            <a:avLst/>
          </a:prstGeom>
          <a:ln w="1800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880000" y="3420000"/>
            <a:ext cx="1124280" cy="1080000"/>
          </a:xfrm>
          <a:prstGeom prst="rect">
            <a:avLst/>
          </a:prstGeom>
          <a:ln w="1800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5760000" y="3262320"/>
            <a:ext cx="2340000" cy="1316160"/>
          </a:xfrm>
          <a:prstGeom prst="rect">
            <a:avLst/>
          </a:prstGeom>
          <a:ln w="18000">
            <a:noFill/>
          </a:ln>
        </p:spPr>
      </p:pic>
      <p:pic>
        <p:nvPicPr>
          <p:cNvPr id="190" name="" descr=""/>
          <p:cNvPicPr/>
          <p:nvPr/>
        </p:nvPicPr>
        <p:blipFill>
          <a:blip r:embed="rId4"/>
          <a:stretch/>
        </p:blipFill>
        <p:spPr>
          <a:xfrm>
            <a:off x="7380000" y="3262320"/>
            <a:ext cx="1361160" cy="1361160"/>
          </a:xfrm>
          <a:prstGeom prst="rect">
            <a:avLst/>
          </a:prstGeom>
          <a:ln w="18000">
            <a:noFill/>
          </a:ln>
        </p:spPr>
      </p:pic>
      <p:pic>
        <p:nvPicPr>
          <p:cNvPr id="191" name="" descr=""/>
          <p:cNvPicPr/>
          <p:nvPr/>
        </p:nvPicPr>
        <p:blipFill>
          <a:blip r:embed="rId5"/>
          <a:stretch/>
        </p:blipFill>
        <p:spPr>
          <a:xfrm>
            <a:off x="4320000" y="3262320"/>
            <a:ext cx="1980000" cy="1319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2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2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Modern operating systems (1980s-present)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Advancements in hardware, multi-user, multitasking operating systems.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Examples: Windows, MacOS, Linux, Android.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960000" y="1080000"/>
            <a:ext cx="6300000" cy="3874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Current Operating Systems in Use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Desktop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Windows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MacOS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Mobile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Android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iOS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Server OS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Windows Server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Linux Server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87680" y="3044160"/>
            <a:ext cx="2352600" cy="1568160"/>
          </a:xfrm>
          <a:prstGeom prst="rect">
            <a:avLst/>
          </a:prstGeom>
          <a:ln w="1800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3960000" y="2700000"/>
            <a:ext cx="2052720" cy="2052720"/>
          </a:xfrm>
          <a:prstGeom prst="rect">
            <a:avLst/>
          </a:prstGeom>
          <a:ln w="18000"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6188760" y="2567520"/>
            <a:ext cx="3711240" cy="2292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360" y="2195640"/>
            <a:ext cx="9071640" cy="93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200000"/>
              </a:lnSpc>
              <a:buNone/>
            </a:pPr>
            <a:r>
              <a:rPr b="1" lang="pl-PL" sz="3300" spc="-1" strike="noStrike">
                <a:solidFill>
                  <a:srgbClr val="000000"/>
                </a:solidFill>
                <a:latin typeface="Arial"/>
              </a:rPr>
              <a:t>Thank you for attention!</a:t>
            </a:r>
            <a:endParaRPr b="1" lang="pl-PL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68360" y="1727640"/>
            <a:ext cx="90716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200000"/>
              </a:lnSpc>
              <a:buNone/>
            </a:pPr>
            <a:r>
              <a:rPr b="1" lang="pl-PL" sz="3300" spc="-1" strike="noStrike">
                <a:solidFill>
                  <a:srgbClr val="000000"/>
                </a:solidFill>
                <a:latin typeface="Arial"/>
              </a:rPr>
              <a:t>Introduction to Operating Systems</a:t>
            </a:r>
            <a:br>
              <a:rPr sz="3300"/>
            </a:b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The Foundation of Computing</a:t>
            </a:r>
            <a:endParaRPr b="1" lang="pl-PL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What is an Operating System?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 software program that acts as an intermediary between a computer's user and the computer hardware.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Manages computer resources such as memory, processors, and storage.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Provides an environment for executing application programs.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Aft>
                <a:spcPts val="1060"/>
              </a:spcAft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Importance of an OS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Acts as the foundation for all other software programs.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Controls and coordinates the use of hardware resources.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Ensures stability and reliability of the computer system.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Aft>
                <a:spcPts val="1060"/>
              </a:spcAft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Key Functions of an OS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Resource management (e.g., memory, processors, storage)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Security (e.g., access control, user authentication)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Interfacing with hardware and software components.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Operating System architectures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27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Monolithic Kernel based Operating System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Large, integrated system call handler.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Microkernel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100" spc="-1" strike="noStrike">
                <a:solidFill>
                  <a:srgbClr val="000000"/>
                </a:solidFill>
                <a:latin typeface="Arial"/>
              </a:rPr>
              <a:t>Minimal core responsible for basic functions.</a:t>
            </a:r>
            <a:endParaRPr b="0" lang="pl-PL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486240" y="1260000"/>
            <a:ext cx="6413760" cy="342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360" y="1727640"/>
            <a:ext cx="90716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200000"/>
              </a:lnSpc>
              <a:buNone/>
            </a:pPr>
            <a:r>
              <a:rPr b="1" lang="pl-PL" sz="3300" spc="-1" strike="noStrike">
                <a:solidFill>
                  <a:srgbClr val="000000"/>
                </a:solidFill>
                <a:latin typeface="Arial"/>
              </a:rPr>
              <a:t>Brief History of Operating Systems</a:t>
            </a:r>
            <a:br>
              <a:rPr sz="3300"/>
            </a:b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From Mainframes to Mobile Devices</a:t>
            </a:r>
            <a:endParaRPr b="1" lang="pl-PL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Early computer systems (1940s-1960s)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Mainframe 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computers, batch 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processing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First OS: IBM's 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OS/360 (1964)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344560" y="1326600"/>
            <a:ext cx="404280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300" spc="-1" strike="noStrike">
                <a:solidFill>
                  <a:srgbClr val="000000"/>
                </a:solidFill>
                <a:latin typeface="Arial"/>
              </a:rPr>
              <a:t>Personal computers (1970s-1980s)</a:t>
            </a:r>
            <a:endParaRPr b="0" lang="pl-PL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Development of microprocessors, single-user operating systems.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Popular OS: Microsoft's MS-DOS (1981)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5580000" y="1080000"/>
            <a:ext cx="3495240" cy="3903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LibreOffice/7.5.0.3$Linux_X86_64 LibreOffice_project/50$Build-3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2023-02-13T20:36:39Z</dcterms:created>
  <dc:creator/>
  <dc:description/>
  <dc:language>pl-PL</dc:language>
  <cp:lastModifiedBy/>
  <dcterms:modified xsi:type="dcterms:W3CDTF">2023-02-13T21:14:34Z</dcterms:modified>
  <cp:revision>2</cp:revision>
  <dc:subject/>
  <dc:title>Beehive</dc:title>
</cp:coreProperties>
</file>