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0"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7" r:id="rId19"/>
    <p:sldId id="259" r:id="rId20"/>
  </p:sldIdLst>
  <p:sldSz cx="12192000" cy="6858000"/>
  <p:notesSz cx="6858000" cy="9144000"/>
  <p:embeddedFontLst>
    <p:embeddedFont>
      <p:font typeface="Algerian" panose="04020705040A02060702" pitchFamily="82" charset="0"/>
      <p:regular r:id="rId22"/>
    </p:embeddedFont>
    <p:embeddedFont>
      <p:font typeface="Book Antiqua" panose="02040602050305030304" pitchFamily="18" charset="0"/>
      <p:regular r:id="rId23"/>
      <p:bold r:id="rId24"/>
      <p:italic r:id="rId25"/>
      <p:boldItalic r:id="rId26"/>
    </p:embeddedFont>
    <p:embeddedFont>
      <p:font typeface="Lato Black" panose="020F0502020204030203" pitchFamily="34" charset="0"/>
      <p:bold r:id="rId27"/>
      <p:boldItalic r:id="rId28"/>
    </p:embeddedFont>
    <p:embeddedFont>
      <p:font typeface="Libre Baskerville" panose="02000000000000000000" pitchFamily="2"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21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hravan-kumar-polu-b5977b21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www.linkedin.com/in/bairam-pavan-b38624304" TargetMode="External"/><Relationship Id="rId5" Type="http://schemas.openxmlformats.org/officeDocument/2006/relationships/hyperlink" Target="http://www.linkedin.com/in/rangu-gurucharan-ab5b0716b" TargetMode="External"/><Relationship Id="rId4" Type="http://schemas.openxmlformats.org/officeDocument/2006/relationships/hyperlink" Target="https://github.com/PoluShravanKum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raveltriangle.com/tour-packages/india/page/1"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0480"/>
            <a:ext cx="12190815" cy="6694098"/>
          </a:xfrm>
          <a:prstGeom prst="rect">
            <a:avLst/>
          </a:prstGeom>
          <a:noFill/>
          <a:ln>
            <a:noFill/>
          </a:ln>
        </p:spPr>
      </p:pic>
      <p:sp>
        <p:nvSpPr>
          <p:cNvPr id="99" name="Google Shape;99;p1"/>
          <p:cNvSpPr txBox="1"/>
          <p:nvPr/>
        </p:nvSpPr>
        <p:spPr>
          <a:xfrm>
            <a:off x="2472904" y="3989438"/>
            <a:ext cx="724618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sng" strike="noStrike" cap="none" dirty="0">
                <a:solidFill>
                  <a:schemeClr val="dk1"/>
                </a:solidFill>
                <a:latin typeface="Algerian" panose="04020705040A02060702" pitchFamily="82" charset="0"/>
                <a:ea typeface="Calibri"/>
                <a:cs typeface="Calibri"/>
                <a:sym typeface="Calibri"/>
              </a:rPr>
              <a:t>EDA OF TOURS AND PACKAGES IN INDIA </a:t>
            </a:r>
            <a:endParaRPr sz="2000" b="1" u="sng"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7CDA703-88E4-3003-7560-3C4412733819}"/>
              </a:ext>
            </a:extLst>
          </p:cNvPr>
          <p:cNvSpPr txBox="1"/>
          <p:nvPr/>
        </p:nvSpPr>
        <p:spPr>
          <a:xfrm>
            <a:off x="68826" y="922283"/>
            <a:ext cx="11766966" cy="307777"/>
          </a:xfrm>
          <a:prstGeom prst="rect">
            <a:avLst/>
          </a:prstGeom>
          <a:noFill/>
        </p:spPr>
        <p:txBody>
          <a:bodyPr wrap="square" rtlCol="0">
            <a:spAutoFit/>
          </a:bodyPr>
          <a:lstStyle/>
          <a:p>
            <a:pPr marL="285750" indent="-285750">
              <a:buFont typeface="Arial" panose="020B0604020202020204" pitchFamily="34" charset="0"/>
              <a:buChar char="•"/>
            </a:pPr>
            <a:r>
              <a:rPr lang="en-IN" b="1" dirty="0"/>
              <a:t>Here the Data of Package prices below 30,000/-, Destinations are above 5, and Duration Days of Trip are above 10.</a:t>
            </a:r>
          </a:p>
        </p:txBody>
      </p:sp>
      <p:pic>
        <p:nvPicPr>
          <p:cNvPr id="14" name="Picture 13">
            <a:extLst>
              <a:ext uri="{FF2B5EF4-FFF2-40B4-BE49-F238E27FC236}">
                <a16:creationId xmlns:a16="http://schemas.microsoft.com/office/drawing/2014/main" id="{939D0DE6-DB90-731B-5EE2-CDA8FE603D70}"/>
              </a:ext>
            </a:extLst>
          </p:cNvPr>
          <p:cNvPicPr>
            <a:picLocks noChangeAspect="1"/>
          </p:cNvPicPr>
          <p:nvPr/>
        </p:nvPicPr>
        <p:blipFill>
          <a:blip r:embed="rId2"/>
          <a:stretch>
            <a:fillRect/>
          </a:stretch>
        </p:blipFill>
        <p:spPr>
          <a:xfrm>
            <a:off x="264160" y="2772797"/>
            <a:ext cx="3107977" cy="3537369"/>
          </a:xfrm>
          <a:prstGeom prst="rect">
            <a:avLst/>
          </a:prstGeom>
        </p:spPr>
      </p:pic>
      <p:pic>
        <p:nvPicPr>
          <p:cNvPr id="16" name="Picture 15">
            <a:extLst>
              <a:ext uri="{FF2B5EF4-FFF2-40B4-BE49-F238E27FC236}">
                <a16:creationId xmlns:a16="http://schemas.microsoft.com/office/drawing/2014/main" id="{F51F4302-A6AF-59ED-5000-E4B0F3C8CF13}"/>
              </a:ext>
            </a:extLst>
          </p:cNvPr>
          <p:cNvPicPr>
            <a:picLocks noChangeAspect="1"/>
          </p:cNvPicPr>
          <p:nvPr/>
        </p:nvPicPr>
        <p:blipFill>
          <a:blip r:embed="rId3"/>
          <a:stretch>
            <a:fillRect/>
          </a:stretch>
        </p:blipFill>
        <p:spPr>
          <a:xfrm>
            <a:off x="68826" y="1372009"/>
            <a:ext cx="6146842" cy="1114583"/>
          </a:xfrm>
          <a:prstGeom prst="rect">
            <a:avLst/>
          </a:prstGeom>
        </p:spPr>
      </p:pic>
      <p:pic>
        <p:nvPicPr>
          <p:cNvPr id="18" name="Picture 17">
            <a:extLst>
              <a:ext uri="{FF2B5EF4-FFF2-40B4-BE49-F238E27FC236}">
                <a16:creationId xmlns:a16="http://schemas.microsoft.com/office/drawing/2014/main" id="{D3E8C1EB-FA70-761F-373F-FCFAF54BB613}"/>
              </a:ext>
            </a:extLst>
          </p:cNvPr>
          <p:cNvPicPr>
            <a:picLocks noChangeAspect="1"/>
          </p:cNvPicPr>
          <p:nvPr/>
        </p:nvPicPr>
        <p:blipFill>
          <a:blip r:embed="rId4"/>
          <a:stretch>
            <a:fillRect/>
          </a:stretch>
        </p:blipFill>
        <p:spPr>
          <a:xfrm>
            <a:off x="6213990" y="1395888"/>
            <a:ext cx="5600746" cy="1084015"/>
          </a:xfrm>
          <a:prstGeom prst="rect">
            <a:avLst/>
          </a:prstGeom>
        </p:spPr>
      </p:pic>
      <p:sp>
        <p:nvSpPr>
          <p:cNvPr id="19" name="TextBox 18">
            <a:extLst>
              <a:ext uri="{FF2B5EF4-FFF2-40B4-BE49-F238E27FC236}">
                <a16:creationId xmlns:a16="http://schemas.microsoft.com/office/drawing/2014/main" id="{853F1EF1-7382-609B-BFC5-F8FD4958F794}"/>
              </a:ext>
            </a:extLst>
          </p:cNvPr>
          <p:cNvSpPr txBox="1"/>
          <p:nvPr/>
        </p:nvSpPr>
        <p:spPr>
          <a:xfrm>
            <a:off x="3485534" y="3556829"/>
            <a:ext cx="8037871" cy="1600438"/>
          </a:xfrm>
          <a:prstGeom prst="rect">
            <a:avLst/>
          </a:prstGeom>
          <a:noFill/>
        </p:spPr>
        <p:txBody>
          <a:bodyPr wrap="square" rtlCol="0">
            <a:spAutoFit/>
          </a:bodyPr>
          <a:lstStyle/>
          <a:p>
            <a:pPr marL="285750" indent="-285750">
              <a:buFont typeface="Arial" panose="020B0604020202020204" pitchFamily="34" charset="0"/>
              <a:buChar char="•"/>
            </a:pPr>
            <a:r>
              <a:rPr lang="en-IN" b="1" dirty="0"/>
              <a:t>Here is the Data of the top 20 Starting locations.</a:t>
            </a:r>
          </a:p>
          <a:p>
            <a:endParaRPr lang="en-IN" b="1" dirty="0"/>
          </a:p>
          <a:p>
            <a:pPr marL="285750" indent="-285750">
              <a:buFont typeface="Arial" panose="020B0604020202020204" pitchFamily="34" charset="0"/>
              <a:buChar char="•"/>
            </a:pPr>
            <a:r>
              <a:rPr lang="en-IN" b="1" dirty="0"/>
              <a:t>61 packages have a starting location at Munnar.</a:t>
            </a:r>
          </a:p>
          <a:p>
            <a:endParaRPr lang="en-IN" b="1" dirty="0"/>
          </a:p>
          <a:p>
            <a:pPr marL="285750" indent="-285750">
              <a:buFont typeface="Arial" panose="020B0604020202020204" pitchFamily="34" charset="0"/>
              <a:buChar char="•"/>
            </a:pPr>
            <a:r>
              <a:rPr lang="en-IN" b="1" dirty="0"/>
              <a:t>People mostly like the tours of Munnar, Gangtok, and Goa.</a:t>
            </a:r>
          </a:p>
          <a:p>
            <a:endParaRPr lang="en-IN" b="1" dirty="0"/>
          </a:p>
          <a:p>
            <a:pPr marL="285750" indent="-285750">
              <a:buFont typeface="Arial" panose="020B0604020202020204" pitchFamily="34" charset="0"/>
              <a:buChar char="•"/>
            </a:pPr>
            <a:r>
              <a:rPr lang="en-IN" b="1" dirty="0"/>
              <a:t>The Site mostly provides Munnar, Gangtok, and Goa compared with other Trips.</a:t>
            </a:r>
          </a:p>
        </p:txBody>
      </p:sp>
    </p:spTree>
    <p:extLst>
      <p:ext uri="{BB962C8B-B14F-4D97-AF65-F5344CB8AC3E}">
        <p14:creationId xmlns:p14="http://schemas.microsoft.com/office/powerpoint/2010/main" val="109923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596D1-DA36-E213-17E1-E959042CAD59}"/>
              </a:ext>
            </a:extLst>
          </p:cNvPr>
          <p:cNvSpPr txBox="1"/>
          <p:nvPr/>
        </p:nvSpPr>
        <p:spPr>
          <a:xfrm>
            <a:off x="4420829" y="447367"/>
            <a:ext cx="3350342" cy="523220"/>
          </a:xfrm>
          <a:prstGeom prst="rect">
            <a:avLst/>
          </a:prstGeom>
          <a:noFill/>
        </p:spPr>
        <p:txBody>
          <a:bodyPr wrap="square" rtlCol="0">
            <a:spAutoFit/>
          </a:bodyPr>
          <a:lstStyle/>
          <a:p>
            <a:r>
              <a:rPr lang="en-IN" sz="2800" b="1" u="sng" dirty="0">
                <a:latin typeface="Book Antiqua" panose="02040602050305030304" pitchFamily="18" charset="0"/>
              </a:rPr>
              <a:t>Data Visualization</a:t>
            </a:r>
          </a:p>
        </p:txBody>
      </p:sp>
      <p:sp>
        <p:nvSpPr>
          <p:cNvPr id="3" name="TextBox 2">
            <a:extLst>
              <a:ext uri="{FF2B5EF4-FFF2-40B4-BE49-F238E27FC236}">
                <a16:creationId xmlns:a16="http://schemas.microsoft.com/office/drawing/2014/main" id="{187F41F7-E123-4CBA-30BF-3E6409F9AC64}"/>
              </a:ext>
            </a:extLst>
          </p:cNvPr>
          <p:cNvSpPr txBox="1"/>
          <p:nvPr/>
        </p:nvSpPr>
        <p:spPr>
          <a:xfrm>
            <a:off x="415413" y="972959"/>
            <a:ext cx="11361174" cy="307777"/>
          </a:xfrm>
          <a:prstGeom prst="rect">
            <a:avLst/>
          </a:prstGeom>
          <a:noFill/>
        </p:spPr>
        <p:txBody>
          <a:bodyPr wrap="square" rtlCol="0">
            <a:spAutoFit/>
          </a:bodyPr>
          <a:lstStyle/>
          <a:p>
            <a:pPr marL="285750" indent="-285750">
              <a:buFont typeface="Arial" panose="020B0604020202020204" pitchFamily="34" charset="0"/>
              <a:buChar char="•"/>
            </a:pPr>
            <a:r>
              <a:rPr lang="en-US" dirty="0"/>
              <a:t>Data visualization is the graphical representation of data to convey information and insights effectively.</a:t>
            </a:r>
          </a:p>
        </p:txBody>
      </p:sp>
      <p:pic>
        <p:nvPicPr>
          <p:cNvPr id="7" name="Picture 6">
            <a:extLst>
              <a:ext uri="{FF2B5EF4-FFF2-40B4-BE49-F238E27FC236}">
                <a16:creationId xmlns:a16="http://schemas.microsoft.com/office/drawing/2014/main" id="{3BCA947C-0AD4-E460-0579-1A0A8F6EA533}"/>
              </a:ext>
            </a:extLst>
          </p:cNvPr>
          <p:cNvPicPr>
            <a:picLocks noChangeAspect="1"/>
          </p:cNvPicPr>
          <p:nvPr/>
        </p:nvPicPr>
        <p:blipFill>
          <a:blip r:embed="rId2"/>
          <a:stretch>
            <a:fillRect/>
          </a:stretch>
        </p:blipFill>
        <p:spPr>
          <a:xfrm>
            <a:off x="415413" y="1280736"/>
            <a:ext cx="6477189" cy="5252720"/>
          </a:xfrm>
          <a:prstGeom prst="rect">
            <a:avLst/>
          </a:prstGeom>
        </p:spPr>
      </p:pic>
      <p:sp>
        <p:nvSpPr>
          <p:cNvPr id="9" name="TextBox 8">
            <a:extLst>
              <a:ext uri="{FF2B5EF4-FFF2-40B4-BE49-F238E27FC236}">
                <a16:creationId xmlns:a16="http://schemas.microsoft.com/office/drawing/2014/main" id="{C9E531B2-2D6F-D286-7836-1896BD86543E}"/>
              </a:ext>
            </a:extLst>
          </p:cNvPr>
          <p:cNvSpPr txBox="1"/>
          <p:nvPr/>
        </p:nvSpPr>
        <p:spPr>
          <a:xfrm>
            <a:off x="6823587" y="1976284"/>
            <a:ext cx="5112774" cy="1169551"/>
          </a:xfrm>
          <a:prstGeom prst="rect">
            <a:avLst/>
          </a:prstGeom>
          <a:noFill/>
        </p:spPr>
        <p:txBody>
          <a:bodyPr wrap="square" rtlCol="0">
            <a:spAutoFit/>
          </a:bodyPr>
          <a:lstStyle/>
          <a:p>
            <a:pPr marL="285750" indent="-285750">
              <a:buFont typeface="Arial" panose="020B0604020202020204" pitchFamily="34" charset="0"/>
              <a:buChar char="•"/>
            </a:pPr>
            <a:r>
              <a:rPr lang="en-IN" dirty="0"/>
              <a:t>Here are histogram graphs of all numerical columns.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 Histograms provide a visual representation of the distribution of numerical data.</a:t>
            </a:r>
          </a:p>
          <a:p>
            <a:endParaRPr lang="en-IN" dirty="0"/>
          </a:p>
        </p:txBody>
      </p:sp>
      <p:pic>
        <p:nvPicPr>
          <p:cNvPr id="11" name="Picture 10">
            <a:extLst>
              <a:ext uri="{FF2B5EF4-FFF2-40B4-BE49-F238E27FC236}">
                <a16:creationId xmlns:a16="http://schemas.microsoft.com/office/drawing/2014/main" id="{6BEAABC4-A00C-8FC1-62B9-5E9C0F1AE6E4}"/>
              </a:ext>
            </a:extLst>
          </p:cNvPr>
          <p:cNvPicPr>
            <a:picLocks noChangeAspect="1"/>
          </p:cNvPicPr>
          <p:nvPr/>
        </p:nvPicPr>
        <p:blipFill>
          <a:blip r:embed="rId3"/>
          <a:stretch>
            <a:fillRect/>
          </a:stretch>
        </p:blipFill>
        <p:spPr>
          <a:xfrm>
            <a:off x="7393858" y="2983693"/>
            <a:ext cx="3657600" cy="3175643"/>
          </a:xfrm>
          <a:prstGeom prst="rect">
            <a:avLst/>
          </a:prstGeom>
        </p:spPr>
      </p:pic>
    </p:spTree>
    <p:extLst>
      <p:ext uri="{BB962C8B-B14F-4D97-AF65-F5344CB8AC3E}">
        <p14:creationId xmlns:p14="http://schemas.microsoft.com/office/powerpoint/2010/main" val="18182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ECF560-7C0B-850E-B9E8-E330E84E36BF}"/>
              </a:ext>
            </a:extLst>
          </p:cNvPr>
          <p:cNvPicPr>
            <a:picLocks noChangeAspect="1"/>
          </p:cNvPicPr>
          <p:nvPr/>
        </p:nvPicPr>
        <p:blipFill>
          <a:blip r:embed="rId2"/>
          <a:stretch>
            <a:fillRect/>
          </a:stretch>
        </p:blipFill>
        <p:spPr>
          <a:xfrm>
            <a:off x="3759200" y="184666"/>
            <a:ext cx="8188960" cy="3522325"/>
          </a:xfrm>
          <a:prstGeom prst="rect">
            <a:avLst/>
          </a:prstGeom>
        </p:spPr>
      </p:pic>
      <p:sp>
        <p:nvSpPr>
          <p:cNvPr id="4" name="TextBox 3">
            <a:extLst>
              <a:ext uri="{FF2B5EF4-FFF2-40B4-BE49-F238E27FC236}">
                <a16:creationId xmlns:a16="http://schemas.microsoft.com/office/drawing/2014/main" id="{1C2289B9-4A6A-7670-92B4-A6C71C301402}"/>
              </a:ext>
            </a:extLst>
          </p:cNvPr>
          <p:cNvSpPr txBox="1"/>
          <p:nvPr/>
        </p:nvSpPr>
        <p:spPr>
          <a:xfrm>
            <a:off x="101601" y="184666"/>
            <a:ext cx="9450670"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t>Bar plot of Top 25  packages.</a:t>
            </a:r>
          </a:p>
        </p:txBody>
      </p:sp>
      <p:pic>
        <p:nvPicPr>
          <p:cNvPr id="6" name="Picture 5">
            <a:extLst>
              <a:ext uri="{FF2B5EF4-FFF2-40B4-BE49-F238E27FC236}">
                <a16:creationId xmlns:a16="http://schemas.microsoft.com/office/drawing/2014/main" id="{F12BA0F9-96A6-02B7-8049-5BDE63D7122C}"/>
              </a:ext>
            </a:extLst>
          </p:cNvPr>
          <p:cNvPicPr>
            <a:picLocks noChangeAspect="1"/>
          </p:cNvPicPr>
          <p:nvPr/>
        </p:nvPicPr>
        <p:blipFill>
          <a:blip r:embed="rId3"/>
          <a:stretch>
            <a:fillRect/>
          </a:stretch>
        </p:blipFill>
        <p:spPr>
          <a:xfrm>
            <a:off x="101601" y="3429000"/>
            <a:ext cx="5283200" cy="3420001"/>
          </a:xfrm>
          <a:prstGeom prst="rect">
            <a:avLst/>
          </a:prstGeom>
        </p:spPr>
      </p:pic>
      <p:sp>
        <p:nvSpPr>
          <p:cNvPr id="7" name="TextBox 6">
            <a:extLst>
              <a:ext uri="{FF2B5EF4-FFF2-40B4-BE49-F238E27FC236}">
                <a16:creationId xmlns:a16="http://schemas.microsoft.com/office/drawing/2014/main" id="{6B7F05E9-6321-D63F-625C-555F5C201529}"/>
              </a:ext>
            </a:extLst>
          </p:cNvPr>
          <p:cNvSpPr txBox="1"/>
          <p:nvPr/>
        </p:nvSpPr>
        <p:spPr>
          <a:xfrm>
            <a:off x="5384801" y="3706991"/>
            <a:ext cx="6309360" cy="738664"/>
          </a:xfrm>
          <a:prstGeom prst="rect">
            <a:avLst/>
          </a:prstGeom>
          <a:noFill/>
        </p:spPr>
        <p:txBody>
          <a:bodyPr wrap="square" rtlCol="0">
            <a:spAutoFit/>
          </a:bodyPr>
          <a:lstStyle/>
          <a:p>
            <a:pPr marL="285750" indent="-285750">
              <a:buFont typeface="Arial" panose="020B0604020202020204" pitchFamily="34" charset="0"/>
              <a:buChar char="•"/>
            </a:pPr>
            <a:r>
              <a:rPr lang="en-IN" sz="1400" b="1" dirty="0"/>
              <a:t>Bar plot of Top 25 Starting Locations.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sz="1400" b="1" dirty="0"/>
          </a:p>
        </p:txBody>
      </p:sp>
      <p:sp>
        <p:nvSpPr>
          <p:cNvPr id="8" name="TextBox 7">
            <a:extLst>
              <a:ext uri="{FF2B5EF4-FFF2-40B4-BE49-F238E27FC236}">
                <a16:creationId xmlns:a16="http://schemas.microsoft.com/office/drawing/2014/main" id="{9530A24E-6DF5-BB93-5553-6020C4364B8F}"/>
              </a:ext>
            </a:extLst>
          </p:cNvPr>
          <p:cNvSpPr txBox="1"/>
          <p:nvPr/>
        </p:nvSpPr>
        <p:spPr>
          <a:xfrm>
            <a:off x="101600" y="619898"/>
            <a:ext cx="3657599" cy="1169551"/>
          </a:xfrm>
          <a:prstGeom prst="rect">
            <a:avLst/>
          </a:prstGeom>
          <a:noFill/>
        </p:spPr>
        <p:txBody>
          <a:bodyPr wrap="square" rtlCol="0">
            <a:spAutoFit/>
          </a:bodyPr>
          <a:lstStyle/>
          <a:p>
            <a:pPr marL="285750" indent="-285750">
              <a:buFont typeface="Arial" panose="020B0604020202020204" pitchFamily="34" charset="0"/>
              <a:buChar char="•"/>
            </a:pPr>
            <a:r>
              <a:rPr lang="en-IN" dirty="0"/>
              <a:t>Gangtok, Goa has more packages than other packages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site also provides more Goa and Gangtok packages.</a:t>
            </a:r>
          </a:p>
        </p:txBody>
      </p:sp>
      <p:sp>
        <p:nvSpPr>
          <p:cNvPr id="9" name="TextBox 8">
            <a:extLst>
              <a:ext uri="{FF2B5EF4-FFF2-40B4-BE49-F238E27FC236}">
                <a16:creationId xmlns:a16="http://schemas.microsoft.com/office/drawing/2014/main" id="{3D922EC0-8C9D-94B9-E698-2577DFD77FD6}"/>
              </a:ext>
            </a:extLst>
          </p:cNvPr>
          <p:cNvSpPr txBox="1"/>
          <p:nvPr/>
        </p:nvSpPr>
        <p:spPr>
          <a:xfrm>
            <a:off x="5384801" y="4076323"/>
            <a:ext cx="5974080" cy="738664"/>
          </a:xfrm>
          <a:prstGeom prst="rect">
            <a:avLst/>
          </a:prstGeom>
          <a:noFill/>
        </p:spPr>
        <p:txBody>
          <a:bodyPr wrap="square" rtlCol="0">
            <a:spAutoFit/>
          </a:bodyPr>
          <a:lstStyle/>
          <a:p>
            <a:pPr marL="285750" indent="-285750">
              <a:buFont typeface="Arial" panose="020B0604020202020204" pitchFamily="34" charset="0"/>
              <a:buChar char="•"/>
            </a:pPr>
            <a:r>
              <a:rPr lang="en-IN" dirty="0"/>
              <a:t>The Site provides more packages that are starting from Munnar.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0433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A3919-B954-EDDC-F883-23CF170D2630}"/>
              </a:ext>
            </a:extLst>
          </p:cNvPr>
          <p:cNvPicPr>
            <a:picLocks noChangeAspect="1"/>
          </p:cNvPicPr>
          <p:nvPr/>
        </p:nvPicPr>
        <p:blipFill>
          <a:blip r:embed="rId2"/>
          <a:stretch>
            <a:fillRect/>
          </a:stretch>
        </p:blipFill>
        <p:spPr>
          <a:xfrm>
            <a:off x="0" y="552798"/>
            <a:ext cx="5231718" cy="3746356"/>
          </a:xfrm>
          <a:prstGeom prst="rect">
            <a:avLst/>
          </a:prstGeom>
        </p:spPr>
      </p:pic>
      <p:pic>
        <p:nvPicPr>
          <p:cNvPr id="5" name="Picture 4">
            <a:extLst>
              <a:ext uri="{FF2B5EF4-FFF2-40B4-BE49-F238E27FC236}">
                <a16:creationId xmlns:a16="http://schemas.microsoft.com/office/drawing/2014/main" id="{87834A53-CD67-6AAC-8A33-EE5E4FF19D11}"/>
              </a:ext>
            </a:extLst>
          </p:cNvPr>
          <p:cNvPicPr>
            <a:picLocks noChangeAspect="1"/>
          </p:cNvPicPr>
          <p:nvPr/>
        </p:nvPicPr>
        <p:blipFill>
          <a:blip r:embed="rId3"/>
          <a:stretch>
            <a:fillRect/>
          </a:stretch>
        </p:blipFill>
        <p:spPr>
          <a:xfrm>
            <a:off x="5436345" y="2191390"/>
            <a:ext cx="5274055" cy="3989280"/>
          </a:xfrm>
          <a:prstGeom prst="rect">
            <a:avLst/>
          </a:prstGeom>
        </p:spPr>
      </p:pic>
      <p:sp>
        <p:nvSpPr>
          <p:cNvPr id="6" name="TextBox 5">
            <a:extLst>
              <a:ext uri="{FF2B5EF4-FFF2-40B4-BE49-F238E27FC236}">
                <a16:creationId xmlns:a16="http://schemas.microsoft.com/office/drawing/2014/main" id="{97041113-9F84-AC1A-5711-52C07792376F}"/>
              </a:ext>
            </a:extLst>
          </p:cNvPr>
          <p:cNvSpPr txBox="1"/>
          <p:nvPr/>
        </p:nvSpPr>
        <p:spPr>
          <a:xfrm>
            <a:off x="5436345" y="810066"/>
            <a:ext cx="5864942"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t>Box plots allow for a visual comparison of the distributions of the deal price and original price.</a:t>
            </a:r>
            <a:endParaRPr lang="en-IN" b="1" dirty="0"/>
          </a:p>
        </p:txBody>
      </p:sp>
      <p:sp>
        <p:nvSpPr>
          <p:cNvPr id="7" name="TextBox 6">
            <a:extLst>
              <a:ext uri="{FF2B5EF4-FFF2-40B4-BE49-F238E27FC236}">
                <a16:creationId xmlns:a16="http://schemas.microsoft.com/office/drawing/2014/main" id="{E19BECD7-7DEB-F5BC-21D0-AE6F96ECAF49}"/>
              </a:ext>
            </a:extLst>
          </p:cNvPr>
          <p:cNvSpPr txBox="1"/>
          <p:nvPr/>
        </p:nvSpPr>
        <p:spPr>
          <a:xfrm>
            <a:off x="283600" y="4576915"/>
            <a:ext cx="4664518" cy="738664"/>
          </a:xfrm>
          <a:prstGeom prst="rect">
            <a:avLst/>
          </a:prstGeom>
          <a:noFill/>
        </p:spPr>
        <p:txBody>
          <a:bodyPr wrap="square" rtlCol="0">
            <a:spAutoFit/>
          </a:bodyPr>
          <a:lstStyle/>
          <a:p>
            <a:pPr marL="285750" indent="-285750">
              <a:buFont typeface="Arial" panose="020B0604020202020204" pitchFamily="34" charset="0"/>
              <a:buChar char="•"/>
            </a:pPr>
            <a:r>
              <a:rPr lang="en-IN" b="1" dirty="0"/>
              <a:t>Same here also we can see the Distributions of the Duration Days, Destination Cities Count, and Discount Percentage.</a:t>
            </a:r>
          </a:p>
        </p:txBody>
      </p:sp>
    </p:spTree>
    <p:extLst>
      <p:ext uri="{BB962C8B-B14F-4D97-AF65-F5344CB8AC3E}">
        <p14:creationId xmlns:p14="http://schemas.microsoft.com/office/powerpoint/2010/main" val="46284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5EE2B-5800-BB23-79D8-7E73C5861049}"/>
              </a:ext>
            </a:extLst>
          </p:cNvPr>
          <p:cNvPicPr>
            <a:picLocks noChangeAspect="1"/>
          </p:cNvPicPr>
          <p:nvPr/>
        </p:nvPicPr>
        <p:blipFill>
          <a:blip r:embed="rId2"/>
          <a:stretch>
            <a:fillRect/>
          </a:stretch>
        </p:blipFill>
        <p:spPr>
          <a:xfrm>
            <a:off x="215616" y="192543"/>
            <a:ext cx="5468123" cy="4389129"/>
          </a:xfrm>
          <a:prstGeom prst="rect">
            <a:avLst/>
          </a:prstGeom>
        </p:spPr>
      </p:pic>
      <p:sp>
        <p:nvSpPr>
          <p:cNvPr id="6" name="TextBox 5">
            <a:extLst>
              <a:ext uri="{FF2B5EF4-FFF2-40B4-BE49-F238E27FC236}">
                <a16:creationId xmlns:a16="http://schemas.microsoft.com/office/drawing/2014/main" id="{80483E75-9933-15EC-3E13-633CB0709B91}"/>
              </a:ext>
            </a:extLst>
          </p:cNvPr>
          <p:cNvSpPr txBox="1"/>
          <p:nvPr/>
        </p:nvSpPr>
        <p:spPr>
          <a:xfrm>
            <a:off x="284441" y="4731254"/>
            <a:ext cx="4739844"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t>A positive relationship implies that as hotel rating increases, deal price tends to increase as well</a:t>
            </a:r>
            <a:r>
              <a:rPr lang="en-IN" b="1" dirty="0"/>
              <a:t>.</a:t>
            </a:r>
          </a:p>
        </p:txBody>
      </p:sp>
      <p:sp>
        <p:nvSpPr>
          <p:cNvPr id="10" name="TextBox 9">
            <a:extLst>
              <a:ext uri="{FF2B5EF4-FFF2-40B4-BE49-F238E27FC236}">
                <a16:creationId xmlns:a16="http://schemas.microsoft.com/office/drawing/2014/main" id="{AF901B61-80E4-8A41-3737-84C344804985}"/>
              </a:ext>
            </a:extLst>
          </p:cNvPr>
          <p:cNvSpPr txBox="1"/>
          <p:nvPr/>
        </p:nvSpPr>
        <p:spPr>
          <a:xfrm>
            <a:off x="6194321" y="4797274"/>
            <a:ext cx="5584723"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t> Evaluate the strength of the relationship between destination city count and deal price.</a:t>
            </a:r>
            <a:endParaRPr lang="en-IN" b="1" dirty="0"/>
          </a:p>
        </p:txBody>
      </p:sp>
      <p:pic>
        <p:nvPicPr>
          <p:cNvPr id="12" name="Picture 11">
            <a:extLst>
              <a:ext uri="{FF2B5EF4-FFF2-40B4-BE49-F238E27FC236}">
                <a16:creationId xmlns:a16="http://schemas.microsoft.com/office/drawing/2014/main" id="{8571EAAB-9E0B-AAAC-F4D3-1595791764FC}"/>
              </a:ext>
            </a:extLst>
          </p:cNvPr>
          <p:cNvPicPr>
            <a:picLocks noChangeAspect="1"/>
          </p:cNvPicPr>
          <p:nvPr/>
        </p:nvPicPr>
        <p:blipFill>
          <a:blip r:embed="rId3"/>
          <a:stretch>
            <a:fillRect/>
          </a:stretch>
        </p:blipFill>
        <p:spPr>
          <a:xfrm>
            <a:off x="5771262" y="771335"/>
            <a:ext cx="5909461" cy="3525361"/>
          </a:xfrm>
          <a:prstGeom prst="rect">
            <a:avLst/>
          </a:prstGeom>
        </p:spPr>
      </p:pic>
    </p:spTree>
    <p:extLst>
      <p:ext uri="{BB962C8B-B14F-4D97-AF65-F5344CB8AC3E}">
        <p14:creationId xmlns:p14="http://schemas.microsoft.com/office/powerpoint/2010/main" val="158862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64877-CB3B-422C-A253-121F7AE4A93C}"/>
              </a:ext>
            </a:extLst>
          </p:cNvPr>
          <p:cNvPicPr>
            <a:picLocks noChangeAspect="1"/>
          </p:cNvPicPr>
          <p:nvPr/>
        </p:nvPicPr>
        <p:blipFill>
          <a:blip r:embed="rId2"/>
          <a:stretch>
            <a:fillRect/>
          </a:stretch>
        </p:blipFill>
        <p:spPr>
          <a:xfrm>
            <a:off x="217480" y="704060"/>
            <a:ext cx="8046173" cy="5449880"/>
          </a:xfrm>
          <a:prstGeom prst="rect">
            <a:avLst/>
          </a:prstGeom>
        </p:spPr>
      </p:pic>
      <p:sp>
        <p:nvSpPr>
          <p:cNvPr id="5" name="TextBox 4">
            <a:extLst>
              <a:ext uri="{FF2B5EF4-FFF2-40B4-BE49-F238E27FC236}">
                <a16:creationId xmlns:a16="http://schemas.microsoft.com/office/drawing/2014/main" id="{A0F6D4D0-7B67-7676-10D7-860484AE405A}"/>
              </a:ext>
            </a:extLst>
          </p:cNvPr>
          <p:cNvSpPr txBox="1"/>
          <p:nvPr/>
        </p:nvSpPr>
        <p:spPr>
          <a:xfrm>
            <a:off x="8380829" y="1283110"/>
            <a:ext cx="3593691"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t>Here the Relation Between  Hotel Rating and Deal price with Violin plot.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3 Stars Hotels are more in Trips Packages Compared to Other Rating hotels.</a:t>
            </a:r>
          </a:p>
        </p:txBody>
      </p:sp>
    </p:spTree>
    <p:extLst>
      <p:ext uri="{BB962C8B-B14F-4D97-AF65-F5344CB8AC3E}">
        <p14:creationId xmlns:p14="http://schemas.microsoft.com/office/powerpoint/2010/main" val="294124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7F0A8-85A0-5F38-B5AC-889B39534A1F}"/>
              </a:ext>
            </a:extLst>
          </p:cNvPr>
          <p:cNvPicPr>
            <a:picLocks noChangeAspect="1"/>
          </p:cNvPicPr>
          <p:nvPr/>
        </p:nvPicPr>
        <p:blipFill>
          <a:blip r:embed="rId2"/>
          <a:stretch>
            <a:fillRect/>
          </a:stretch>
        </p:blipFill>
        <p:spPr>
          <a:xfrm>
            <a:off x="74470" y="198458"/>
            <a:ext cx="7486536" cy="6495928"/>
          </a:xfrm>
          <a:prstGeom prst="rect">
            <a:avLst/>
          </a:prstGeom>
        </p:spPr>
      </p:pic>
      <p:sp>
        <p:nvSpPr>
          <p:cNvPr id="4" name="TextBox 3">
            <a:extLst>
              <a:ext uri="{FF2B5EF4-FFF2-40B4-BE49-F238E27FC236}">
                <a16:creationId xmlns:a16="http://schemas.microsoft.com/office/drawing/2014/main" id="{2C994556-DB38-1650-2330-33BDC5839D32}"/>
              </a:ext>
            </a:extLst>
          </p:cNvPr>
          <p:cNvSpPr txBox="1"/>
          <p:nvPr/>
        </p:nvSpPr>
        <p:spPr>
          <a:xfrm>
            <a:off x="6995650" y="506362"/>
            <a:ext cx="4458929" cy="307777"/>
          </a:xfrm>
          <a:prstGeom prst="rect">
            <a:avLst/>
          </a:prstGeom>
          <a:noFill/>
        </p:spPr>
        <p:txBody>
          <a:bodyPr wrap="square" rtlCol="0">
            <a:spAutoFit/>
          </a:bodyPr>
          <a:lstStyle/>
          <a:p>
            <a:pPr marL="285750" indent="-285750">
              <a:buFont typeface="Arial" panose="020B0604020202020204" pitchFamily="34" charset="0"/>
              <a:buChar char="•"/>
            </a:pPr>
            <a:r>
              <a:rPr lang="en-US" b="1" dirty="0"/>
              <a:t>Pair Plot Matrix with Hue by Hotel Ratings</a:t>
            </a:r>
            <a:endParaRPr lang="en-IN" b="1" dirty="0"/>
          </a:p>
        </p:txBody>
      </p:sp>
      <p:sp>
        <p:nvSpPr>
          <p:cNvPr id="5" name="TextBox 4">
            <a:extLst>
              <a:ext uri="{FF2B5EF4-FFF2-40B4-BE49-F238E27FC236}">
                <a16:creationId xmlns:a16="http://schemas.microsoft.com/office/drawing/2014/main" id="{E57F6A91-6450-3BAE-4D5A-1B586BC6ADF0}"/>
              </a:ext>
            </a:extLst>
          </p:cNvPr>
          <p:cNvSpPr txBox="1"/>
          <p:nvPr/>
        </p:nvSpPr>
        <p:spPr>
          <a:xfrm>
            <a:off x="7192295" y="4360606"/>
            <a:ext cx="4458929" cy="1384995"/>
          </a:xfrm>
          <a:prstGeom prst="rect">
            <a:avLst/>
          </a:prstGeom>
          <a:noFill/>
        </p:spPr>
        <p:txBody>
          <a:bodyPr wrap="square" rtlCol="0">
            <a:spAutoFit/>
          </a:bodyPr>
          <a:lstStyle/>
          <a:p>
            <a:pPr marL="285750" indent="-285750">
              <a:buFont typeface="Arial" panose="020B0604020202020204" pitchFamily="34" charset="0"/>
              <a:buChar char="•"/>
            </a:pPr>
            <a:r>
              <a:rPr lang="en-US" b="1" dirty="0"/>
              <a:t> Evaluate the relationships between the variables included in the pair plot (</a:t>
            </a:r>
            <a:r>
              <a:rPr lang="en-US" b="1" dirty="0" err="1"/>
              <a:t>Duration_Days</a:t>
            </a:r>
            <a:r>
              <a:rPr lang="en-US" b="1" dirty="0"/>
              <a:t>, </a:t>
            </a:r>
            <a:r>
              <a:rPr lang="en-US" b="1" dirty="0" err="1"/>
              <a:t>Deal_Price_INR</a:t>
            </a:r>
            <a:r>
              <a:rPr lang="en-US" b="1" dirty="0"/>
              <a:t>, </a:t>
            </a:r>
            <a:r>
              <a:rPr lang="en-US" b="1" dirty="0" err="1"/>
              <a:t>Discount_Percentage</a:t>
            </a:r>
            <a:r>
              <a:rPr lang="en-US" b="1" dirty="0"/>
              <a:t>, and </a:t>
            </a:r>
            <a:r>
              <a:rPr lang="en-US" b="1" dirty="0" err="1"/>
              <a:t>Hotel_Ratings</a:t>
            </a:r>
            <a:r>
              <a:rPr lang="en-US" b="1" dirty="0"/>
              <a:t>). Each scatter plot in the grid represents the relationship between two variables.</a:t>
            </a:r>
            <a:endParaRPr lang="en-IN" b="1" dirty="0"/>
          </a:p>
        </p:txBody>
      </p:sp>
    </p:spTree>
    <p:extLst>
      <p:ext uri="{BB962C8B-B14F-4D97-AF65-F5344CB8AC3E}">
        <p14:creationId xmlns:p14="http://schemas.microsoft.com/office/powerpoint/2010/main" val="274582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CECEFC-AC19-A381-6245-DCF45396C43E}"/>
              </a:ext>
            </a:extLst>
          </p:cNvPr>
          <p:cNvPicPr>
            <a:picLocks noChangeAspect="1"/>
          </p:cNvPicPr>
          <p:nvPr/>
        </p:nvPicPr>
        <p:blipFill>
          <a:blip r:embed="rId2"/>
          <a:stretch>
            <a:fillRect/>
          </a:stretch>
        </p:blipFill>
        <p:spPr>
          <a:xfrm>
            <a:off x="299797" y="0"/>
            <a:ext cx="7580845" cy="6858000"/>
          </a:xfrm>
          <a:prstGeom prst="rect">
            <a:avLst/>
          </a:prstGeom>
        </p:spPr>
      </p:pic>
      <p:sp>
        <p:nvSpPr>
          <p:cNvPr id="6" name="TextBox 5">
            <a:extLst>
              <a:ext uri="{FF2B5EF4-FFF2-40B4-BE49-F238E27FC236}">
                <a16:creationId xmlns:a16="http://schemas.microsoft.com/office/drawing/2014/main" id="{50F18BA2-E252-2623-E9A2-804A6BD81C60}"/>
              </a:ext>
            </a:extLst>
          </p:cNvPr>
          <p:cNvSpPr txBox="1"/>
          <p:nvPr/>
        </p:nvSpPr>
        <p:spPr>
          <a:xfrm>
            <a:off x="7762655" y="2474893"/>
            <a:ext cx="4311358"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The color of each point represents the corresponding discount percentage (z-axis). Look for any patterns or trends in the color distribution across the scatter plot.</a:t>
            </a:r>
            <a:endParaRPr lang="en-IN" b="1" dirty="0"/>
          </a:p>
        </p:txBody>
      </p:sp>
    </p:spTree>
    <p:extLst>
      <p:ext uri="{BB962C8B-B14F-4D97-AF65-F5344CB8AC3E}">
        <p14:creationId xmlns:p14="http://schemas.microsoft.com/office/powerpoint/2010/main" val="373360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353E4-2303-C630-9024-A84BEAE48978}"/>
              </a:ext>
            </a:extLst>
          </p:cNvPr>
          <p:cNvSpPr txBox="1"/>
          <p:nvPr/>
        </p:nvSpPr>
        <p:spPr>
          <a:xfrm>
            <a:off x="4432685" y="356242"/>
            <a:ext cx="2826795" cy="523220"/>
          </a:xfrm>
          <a:prstGeom prst="rect">
            <a:avLst/>
          </a:prstGeom>
          <a:noFill/>
        </p:spPr>
        <p:txBody>
          <a:bodyPr wrap="square" rtlCol="0">
            <a:spAutoFit/>
          </a:bodyPr>
          <a:lstStyle/>
          <a:p>
            <a:r>
              <a:rPr lang="en-IN" sz="2800" b="1" u="sng" dirty="0">
                <a:latin typeface="Book Antiqua" panose="02040602050305030304" pitchFamily="18" charset="0"/>
              </a:rPr>
              <a:t>The Conclusion</a:t>
            </a:r>
          </a:p>
        </p:txBody>
      </p:sp>
      <p:sp>
        <p:nvSpPr>
          <p:cNvPr id="3" name="TextBox 2">
            <a:extLst>
              <a:ext uri="{FF2B5EF4-FFF2-40B4-BE49-F238E27FC236}">
                <a16:creationId xmlns:a16="http://schemas.microsoft.com/office/drawing/2014/main" id="{C4F549F9-FB2E-775B-2AA8-3D6D757201FA}"/>
              </a:ext>
            </a:extLst>
          </p:cNvPr>
          <p:cNvSpPr txBox="1"/>
          <p:nvPr/>
        </p:nvSpPr>
        <p:spPr>
          <a:xfrm>
            <a:off x="431976" y="1882676"/>
            <a:ext cx="11328048" cy="4185761"/>
          </a:xfrm>
          <a:prstGeom prst="rect">
            <a:avLst/>
          </a:prstGeom>
          <a:noFill/>
        </p:spPr>
        <p:txBody>
          <a:bodyPr wrap="square" rtlCol="0">
            <a:spAutoFit/>
          </a:bodyPr>
          <a:lstStyle/>
          <a:p>
            <a:pPr marL="285750" indent="-285750">
              <a:buFont typeface="Arial" panose="020B0604020202020204" pitchFamily="34" charset="0"/>
              <a:buChar char="•"/>
            </a:pPr>
            <a:r>
              <a:rPr lang="en-US" b="1" u="sng" dirty="0"/>
              <a:t>Customer Demographics</a:t>
            </a:r>
            <a:r>
              <a:rPr lang="en-US" b="1" dirty="0"/>
              <a:t>: </a:t>
            </a:r>
            <a:r>
              <a:rPr lang="en-US" dirty="0"/>
              <a:t>Investigate the demographics of customers who book tours and packages in India. Analyze factors such as age, gender, location, income level, and occupation to understand the profile of typical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Popular Destinations</a:t>
            </a:r>
            <a:r>
              <a:rPr lang="en-US" dirty="0"/>
              <a:t>: Identified the most popular destinations among customers.  There is Goa, Gangtok, and Munnar have more packages, and people like these destinations more.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Package Types</a:t>
            </a:r>
            <a:r>
              <a:rPr lang="en-US" dirty="0"/>
              <a:t>: Examine the types of tour packages offered and their popularity among customers. Investigate factors such as package duration, included activities, accommodation types, and price ranges. People like to enjoy Trips within 1 to 3 days more.</a:t>
            </a:r>
          </a:p>
          <a:p>
            <a:pPr marL="285750" indent="-285750">
              <a:buFont typeface="Arial" panose="020B0604020202020204" pitchFamily="34" charset="0"/>
              <a:buChar char="•"/>
            </a:pPr>
            <a:r>
              <a:rPr lang="en-US" dirty="0"/>
              <a:t>And 3-star hotels are more for accommodation.  In this analysis, Trips have a price range of 10,000 to 25000 more.</a:t>
            </a:r>
          </a:p>
          <a:p>
            <a:endParaRPr lang="en-US" dirty="0"/>
          </a:p>
          <a:p>
            <a:pPr marL="285750" indent="-285750">
              <a:buFont typeface="Arial" panose="020B0604020202020204" pitchFamily="34" charset="0"/>
              <a:buChar char="•"/>
            </a:pPr>
            <a:r>
              <a:rPr lang="en-US" b="1" u="sng" dirty="0"/>
              <a:t>Price Sensitivity</a:t>
            </a:r>
            <a:r>
              <a:rPr lang="en-US" dirty="0"/>
              <a:t>: Assess the impact of pricing on customer decision-making. Analyze how price levels, discounts, and promotional offers influence booking behavior and customer satisfaction. The price depends on activities, duration of the trip, accommodation hotel, and destination cities.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Seasonality and Trends</a:t>
            </a:r>
            <a:r>
              <a:rPr lang="en-US" dirty="0"/>
              <a:t>: Investigate seasonal variations and trends in booking patterns. Analyze peak travel seasons, trends over time, and factors influencing seasonal fluctuations in demand.</a:t>
            </a:r>
          </a:p>
          <a:p>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025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735434" y="1151961"/>
            <a:ext cx="3661836" cy="2414199"/>
          </a:xfrm>
          <a:prstGeom prst="rect">
            <a:avLst/>
          </a:prstGeom>
          <a:noFill/>
          <a:ln>
            <a:noFill/>
          </a:ln>
        </p:spPr>
      </p:pic>
      <p:sp>
        <p:nvSpPr>
          <p:cNvPr id="117" name="Google Shape;117;p5"/>
          <p:cNvSpPr txBox="1"/>
          <p:nvPr/>
        </p:nvSpPr>
        <p:spPr>
          <a:xfrm>
            <a:off x="735434" y="3931920"/>
            <a:ext cx="3661836"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5670969-29BE-5311-D865-68F6BBF2AC32}"/>
              </a:ext>
            </a:extLst>
          </p:cNvPr>
          <p:cNvPicPr>
            <a:picLocks noChangeAspect="1"/>
          </p:cNvPicPr>
          <p:nvPr/>
        </p:nvPicPr>
        <p:blipFill>
          <a:blip r:embed="rId4"/>
          <a:stretch>
            <a:fillRect/>
          </a:stretch>
        </p:blipFill>
        <p:spPr>
          <a:xfrm>
            <a:off x="5283200" y="242855"/>
            <a:ext cx="6502400" cy="5945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12A9F4E4-4BED-BD4C-4054-64F4FC339B77}"/>
              </a:ext>
            </a:extLst>
          </p:cNvPr>
          <p:cNvSpPr txBox="1"/>
          <p:nvPr/>
        </p:nvSpPr>
        <p:spPr>
          <a:xfrm>
            <a:off x="427656" y="1155167"/>
            <a:ext cx="9842091" cy="5047536"/>
          </a:xfrm>
          <a:prstGeom prst="rect">
            <a:avLst/>
          </a:prstGeom>
          <a:noFill/>
        </p:spPr>
        <p:txBody>
          <a:bodyPr wrap="square" rtlCol="0">
            <a:spAutoFit/>
          </a:bodyPr>
          <a:lstStyle/>
          <a:p>
            <a:r>
              <a:rPr lang="en-IN" dirty="0"/>
              <a:t>1.</a:t>
            </a:r>
          </a:p>
          <a:p>
            <a:pPr marL="285750" indent="-285750">
              <a:buFont typeface="Arial" panose="020B0604020202020204" pitchFamily="34" charset="0"/>
              <a:buChar char="•"/>
            </a:pPr>
            <a:r>
              <a:rPr lang="en-IN" dirty="0"/>
              <a:t>POLU SHRAVAN KUMAR </a:t>
            </a:r>
          </a:p>
          <a:p>
            <a:pPr marL="285750" indent="-285750">
              <a:buFont typeface="Arial" panose="020B0604020202020204" pitchFamily="34" charset="0"/>
              <a:buChar char="•"/>
            </a:pPr>
            <a:r>
              <a:rPr lang="en-IN" dirty="0"/>
              <a:t>BSC COMPUTERS</a:t>
            </a:r>
          </a:p>
          <a:p>
            <a:pPr marL="285750" indent="-285750">
              <a:buFont typeface="Arial" panose="020B0604020202020204" pitchFamily="34" charset="0"/>
              <a:buChar char="•"/>
            </a:pPr>
            <a:r>
              <a:rPr lang="en-US" dirty="0"/>
              <a:t>Passionate in the Data Science Field.  Data science is a dynamic and evolving field.</a:t>
            </a:r>
          </a:p>
          <a:p>
            <a:pPr marL="285750" indent="-285750">
              <a:buFont typeface="Arial" panose="020B0604020202020204" pitchFamily="34" charset="0"/>
              <a:buChar char="•"/>
            </a:pPr>
            <a:r>
              <a:rPr lang="en-IN" dirty="0"/>
              <a:t>LinkedIn:  </a:t>
            </a:r>
            <a:r>
              <a:rPr lang="en-IN" dirty="0">
                <a:hlinkClick r:id="rId3"/>
              </a:rPr>
              <a:t>www.linkedin.com/in/shravan-kumar-polu-b5977b217</a:t>
            </a:r>
            <a:endParaRPr lang="en-IN" dirty="0"/>
          </a:p>
          <a:p>
            <a:pPr marL="285750" indent="-285750">
              <a:buFont typeface="Arial" panose="020B0604020202020204" pitchFamily="34" charset="0"/>
              <a:buChar char="•"/>
            </a:pPr>
            <a:r>
              <a:rPr lang="en-IN" dirty="0"/>
              <a:t>GitHub:  </a:t>
            </a:r>
            <a:r>
              <a:rPr lang="en-IN" dirty="0" err="1">
                <a:hlinkClick r:id="rId4"/>
              </a:rPr>
              <a:t>PoluShravanKumar</a:t>
            </a:r>
            <a:r>
              <a:rPr lang="en-IN" dirty="0">
                <a:hlinkClick r:id="rId4"/>
              </a:rPr>
              <a:t> (github.com)</a:t>
            </a:r>
            <a:endParaRPr lang="en-IN" dirty="0"/>
          </a:p>
          <a:p>
            <a:pPr marL="285750" indent="-285750">
              <a:buFont typeface="Arial" panose="020B0604020202020204" pitchFamily="34" charset="0"/>
              <a:buChar char="•"/>
            </a:pPr>
            <a:r>
              <a:rPr lang="en-IN" dirty="0"/>
              <a:t>Fresher.</a:t>
            </a:r>
          </a:p>
          <a:p>
            <a:r>
              <a:rPr lang="en-IN" dirty="0"/>
              <a:t> </a:t>
            </a:r>
          </a:p>
          <a:p>
            <a:r>
              <a:rPr lang="en-IN" dirty="0"/>
              <a:t>2.</a:t>
            </a:r>
          </a:p>
          <a:p>
            <a:pPr marL="285750" indent="-285750">
              <a:buFont typeface="Arial" panose="020B0604020202020204" pitchFamily="34" charset="0"/>
              <a:buChar char="•"/>
            </a:pPr>
            <a:r>
              <a:rPr lang="en-IN" dirty="0"/>
              <a:t>RANGU GURUCHARAN</a:t>
            </a:r>
          </a:p>
          <a:p>
            <a:pPr marL="285750" indent="-285750">
              <a:buFont typeface="Arial" panose="020B0604020202020204" pitchFamily="34" charset="0"/>
              <a:buChar char="•"/>
            </a:pPr>
            <a:r>
              <a:rPr lang="en-IN" dirty="0"/>
              <a:t>B.TECH (EEE)</a:t>
            </a:r>
          </a:p>
          <a:p>
            <a:pPr marL="285750" indent="-285750">
              <a:buFont typeface="Arial" panose="020B0604020202020204" pitchFamily="34" charset="0"/>
              <a:buChar char="•"/>
            </a:pPr>
            <a:r>
              <a:rPr lang="en-IN" dirty="0"/>
              <a:t>To solve real-world problems with data-driven solutions.</a:t>
            </a:r>
          </a:p>
          <a:p>
            <a:pPr marL="285750" indent="-285750">
              <a:buFont typeface="Arial" panose="020B0604020202020204" pitchFamily="34" charset="0"/>
              <a:buChar char="•"/>
            </a:pPr>
            <a:r>
              <a:rPr lang="en-IN" dirty="0"/>
              <a:t>LinkedIn:  </a:t>
            </a:r>
            <a:r>
              <a:rPr lang="en-IN" dirty="0">
                <a:hlinkClick r:id="rId5"/>
              </a:rPr>
              <a:t>www.linkedin.com/in/rangu-gurucharan-ab5b0716b</a:t>
            </a:r>
            <a:endParaRPr lang="en-IN" dirty="0"/>
          </a:p>
          <a:p>
            <a:pPr marL="285750" indent="-285750">
              <a:buFont typeface="Arial" panose="020B0604020202020204" pitchFamily="34" charset="0"/>
              <a:buChar char="•"/>
            </a:pPr>
            <a:r>
              <a:rPr lang="en-IN" dirty="0"/>
              <a:t>Fresher.</a:t>
            </a:r>
          </a:p>
          <a:p>
            <a:pPr marL="285750" indent="-285750">
              <a:buFont typeface="Arial" panose="020B0604020202020204" pitchFamily="34" charset="0"/>
              <a:buChar char="•"/>
            </a:pPr>
            <a:endParaRPr lang="en-IN" dirty="0"/>
          </a:p>
          <a:p>
            <a:endParaRPr lang="en-IN" dirty="0"/>
          </a:p>
          <a:p>
            <a:r>
              <a:rPr lang="en-IN" dirty="0"/>
              <a:t>3.</a:t>
            </a:r>
          </a:p>
          <a:p>
            <a:pPr marL="285750" indent="-285750">
              <a:buFont typeface="Arial" panose="020B0604020202020204" pitchFamily="34" charset="0"/>
              <a:buChar char="•"/>
            </a:pPr>
            <a:r>
              <a:rPr lang="en-IN" dirty="0"/>
              <a:t>BAIRAM PAVAN</a:t>
            </a:r>
          </a:p>
          <a:p>
            <a:pPr marL="285750" indent="-285750">
              <a:buFont typeface="Arial" panose="020B0604020202020204" pitchFamily="34" charset="0"/>
              <a:buChar char="•"/>
            </a:pPr>
            <a:r>
              <a:rPr lang="en-IN" dirty="0"/>
              <a:t>BSC COMPUTERS</a:t>
            </a:r>
          </a:p>
          <a:p>
            <a:pPr marL="285750" indent="-285750">
              <a:buFont typeface="Arial" panose="020B0604020202020204" pitchFamily="34" charset="0"/>
              <a:buChar char="•"/>
            </a:pPr>
            <a:r>
              <a:rPr lang="en-IN" dirty="0"/>
              <a:t>Data science is one of the fastest-growing and most in-demand fields.</a:t>
            </a:r>
          </a:p>
          <a:p>
            <a:pPr marL="285750" indent="-285750">
              <a:buFont typeface="Arial" panose="020B0604020202020204" pitchFamily="34" charset="0"/>
              <a:buChar char="•"/>
            </a:pPr>
            <a:r>
              <a:rPr lang="en-IN" dirty="0"/>
              <a:t>LinkedIn:  </a:t>
            </a:r>
            <a:r>
              <a:rPr lang="en-IN" dirty="0">
                <a:hlinkClick r:id="rId6"/>
              </a:rPr>
              <a:t>www.linkedin.com/in/bairam-pavan-b38624304</a:t>
            </a:r>
            <a:endParaRPr lang="en-IN" dirty="0"/>
          </a:p>
          <a:p>
            <a:pPr marL="285750" indent="-285750">
              <a:buFont typeface="Arial" panose="020B0604020202020204" pitchFamily="34" charset="0"/>
              <a:buChar char="•"/>
            </a:pPr>
            <a:r>
              <a:rPr lang="en-IN" dirty="0"/>
              <a:t>Fresher.</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A7103-1C10-2C26-C381-01952294F60F}"/>
              </a:ext>
            </a:extLst>
          </p:cNvPr>
          <p:cNvSpPr txBox="1"/>
          <p:nvPr/>
        </p:nvSpPr>
        <p:spPr>
          <a:xfrm>
            <a:off x="3148473" y="368710"/>
            <a:ext cx="5895054" cy="646331"/>
          </a:xfrm>
          <a:prstGeom prst="rect">
            <a:avLst/>
          </a:prstGeom>
          <a:noFill/>
        </p:spPr>
        <p:txBody>
          <a:bodyPr wrap="square" rtlCol="0">
            <a:spAutoFit/>
          </a:bodyPr>
          <a:lstStyle/>
          <a:p>
            <a:pPr lvl="0" algn="l" rtl="0">
              <a:lnSpc>
                <a:spcPct val="90000"/>
              </a:lnSpc>
              <a:spcBef>
                <a:spcPts val="1000"/>
              </a:spcBef>
              <a:spcAft>
                <a:spcPts val="0"/>
              </a:spcAft>
              <a:buClr>
                <a:schemeClr val="dk1"/>
              </a:buClr>
              <a:buSzPct val="100000"/>
            </a:pPr>
            <a:r>
              <a:rPr lang="en-IN" sz="4000" b="1" u="sng" dirty="0">
                <a:latin typeface="Book Antiqua" panose="02040602050305030304" pitchFamily="18" charset="0"/>
              </a:rPr>
              <a:t>Objective of the Project</a:t>
            </a:r>
            <a:endParaRPr lang="en-IN" sz="4000" u="sng" dirty="0">
              <a:latin typeface="Book Antiqua" panose="02040602050305030304" pitchFamily="18" charset="0"/>
            </a:endParaRPr>
          </a:p>
        </p:txBody>
      </p:sp>
      <p:sp>
        <p:nvSpPr>
          <p:cNvPr id="4" name="TextBox 3">
            <a:extLst>
              <a:ext uri="{FF2B5EF4-FFF2-40B4-BE49-F238E27FC236}">
                <a16:creationId xmlns:a16="http://schemas.microsoft.com/office/drawing/2014/main" id="{1688FE14-F3FD-603C-0D6F-AB47B2C29C98}"/>
              </a:ext>
            </a:extLst>
          </p:cNvPr>
          <p:cNvSpPr txBox="1"/>
          <p:nvPr/>
        </p:nvSpPr>
        <p:spPr>
          <a:xfrm>
            <a:off x="381614" y="2344993"/>
            <a:ext cx="11626645"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 The Project Aim is to Understand the current landscape of tours and packages in India, including popular destinations, package types, pricing trends, and customer preferences.</a:t>
            </a:r>
          </a:p>
          <a:p>
            <a:endParaRPr lang="en-US" sz="2000" dirty="0"/>
          </a:p>
          <a:p>
            <a:pPr marL="342900" indent="-342900">
              <a:buFont typeface="Arial" panose="020B0604020202020204" pitchFamily="34" charset="0"/>
              <a:buChar char="•"/>
            </a:pPr>
            <a:r>
              <a:rPr lang="en-US" sz="2000" dirty="0"/>
              <a:t>Analyze the offerings of competitors in the tourism industry to identify strengths, weaknesses, opportunities, and threats for your business.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Analyze seasonal trends and peak booking periods for specific destinations or package types to optimize resource allocation and marketing efforts.</a:t>
            </a:r>
            <a:endParaRPr lang="en-IN" sz="2000" dirty="0"/>
          </a:p>
        </p:txBody>
      </p:sp>
    </p:spTree>
    <p:extLst>
      <p:ext uri="{BB962C8B-B14F-4D97-AF65-F5344CB8AC3E}">
        <p14:creationId xmlns:p14="http://schemas.microsoft.com/office/powerpoint/2010/main" val="90840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D4B9B-5F24-8886-C42F-DD22960C05F7}"/>
              </a:ext>
            </a:extLst>
          </p:cNvPr>
          <p:cNvSpPr txBox="1"/>
          <p:nvPr/>
        </p:nvSpPr>
        <p:spPr>
          <a:xfrm>
            <a:off x="2288458" y="653844"/>
            <a:ext cx="7615084" cy="400110"/>
          </a:xfrm>
          <a:prstGeom prst="rect">
            <a:avLst/>
          </a:prstGeom>
          <a:noFill/>
        </p:spPr>
        <p:txBody>
          <a:bodyPr wrap="square" rtlCol="0">
            <a:spAutoFit/>
          </a:bodyPr>
          <a:lstStyle/>
          <a:p>
            <a:r>
              <a:rPr lang="en-IN" sz="2000" b="1" u="sng" dirty="0">
                <a:latin typeface="Book Antiqua" panose="02040602050305030304" pitchFamily="18" charset="0"/>
              </a:rPr>
              <a:t>Web Scraping – Details (Websites, Processor you followed)</a:t>
            </a:r>
            <a:endParaRPr lang="en-IN" sz="2000" u="sng" dirty="0">
              <a:latin typeface="Book Antiqua" panose="02040602050305030304" pitchFamily="18" charset="0"/>
            </a:endParaRPr>
          </a:p>
        </p:txBody>
      </p:sp>
      <p:sp>
        <p:nvSpPr>
          <p:cNvPr id="5" name="TextBox 4">
            <a:extLst>
              <a:ext uri="{FF2B5EF4-FFF2-40B4-BE49-F238E27FC236}">
                <a16:creationId xmlns:a16="http://schemas.microsoft.com/office/drawing/2014/main" id="{673E9B0F-FE89-E951-4ADE-8F54D3C16238}"/>
              </a:ext>
            </a:extLst>
          </p:cNvPr>
          <p:cNvSpPr txBox="1"/>
          <p:nvPr/>
        </p:nvSpPr>
        <p:spPr>
          <a:xfrm>
            <a:off x="179438" y="1220600"/>
            <a:ext cx="11833123" cy="954107"/>
          </a:xfrm>
          <a:prstGeom prst="rect">
            <a:avLst/>
          </a:prstGeom>
          <a:noFill/>
        </p:spPr>
        <p:txBody>
          <a:bodyPr wrap="square" rtlCol="0">
            <a:spAutoFit/>
          </a:bodyPr>
          <a:lstStyle/>
          <a:p>
            <a:r>
              <a:rPr lang="en-IN" dirty="0"/>
              <a:t>Site URL: </a:t>
            </a:r>
            <a:r>
              <a:rPr lang="en-US" dirty="0">
                <a:hlinkClick r:id="rId2"/>
              </a:rPr>
              <a:t>3650+ Best India Tour Packages - </a:t>
            </a:r>
            <a:r>
              <a:rPr lang="en-US" dirty="0" err="1">
                <a:hlinkClick r:id="rId2"/>
              </a:rPr>
              <a:t>Upto</a:t>
            </a:r>
            <a:r>
              <a:rPr lang="en-US" dirty="0">
                <a:hlinkClick r:id="rId2"/>
              </a:rPr>
              <a:t> 39% Off Domestic Packages (traveltriangle.com)</a:t>
            </a:r>
            <a:endParaRPr lang="en-US" dirty="0"/>
          </a:p>
          <a:p>
            <a:endParaRPr lang="en-US" dirty="0"/>
          </a:p>
          <a:p>
            <a:endParaRPr lang="en-US" dirty="0"/>
          </a:p>
          <a:p>
            <a:r>
              <a:rPr lang="en-IN" dirty="0"/>
              <a:t> </a:t>
            </a:r>
          </a:p>
        </p:txBody>
      </p:sp>
      <p:pic>
        <p:nvPicPr>
          <p:cNvPr id="7" name="Picture 6">
            <a:extLst>
              <a:ext uri="{FF2B5EF4-FFF2-40B4-BE49-F238E27FC236}">
                <a16:creationId xmlns:a16="http://schemas.microsoft.com/office/drawing/2014/main" id="{46DB13A8-F3C8-1543-2213-EA3F3B3D43BD}"/>
              </a:ext>
            </a:extLst>
          </p:cNvPr>
          <p:cNvPicPr>
            <a:picLocks noChangeAspect="1"/>
          </p:cNvPicPr>
          <p:nvPr/>
        </p:nvPicPr>
        <p:blipFill>
          <a:blip r:embed="rId3"/>
          <a:stretch>
            <a:fillRect/>
          </a:stretch>
        </p:blipFill>
        <p:spPr>
          <a:xfrm>
            <a:off x="179438" y="1707486"/>
            <a:ext cx="9082549" cy="4553569"/>
          </a:xfrm>
          <a:prstGeom prst="rect">
            <a:avLst/>
          </a:prstGeom>
        </p:spPr>
      </p:pic>
    </p:spTree>
    <p:extLst>
      <p:ext uri="{BB962C8B-B14F-4D97-AF65-F5344CB8AC3E}">
        <p14:creationId xmlns:p14="http://schemas.microsoft.com/office/powerpoint/2010/main" val="334244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11E8C-6370-8474-AFBA-B9A513019325}"/>
              </a:ext>
            </a:extLst>
          </p:cNvPr>
          <p:cNvSpPr txBox="1"/>
          <p:nvPr/>
        </p:nvSpPr>
        <p:spPr>
          <a:xfrm>
            <a:off x="4934564" y="496528"/>
            <a:ext cx="2322872" cy="400110"/>
          </a:xfrm>
          <a:prstGeom prst="rect">
            <a:avLst/>
          </a:prstGeom>
          <a:noFill/>
        </p:spPr>
        <p:txBody>
          <a:bodyPr wrap="square" rtlCol="0">
            <a:spAutoFit/>
          </a:bodyPr>
          <a:lstStyle/>
          <a:p>
            <a:r>
              <a:rPr lang="en-IN" sz="2000" u="sng" dirty="0">
                <a:latin typeface="Book Antiqua" panose="02040602050305030304" pitchFamily="18" charset="0"/>
              </a:rPr>
              <a:t>WEB SCRAPPING</a:t>
            </a:r>
          </a:p>
        </p:txBody>
      </p:sp>
      <p:pic>
        <p:nvPicPr>
          <p:cNvPr id="4" name="Picture 3">
            <a:extLst>
              <a:ext uri="{FF2B5EF4-FFF2-40B4-BE49-F238E27FC236}">
                <a16:creationId xmlns:a16="http://schemas.microsoft.com/office/drawing/2014/main" id="{65988979-1E69-8D1D-1089-73329F170632}"/>
              </a:ext>
            </a:extLst>
          </p:cNvPr>
          <p:cNvPicPr>
            <a:picLocks noChangeAspect="1"/>
          </p:cNvPicPr>
          <p:nvPr/>
        </p:nvPicPr>
        <p:blipFill>
          <a:blip r:embed="rId2"/>
          <a:stretch>
            <a:fillRect/>
          </a:stretch>
        </p:blipFill>
        <p:spPr>
          <a:xfrm>
            <a:off x="695984" y="896638"/>
            <a:ext cx="2680332" cy="5148297"/>
          </a:xfrm>
          <a:prstGeom prst="rect">
            <a:avLst/>
          </a:prstGeom>
        </p:spPr>
      </p:pic>
      <p:sp>
        <p:nvSpPr>
          <p:cNvPr id="7" name="TextBox 6">
            <a:extLst>
              <a:ext uri="{FF2B5EF4-FFF2-40B4-BE49-F238E27FC236}">
                <a16:creationId xmlns:a16="http://schemas.microsoft.com/office/drawing/2014/main" id="{ECE0077F-ED6C-6EA0-F4A5-949CE6E1B9B7}"/>
              </a:ext>
            </a:extLst>
          </p:cNvPr>
          <p:cNvSpPr txBox="1"/>
          <p:nvPr/>
        </p:nvSpPr>
        <p:spPr>
          <a:xfrm>
            <a:off x="4307840" y="1386839"/>
            <a:ext cx="7782560"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t>Using </a:t>
            </a:r>
            <a:r>
              <a:rPr lang="en-US" b="1" dirty="0" err="1"/>
              <a:t>RegEx</a:t>
            </a:r>
            <a:r>
              <a:rPr lang="en-US" b="1" dirty="0"/>
              <a:t>, </a:t>
            </a:r>
            <a:r>
              <a:rPr lang="en-US" b="1" dirty="0" err="1"/>
              <a:t>BeautifulSoup</a:t>
            </a:r>
            <a:r>
              <a:rPr lang="en-US" b="1" dirty="0"/>
              <a:t>, Request libraries to fetch the HTML content of the website.</a:t>
            </a:r>
          </a:p>
          <a:p>
            <a:endParaRPr lang="en-US" b="1" dirty="0"/>
          </a:p>
          <a:p>
            <a:pPr marL="285750" indent="-285750">
              <a:buFont typeface="Arial" panose="020B0604020202020204" pitchFamily="34" charset="0"/>
              <a:buChar char="•"/>
            </a:pPr>
            <a:r>
              <a:rPr lang="en-US" b="1" dirty="0"/>
              <a:t>This typically involves sending HTTP requests to the website, and parsing the HTML content.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Selecting specific elements using CSS selectors or XPath expressions.</a:t>
            </a:r>
          </a:p>
          <a:p>
            <a:endParaRPr lang="en-US" b="1" dirty="0"/>
          </a:p>
          <a:p>
            <a:pPr marL="285750" indent="-285750">
              <a:buFont typeface="Arial" panose="020B0604020202020204" pitchFamily="34" charset="0"/>
              <a:buChar char="•"/>
            </a:pPr>
            <a:r>
              <a:rPr lang="en-US" b="1" dirty="0"/>
              <a:t>After extracted the Data,  saved it in a CSV file</a:t>
            </a:r>
            <a:r>
              <a:rPr lang="en-US" dirty="0"/>
              <a:t>.</a:t>
            </a:r>
          </a:p>
          <a:p>
            <a:endParaRPr lang="en-IN" dirty="0"/>
          </a:p>
          <a:p>
            <a:endParaRPr lang="en-US" dirty="0"/>
          </a:p>
        </p:txBody>
      </p:sp>
    </p:spTree>
    <p:extLst>
      <p:ext uri="{BB962C8B-B14F-4D97-AF65-F5344CB8AC3E}">
        <p14:creationId xmlns:p14="http://schemas.microsoft.com/office/powerpoint/2010/main" val="8279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9F004E-F3EA-689F-48F3-BC13353DEF72}"/>
              </a:ext>
            </a:extLst>
          </p:cNvPr>
          <p:cNvPicPr>
            <a:picLocks noChangeAspect="1"/>
          </p:cNvPicPr>
          <p:nvPr/>
        </p:nvPicPr>
        <p:blipFill>
          <a:blip r:embed="rId2"/>
          <a:stretch>
            <a:fillRect/>
          </a:stretch>
        </p:blipFill>
        <p:spPr>
          <a:xfrm>
            <a:off x="0" y="0"/>
            <a:ext cx="12192000" cy="3252486"/>
          </a:xfrm>
          <a:prstGeom prst="rect">
            <a:avLst/>
          </a:prstGeom>
        </p:spPr>
      </p:pic>
      <p:pic>
        <p:nvPicPr>
          <p:cNvPr id="11" name="Picture 10">
            <a:extLst>
              <a:ext uri="{FF2B5EF4-FFF2-40B4-BE49-F238E27FC236}">
                <a16:creationId xmlns:a16="http://schemas.microsoft.com/office/drawing/2014/main" id="{B194B78D-5B55-60D9-CE4E-34CA21148712}"/>
              </a:ext>
            </a:extLst>
          </p:cNvPr>
          <p:cNvPicPr>
            <a:picLocks noChangeAspect="1"/>
          </p:cNvPicPr>
          <p:nvPr/>
        </p:nvPicPr>
        <p:blipFill>
          <a:blip r:embed="rId3"/>
          <a:stretch>
            <a:fillRect/>
          </a:stretch>
        </p:blipFill>
        <p:spPr>
          <a:xfrm>
            <a:off x="0" y="3429000"/>
            <a:ext cx="12192000" cy="2804159"/>
          </a:xfrm>
          <a:prstGeom prst="rect">
            <a:avLst/>
          </a:prstGeom>
        </p:spPr>
      </p:pic>
    </p:spTree>
    <p:extLst>
      <p:ext uri="{BB962C8B-B14F-4D97-AF65-F5344CB8AC3E}">
        <p14:creationId xmlns:p14="http://schemas.microsoft.com/office/powerpoint/2010/main" val="171221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B7A34-6ADF-177F-C1B3-CAC402F1FE1C}"/>
              </a:ext>
            </a:extLst>
          </p:cNvPr>
          <p:cNvSpPr txBox="1"/>
          <p:nvPr/>
        </p:nvSpPr>
        <p:spPr>
          <a:xfrm>
            <a:off x="4687746" y="193876"/>
            <a:ext cx="2816507" cy="477054"/>
          </a:xfrm>
          <a:prstGeom prst="rect">
            <a:avLst/>
          </a:prstGeom>
          <a:noFill/>
        </p:spPr>
        <p:txBody>
          <a:bodyPr wrap="square" rtlCol="0">
            <a:spAutoFit/>
          </a:bodyPr>
          <a:lstStyle/>
          <a:p>
            <a:r>
              <a:rPr lang="en-IN" sz="2000" b="1" u="sng" dirty="0">
                <a:latin typeface="Book Antiqua" panose="02040602050305030304" pitchFamily="18" charset="0"/>
              </a:rPr>
              <a:t>Summary of </a:t>
            </a:r>
            <a:r>
              <a:rPr lang="en-IN" sz="2500" b="1" u="sng" dirty="0">
                <a:latin typeface="Book Antiqua" panose="02040602050305030304" pitchFamily="18" charset="0"/>
              </a:rPr>
              <a:t>the</a:t>
            </a:r>
            <a:r>
              <a:rPr lang="en-IN" sz="2000" b="1" u="sng" dirty="0">
                <a:latin typeface="Book Antiqua" panose="02040602050305030304" pitchFamily="18" charset="0"/>
              </a:rPr>
              <a:t> Data</a:t>
            </a:r>
          </a:p>
        </p:txBody>
      </p:sp>
      <p:sp>
        <p:nvSpPr>
          <p:cNvPr id="4" name="TextBox 3">
            <a:extLst>
              <a:ext uri="{FF2B5EF4-FFF2-40B4-BE49-F238E27FC236}">
                <a16:creationId xmlns:a16="http://schemas.microsoft.com/office/drawing/2014/main" id="{05C8771A-38C4-595F-0E6C-D5E8CA4AB425}"/>
              </a:ext>
            </a:extLst>
          </p:cNvPr>
          <p:cNvSpPr txBox="1"/>
          <p:nvPr/>
        </p:nvSpPr>
        <p:spPr>
          <a:xfrm>
            <a:off x="127320" y="833377"/>
            <a:ext cx="11937357" cy="1384995"/>
          </a:xfrm>
          <a:prstGeom prst="rect">
            <a:avLst/>
          </a:prstGeom>
          <a:noFill/>
        </p:spPr>
        <p:txBody>
          <a:bodyPr wrap="square" rtlCol="0">
            <a:spAutoFit/>
          </a:bodyPr>
          <a:lstStyle/>
          <a:p>
            <a:pPr marL="285750" indent="-285750">
              <a:buFont typeface="Arial" panose="020B0604020202020204" pitchFamily="34" charset="0"/>
              <a:buChar char="•"/>
            </a:pPr>
            <a:r>
              <a:rPr lang="en-IN" dirty="0" err="1"/>
              <a:t>DataFrame</a:t>
            </a:r>
            <a:r>
              <a:rPr lang="en-IN" dirty="0"/>
              <a:t>:  Packages of Tours.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Columns of the data frame: The data has 11 Columns and 875 Rows. The shape of the data frame is (875,11)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C3191271-03F1-C4D4-9320-CD6F2D648814}"/>
              </a:ext>
            </a:extLst>
          </p:cNvPr>
          <p:cNvPicPr>
            <a:picLocks noChangeAspect="1"/>
          </p:cNvPicPr>
          <p:nvPr/>
        </p:nvPicPr>
        <p:blipFill>
          <a:blip r:embed="rId2"/>
          <a:stretch>
            <a:fillRect/>
          </a:stretch>
        </p:blipFill>
        <p:spPr>
          <a:xfrm>
            <a:off x="127320" y="1791256"/>
            <a:ext cx="6173070" cy="4233367"/>
          </a:xfrm>
          <a:prstGeom prst="rect">
            <a:avLst/>
          </a:prstGeom>
        </p:spPr>
      </p:pic>
      <p:pic>
        <p:nvPicPr>
          <p:cNvPr id="5" name="Picture 4">
            <a:extLst>
              <a:ext uri="{FF2B5EF4-FFF2-40B4-BE49-F238E27FC236}">
                <a16:creationId xmlns:a16="http://schemas.microsoft.com/office/drawing/2014/main" id="{ED27F2B8-FF8B-6F9D-6739-A308E3D54483}"/>
              </a:ext>
            </a:extLst>
          </p:cNvPr>
          <p:cNvPicPr>
            <a:picLocks noChangeAspect="1"/>
          </p:cNvPicPr>
          <p:nvPr/>
        </p:nvPicPr>
        <p:blipFill>
          <a:blip r:embed="rId3"/>
          <a:stretch>
            <a:fillRect/>
          </a:stretch>
        </p:blipFill>
        <p:spPr>
          <a:xfrm>
            <a:off x="5821492" y="2479140"/>
            <a:ext cx="6370508" cy="1660239"/>
          </a:xfrm>
          <a:prstGeom prst="rect">
            <a:avLst/>
          </a:prstGeom>
        </p:spPr>
      </p:pic>
    </p:spTree>
    <p:extLst>
      <p:ext uri="{BB962C8B-B14F-4D97-AF65-F5344CB8AC3E}">
        <p14:creationId xmlns:p14="http://schemas.microsoft.com/office/powerpoint/2010/main" val="421938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08DB6A-CFF6-510D-FA8D-59B6E2F0DC76}"/>
              </a:ext>
            </a:extLst>
          </p:cNvPr>
          <p:cNvPicPr>
            <a:picLocks noChangeAspect="1"/>
          </p:cNvPicPr>
          <p:nvPr/>
        </p:nvPicPr>
        <p:blipFill>
          <a:blip r:embed="rId2"/>
          <a:stretch>
            <a:fillRect/>
          </a:stretch>
        </p:blipFill>
        <p:spPr>
          <a:xfrm>
            <a:off x="116034" y="1037350"/>
            <a:ext cx="8096449" cy="5428527"/>
          </a:xfrm>
          <a:prstGeom prst="rect">
            <a:avLst/>
          </a:prstGeom>
        </p:spPr>
      </p:pic>
      <p:pic>
        <p:nvPicPr>
          <p:cNvPr id="11" name="Picture 10">
            <a:extLst>
              <a:ext uri="{FF2B5EF4-FFF2-40B4-BE49-F238E27FC236}">
                <a16:creationId xmlns:a16="http://schemas.microsoft.com/office/drawing/2014/main" id="{99E9FB63-84E2-6EF5-7FCE-B7BC2FD217CA}"/>
              </a:ext>
            </a:extLst>
          </p:cNvPr>
          <p:cNvPicPr>
            <a:picLocks noChangeAspect="1"/>
          </p:cNvPicPr>
          <p:nvPr/>
        </p:nvPicPr>
        <p:blipFill>
          <a:blip r:embed="rId3"/>
          <a:stretch>
            <a:fillRect/>
          </a:stretch>
        </p:blipFill>
        <p:spPr>
          <a:xfrm>
            <a:off x="8212483" y="1014203"/>
            <a:ext cx="3678270" cy="5126170"/>
          </a:xfrm>
          <a:prstGeom prst="rect">
            <a:avLst/>
          </a:prstGeom>
        </p:spPr>
      </p:pic>
      <p:sp>
        <p:nvSpPr>
          <p:cNvPr id="12" name="TextBox 11">
            <a:extLst>
              <a:ext uri="{FF2B5EF4-FFF2-40B4-BE49-F238E27FC236}">
                <a16:creationId xmlns:a16="http://schemas.microsoft.com/office/drawing/2014/main" id="{01C9F52E-9D56-07D0-8C0C-F3632980F388}"/>
              </a:ext>
            </a:extLst>
          </p:cNvPr>
          <p:cNvSpPr txBox="1"/>
          <p:nvPr/>
        </p:nvSpPr>
        <p:spPr>
          <a:xfrm>
            <a:off x="4082944" y="195720"/>
            <a:ext cx="4026112" cy="615553"/>
          </a:xfrm>
          <a:prstGeom prst="rect">
            <a:avLst/>
          </a:prstGeom>
          <a:noFill/>
        </p:spPr>
        <p:txBody>
          <a:bodyPr wrap="square" rtlCol="0">
            <a:spAutoFit/>
          </a:bodyPr>
          <a:lstStyle/>
          <a:p>
            <a:r>
              <a:rPr lang="en-IN" sz="2000" b="1" u="sng" dirty="0">
                <a:latin typeface="Book Antiqua" panose="02040602050305030304" pitchFamily="18" charset="0"/>
              </a:rPr>
              <a:t>Exploratory Data Analysis(EDA)</a:t>
            </a:r>
            <a:endParaRPr lang="en-IN" b="1" u="sng" dirty="0">
              <a:latin typeface="Book Antiqua" panose="02040602050305030304" pitchFamily="18" charset="0"/>
            </a:endParaRPr>
          </a:p>
          <a:p>
            <a:endParaRPr lang="en-IN" dirty="0"/>
          </a:p>
        </p:txBody>
      </p:sp>
      <p:sp>
        <p:nvSpPr>
          <p:cNvPr id="13" name="TextBox 12">
            <a:extLst>
              <a:ext uri="{FF2B5EF4-FFF2-40B4-BE49-F238E27FC236}">
                <a16:creationId xmlns:a16="http://schemas.microsoft.com/office/drawing/2014/main" id="{B7CFA50C-C23D-8136-9089-8A951A56021D}"/>
              </a:ext>
            </a:extLst>
          </p:cNvPr>
          <p:cNvSpPr txBox="1"/>
          <p:nvPr/>
        </p:nvSpPr>
        <p:spPr>
          <a:xfrm>
            <a:off x="301094" y="657384"/>
            <a:ext cx="11265720" cy="307777"/>
          </a:xfrm>
          <a:prstGeom prst="rect">
            <a:avLst/>
          </a:prstGeom>
          <a:noFill/>
        </p:spPr>
        <p:txBody>
          <a:bodyPr wrap="square" rtlCol="0">
            <a:spAutoFit/>
          </a:bodyPr>
          <a:lstStyle/>
          <a:p>
            <a:pPr marL="285750" indent="-285750">
              <a:buFont typeface="Arial" panose="020B0604020202020204" pitchFamily="34" charset="0"/>
              <a:buChar char="•"/>
            </a:pPr>
            <a:r>
              <a:rPr lang="en-IN" dirty="0"/>
              <a:t>Data after scrapping from the website.</a:t>
            </a:r>
          </a:p>
        </p:txBody>
      </p:sp>
    </p:spTree>
    <p:extLst>
      <p:ext uri="{BB962C8B-B14F-4D97-AF65-F5344CB8AC3E}">
        <p14:creationId xmlns:p14="http://schemas.microsoft.com/office/powerpoint/2010/main" val="12301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1CBE0-D5FE-75D2-778B-60790B54D0DB}"/>
              </a:ext>
            </a:extLst>
          </p:cNvPr>
          <p:cNvSpPr txBox="1"/>
          <p:nvPr/>
        </p:nvSpPr>
        <p:spPr>
          <a:xfrm>
            <a:off x="3779133" y="341453"/>
            <a:ext cx="4633733" cy="523220"/>
          </a:xfrm>
          <a:prstGeom prst="rect">
            <a:avLst/>
          </a:prstGeom>
          <a:noFill/>
        </p:spPr>
        <p:txBody>
          <a:bodyPr wrap="square" rtlCol="0">
            <a:spAutoFit/>
          </a:bodyPr>
          <a:lstStyle/>
          <a:p>
            <a:r>
              <a:rPr lang="en-IN" sz="2800" b="1" u="sng" dirty="0">
                <a:latin typeface="Book Antiqua" panose="02040602050305030304" pitchFamily="18" charset="0"/>
              </a:rPr>
              <a:t>Exploratory Data Analysis</a:t>
            </a:r>
          </a:p>
        </p:txBody>
      </p:sp>
      <p:sp>
        <p:nvSpPr>
          <p:cNvPr id="3" name="TextBox 2">
            <a:extLst>
              <a:ext uri="{FF2B5EF4-FFF2-40B4-BE49-F238E27FC236}">
                <a16:creationId xmlns:a16="http://schemas.microsoft.com/office/drawing/2014/main" id="{9599740D-D71E-CD20-1793-110F524CDE6E}"/>
              </a:ext>
            </a:extLst>
          </p:cNvPr>
          <p:cNvSpPr txBox="1"/>
          <p:nvPr/>
        </p:nvSpPr>
        <p:spPr>
          <a:xfrm>
            <a:off x="277791" y="1111169"/>
            <a:ext cx="2164467" cy="338554"/>
          </a:xfrm>
          <a:prstGeom prst="rect">
            <a:avLst/>
          </a:prstGeom>
          <a:noFill/>
        </p:spPr>
        <p:txBody>
          <a:bodyPr wrap="square" rtlCol="0">
            <a:spAutoFit/>
          </a:bodyPr>
          <a:lstStyle/>
          <a:p>
            <a:pPr marL="342900" indent="-342900">
              <a:buFont typeface="Courier New" panose="02070309020205020404" pitchFamily="49" charset="0"/>
              <a:buChar char="o"/>
            </a:pPr>
            <a:r>
              <a:rPr lang="en-IN" sz="1600" b="1" dirty="0"/>
              <a:t>Data Cleaning </a:t>
            </a:r>
          </a:p>
        </p:txBody>
      </p:sp>
      <p:sp>
        <p:nvSpPr>
          <p:cNvPr id="4" name="TextBox 3">
            <a:extLst>
              <a:ext uri="{FF2B5EF4-FFF2-40B4-BE49-F238E27FC236}">
                <a16:creationId xmlns:a16="http://schemas.microsoft.com/office/drawing/2014/main" id="{76AC96E3-8CB5-0FBC-8296-2E3CE993441F}"/>
              </a:ext>
            </a:extLst>
          </p:cNvPr>
          <p:cNvSpPr txBox="1"/>
          <p:nvPr/>
        </p:nvSpPr>
        <p:spPr>
          <a:xfrm>
            <a:off x="320232" y="1620455"/>
            <a:ext cx="11358624"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It involves identifying and rectifying various issues such as missing values, duplicate records, outliers, and formatting inconsistencies. </a:t>
            </a:r>
          </a:p>
          <a:p>
            <a:pPr marL="285750" indent="-285750">
              <a:buFont typeface="Arial" panose="020B0604020202020204" pitchFamily="34" charset="0"/>
              <a:buChar char="•"/>
            </a:pPr>
            <a:r>
              <a:rPr lang="en-US" b="1" dirty="0"/>
              <a:t>The main goals of data cleaning are to ensure that the data is accurate, complete, and consistent, making it suitable for analysis, modeling, and decision-making purposes.</a:t>
            </a:r>
            <a:endParaRPr lang="en-IN" b="1" dirty="0"/>
          </a:p>
        </p:txBody>
      </p:sp>
      <p:pic>
        <p:nvPicPr>
          <p:cNvPr id="6" name="Picture 5">
            <a:extLst>
              <a:ext uri="{FF2B5EF4-FFF2-40B4-BE49-F238E27FC236}">
                <a16:creationId xmlns:a16="http://schemas.microsoft.com/office/drawing/2014/main" id="{D02F36DE-52A9-3C8F-7F05-975DFE098D58}"/>
              </a:ext>
            </a:extLst>
          </p:cNvPr>
          <p:cNvPicPr>
            <a:picLocks noChangeAspect="1"/>
          </p:cNvPicPr>
          <p:nvPr/>
        </p:nvPicPr>
        <p:blipFill>
          <a:blip r:embed="rId3"/>
          <a:stretch>
            <a:fillRect/>
          </a:stretch>
        </p:blipFill>
        <p:spPr>
          <a:xfrm>
            <a:off x="383084" y="2820908"/>
            <a:ext cx="3555447" cy="2821044"/>
          </a:xfrm>
          <a:prstGeom prst="rect">
            <a:avLst/>
          </a:prstGeom>
        </p:spPr>
      </p:pic>
      <p:sp>
        <p:nvSpPr>
          <p:cNvPr id="14" name="TextBox 13">
            <a:extLst>
              <a:ext uri="{FF2B5EF4-FFF2-40B4-BE49-F238E27FC236}">
                <a16:creationId xmlns:a16="http://schemas.microsoft.com/office/drawing/2014/main" id="{2043B27E-E9CE-F30A-9E51-663E99FC60D2}"/>
              </a:ext>
            </a:extLst>
          </p:cNvPr>
          <p:cNvSpPr txBox="1"/>
          <p:nvPr/>
        </p:nvSpPr>
        <p:spPr>
          <a:xfrm>
            <a:off x="383084" y="6058938"/>
            <a:ext cx="4340942" cy="307777"/>
          </a:xfrm>
          <a:prstGeom prst="rect">
            <a:avLst/>
          </a:prstGeom>
          <a:noFill/>
        </p:spPr>
        <p:txBody>
          <a:bodyPr wrap="square" rtlCol="0">
            <a:spAutoFit/>
          </a:bodyPr>
          <a:lstStyle/>
          <a:p>
            <a:pPr marL="285750" indent="-285750">
              <a:buFont typeface="Arial" panose="020B0604020202020204" pitchFamily="34" charset="0"/>
              <a:buChar char="•"/>
            </a:pPr>
            <a:r>
              <a:rPr lang="en-IN" b="1" dirty="0"/>
              <a:t>There is no Duplicate values.</a:t>
            </a:r>
          </a:p>
        </p:txBody>
      </p:sp>
    </p:spTree>
    <p:extLst>
      <p:ext uri="{BB962C8B-B14F-4D97-AF65-F5344CB8AC3E}">
        <p14:creationId xmlns:p14="http://schemas.microsoft.com/office/powerpoint/2010/main" val="33715296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6066</TotalTime>
  <Words>950</Words>
  <Application>Microsoft Office PowerPoint</Application>
  <PresentationFormat>Widescreen</PresentationFormat>
  <Paragraphs>100</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Book Antiqua</vt:lpstr>
      <vt:lpstr>Libre Baskerville</vt:lpstr>
      <vt:lpstr>Courier New</vt:lpstr>
      <vt:lpstr>Calibri</vt:lpstr>
      <vt:lpstr>Arial</vt:lpstr>
      <vt:lpstr>Algerian</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polu shravan kumar</cp:lastModifiedBy>
  <cp:revision>5</cp:revision>
  <dcterms:created xsi:type="dcterms:W3CDTF">2021-02-16T05:19:01Z</dcterms:created>
  <dcterms:modified xsi:type="dcterms:W3CDTF">2024-05-08T07:01:35Z</dcterms:modified>
</cp:coreProperties>
</file>