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6" r:id="rId4"/>
    <p:sldId id="258" r:id="rId5"/>
    <p:sldId id="299" r:id="rId6"/>
    <p:sldId id="274" r:id="rId7"/>
    <p:sldId id="298" r:id="rId8"/>
    <p:sldId id="287" r:id="rId9"/>
    <p:sldId id="288" r:id="rId10"/>
    <p:sldId id="290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7D10DE-1F1E-4344-9B22-06E552D8F115}" type="datetimeFigureOut">
              <a:rPr lang="ru-RU" smtClean="0"/>
              <a:t>02.10.2022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543800" cy="1718047"/>
          </a:xfrm>
        </p:spPr>
        <p:txBody>
          <a:bodyPr/>
          <a:lstStyle/>
          <a:p>
            <a:pPr algn="ctr"/>
            <a:r>
              <a:rPr lang="ru-RU" sz="5400" b="1" dirty="0" smtClean="0"/>
              <a:t>Технология адаптеров для работы с БД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8657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000" b="1" dirty="0" smtClean="0"/>
              <a:t>Просмотр одной записи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983" y="2060848"/>
            <a:ext cx="8775282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//Событие получения фокуса строкой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dataGridViewClients_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RowEnter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DataGridViewCellEventArgs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numRow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e.RowIndex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номер выбранной строки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idClient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(int)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dataGridViewClients.Rows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].Cells[0].Value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$"SELECT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Clients]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ID]={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dataAdapter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одна таблица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dataAdapter.Fill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//Перенести в таблицу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DataRow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dataTable.Rows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[0];	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нужной строке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//Отобразить в панели значения нужных полей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dataRow.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всех полей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textBoxName.Text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dataRow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имени поля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textBoxPatronymic.Text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fields[3].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индексу поля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dateTimePickerBirthdate.Value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(DateTime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Birthday"];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01" y="674975"/>
            <a:ext cx="4290814" cy="2222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08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7687816" cy="2510135"/>
          </a:xfrm>
        </p:spPr>
        <p:txBody>
          <a:bodyPr/>
          <a:lstStyle/>
          <a:p>
            <a:pPr algn="ctr"/>
            <a:r>
              <a:rPr lang="ru-RU" sz="5400" b="1" dirty="0" smtClean="0"/>
              <a:t>Адаптеры. </a:t>
            </a:r>
            <a:br>
              <a:rPr lang="ru-RU" sz="5400" b="1" dirty="0" smtClean="0"/>
            </a:br>
            <a:r>
              <a:rPr lang="ru-RU" sz="5400" b="1" dirty="0" smtClean="0"/>
              <a:t>Изменения в БД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3294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Объекты для изменений БД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908720"/>
            <a:ext cx="8136904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адаптер на основе запроса к таблице БД, в которой нужны изменения</a:t>
            </a:r>
          </a:p>
          <a:p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//и строки подключения с БД</a:t>
            </a:r>
            <a:endParaRPr lang="ru-RU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* FROM 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]",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//Объект таблицы, через которую </a:t>
            </a: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измененные данные перенесутся в БД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//Объект команды адаптера на изменение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ru-RU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command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connection.CreateCommand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Редактирование данных в БД</a:t>
            </a:r>
            <a:endParaRPr lang="ru-RU" sz="4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0008" y="764704"/>
            <a:ext cx="818841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UpdateCommand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объекта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задает команду (объект класса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запросом или хранимой процедурой 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обновления записей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БД. Особое внимание полям с датой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008" y="1771146"/>
            <a:ext cx="801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кода для обновления данных в БД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 одном клиенте (задано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idClient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723" y="2140478"/>
            <a:ext cx="8186701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 на обновление данных в таблице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$"UPDATE [Clients]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Name_client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}'," +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$"[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Date_birth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dtBirth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…,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[CNULC]='{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cnulc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}'" +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$"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ID_client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idClient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command.CommandText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command.Parameters.Add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dtBirth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SqlDbType.Date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).Value =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dtBirth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idClient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(int)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dr.ItemArray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adapter.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UpdateCommand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command;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adapter.UpdateCommand.ExecuteNonQuery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//Обновить на стороне клиента (кэш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(result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результат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adapter.Update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Обновить на стороне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endParaRPr lang="en-US" sz="1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успешно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обновлена");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//Вызов своего метода отображения всех клиентов в сетке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ru-RU" sz="1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при обновлении данных в БД</a:t>
            </a:r>
            <a:endParaRPr lang="en-US" sz="1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Добавление записей в БД</a:t>
            </a:r>
            <a:endParaRPr lang="ru-RU" sz="4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1724" y="744477"/>
            <a:ext cx="81146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InsertCommand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объекта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задает команду (объект класса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запросом или хранимой процедурой для добавление новой записи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БД. В запросе должны быть заданы все поля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150" y="1854116"/>
            <a:ext cx="801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кода для добавления записи о клиенте активного агента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723" y="2223448"/>
            <a:ext cx="8114693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 на обновление данных в таблице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$"INSERT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[Clients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Name_client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Date_birth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Date_registration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ID_agent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])" +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$"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('{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}', …, 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dtBirth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dtReg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ClassTotal.ID_user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})";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command.CommandText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command.Parameters.Add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dtBirth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).Value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dtBirth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command.Parameters.Add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dtReg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SqlDbType.Date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).Value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dtReg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adapter.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nsertCommand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command;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adapter.InsertCommand.ExecuteNonQuery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//Добавить на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стороне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 (кэш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(result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результат операции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adapter.Update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Обновить на стороне БД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успешно обновлена");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//Вызов своего метода отображения всех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измененных данных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ru-RU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добавлении данных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БД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5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Удаление  записей из БД</a:t>
            </a:r>
            <a:endParaRPr lang="ru-RU" sz="4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12151" y="750258"/>
            <a:ext cx="821267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DeleteCommand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объекта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задает команду (объект класса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запросом или хранимой процедурой для удаления записей из БД.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151" y="1854116"/>
            <a:ext cx="801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кода для удаления выбранной записи из таблицы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151" y="2234435"/>
            <a:ext cx="8212674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//Номер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удаляемой записи – это выбранная строка в таблице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idClient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(int)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dataGridViewClients.CurrentRow.Cells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[0].Value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"DELETE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[Clients]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ID_Client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idClient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command.CommandText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idClient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idClient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adapter.DeleteCommand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command;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adapter.DeleteCommand.ExecuteNonQuery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0)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adapter.Update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			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("Запись успешно обновлена");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DataShow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		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		</a:t>
            </a:r>
          </a:p>
          <a:p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//Ошибка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удалении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в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0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776864" cy="1718047"/>
          </a:xfrm>
        </p:spPr>
        <p:txBody>
          <a:bodyPr/>
          <a:lstStyle/>
          <a:p>
            <a:pPr algn="ctr"/>
            <a:r>
              <a:rPr lang="ru-RU" sz="5400" b="1" dirty="0" smtClean="0"/>
              <a:t>Компонент </a:t>
            </a:r>
            <a:r>
              <a:rPr lang="en-US" sz="5400" b="1" dirty="0" err="1" smtClean="0"/>
              <a:t>ComboBox</a:t>
            </a:r>
            <a:r>
              <a:rPr lang="ru-RU" sz="5400" b="1" dirty="0" smtClean="0"/>
              <a:t/>
            </a:r>
            <a:br>
              <a:rPr lang="ru-RU" sz="5400" b="1" dirty="0" smtClean="0"/>
            </a:br>
            <a:r>
              <a:rPr lang="ru-RU" sz="5400" b="1" dirty="0" smtClean="0"/>
              <a:t>и Базы </a:t>
            </a:r>
            <a:r>
              <a:rPr lang="ru-RU" sz="5400" b="1" dirty="0" smtClean="0"/>
              <a:t>данных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4045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Компонент </a:t>
            </a:r>
            <a:r>
              <a:rPr lang="en-US" sz="4400" b="1" dirty="0" err="1" smtClean="0"/>
              <a:t>ComboBox</a:t>
            </a:r>
            <a:r>
              <a:rPr lang="en-US" sz="4400" b="1" dirty="0" smtClean="0"/>
              <a:t> </a:t>
            </a:r>
            <a:r>
              <a:rPr lang="ru-RU" sz="4400" b="1" dirty="0" smtClean="0"/>
              <a:t>и БД</a:t>
            </a:r>
            <a:endParaRPr lang="ru-RU" sz="44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8"/>
          <a:stretch/>
        </p:blipFill>
        <p:spPr bwMode="auto">
          <a:xfrm>
            <a:off x="107504" y="1340768"/>
            <a:ext cx="2880320" cy="32717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4371" y="755655"/>
            <a:ext cx="812204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отображать значения поля таблицы БД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1840" y="1268760"/>
            <a:ext cx="4821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для отображения БД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19999"/>
              </p:ext>
            </p:extLst>
          </p:nvPr>
        </p:nvGraphicFramePr>
        <p:xfrm>
          <a:off x="3132553" y="1713807"/>
          <a:ext cx="5183863" cy="1885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4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269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Свойство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DataSource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Связь с таблицей БД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DisplayMember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поля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для отображения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ValueMember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поля для значения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SelectedValue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Выбранное значение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10991" y="4725144"/>
            <a:ext cx="8205425" cy="1877437"/>
          </a:xfrm>
          <a:prstGeom prst="rect">
            <a:avLst/>
          </a:prstGeom>
          <a:solidFill>
            <a:srgbClr val="EFF4E4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SQLStringRegion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"SELECT * FROM [Regions]";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adapterRegion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SQLStringRegion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connection);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dtReg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adapterRegion.Fill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comboBoxRegion.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dtReg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//Источник данных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comboBoxRegion.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DisplayMember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Name_region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//Видит пользователь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comboBoxRegion.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ValueMember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ID_region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//Получит программа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Отобразить все города</a:t>
            </a:r>
            <a:endParaRPr lang="ru-RU" sz="4400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95225" y="764704"/>
            <a:ext cx="8293199" cy="4524315"/>
          </a:xfrm>
          <a:prstGeom prst="rect">
            <a:avLst/>
          </a:prstGeom>
          <a:solidFill>
            <a:srgbClr val="EFF4E4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FormTours_Load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"SELECT * FROM [Cities]";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адаптера</a:t>
            </a:r>
            <a:endParaRPr lang="ru-RU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adapter.Fill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Отключить реакцию на событие выбора элемента в списке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comboBoxFilter.SelectedIndexChanged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comboBoxFilter_SelectedIndexChanged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comboBoxFilter.DataSource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comboBoxFilter.DisplayMember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//Название города - показать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comboBoxFilter.ValueMember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//Номер города - выдать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comboBoxFilter.SelectedValue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//Выбрать первым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//Подключить реакцию на событие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comboBoxFilter.SelectedIndexChanged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comboBoxFilter_SelectedIndexChanged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Фильтр по элементу списка</a:t>
            </a:r>
            <a:endParaRPr lang="ru-RU" sz="4400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23528" y="2780928"/>
            <a:ext cx="8001297" cy="3139321"/>
          </a:xfrm>
          <a:prstGeom prst="rect">
            <a:avLst/>
          </a:prstGeom>
          <a:solidFill>
            <a:srgbClr val="EFF4E4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//Метод отображения результатов фильтрации по </a:t>
            </a: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городам</a:t>
            </a:r>
            <a:endParaRPr 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Методу передается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города</a:t>
            </a:r>
            <a:endParaRPr lang="ru-RU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"SELECT * FROM [Tours],[Cities],[Transfers]" 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"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[Tours].[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=[Cities].[ID]" 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"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[Tours].[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IDTransfer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=[Transfers].[ID]" 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$"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[Tours].[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{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dataGridViewTours.DataSource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1054" y="766736"/>
            <a:ext cx="8103771" cy="1754326"/>
          </a:xfrm>
          <a:prstGeom prst="rect">
            <a:avLst/>
          </a:prstGeom>
          <a:solidFill>
            <a:srgbClr val="EFF4E4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Выбор условия фильтра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comboBoxFilter_SelectedIndexChanged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idCity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this.comboBoxFilter.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 </a:t>
            </a: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строки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idCity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Технология адаптеров </a:t>
            </a:r>
            <a:endParaRPr lang="ru-RU" sz="4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5615" y="1268760"/>
            <a:ext cx="8122045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 с закрытой БД, снижается нагрузка на сервер и сеть.</a:t>
            </a:r>
          </a:p>
          <a:p>
            <a:pPr marL="457200" indent="-4572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доступ к любой записи таблицы по ее индексу, а не последовательно перебором в цикле.</a:t>
            </a:r>
          </a:p>
          <a:p>
            <a:pPr marL="457200" indent="-4572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логикой обновления данных через свойства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методы адаптера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INSERT, UPDATE,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156" y="862595"/>
            <a:ext cx="801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Положительные возможности технологии: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615" y="3487248"/>
            <a:ext cx="812204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только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четыре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SELECT, INSERT, UPDATE, DELETE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615" y="3068960"/>
            <a:ext cx="801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технологии: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Назначение адаптеров </a:t>
            </a:r>
            <a:endParaRPr lang="ru-RU" sz="4400" b="1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1287781" y="2482122"/>
            <a:ext cx="5819359" cy="2981289"/>
            <a:chOff x="971600" y="980726"/>
            <a:chExt cx="5819359" cy="2981289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566" t="26995" b="15845"/>
            <a:stretch/>
          </p:blipFill>
          <p:spPr bwMode="auto">
            <a:xfrm>
              <a:off x="971600" y="1556791"/>
              <a:ext cx="1504457" cy="2182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394" r="70512" b="7239"/>
            <a:stretch/>
          </p:blipFill>
          <p:spPr bwMode="auto">
            <a:xfrm>
              <a:off x="5076056" y="1627057"/>
              <a:ext cx="1714903" cy="2334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Прямоугольник 10"/>
            <p:cNvSpPr/>
            <p:nvPr/>
          </p:nvSpPr>
          <p:spPr>
            <a:xfrm>
              <a:off x="3059833" y="1627057"/>
              <a:ext cx="1656184" cy="2304258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dash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2381" y="980726"/>
              <a:ext cx="1202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DataTable</a:t>
              </a:r>
              <a:endParaRPr lang="ru-RU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58050" y="1049382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SqlDataAdapter</a:t>
              </a:r>
              <a:endPara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15370" y="1739220"/>
              <a:ext cx="11402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Fill()</a:t>
              </a:r>
            </a:p>
            <a:p>
              <a:pPr algn="ctr"/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Получить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4831" y="3140968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Обновить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Стрелка вправо 4"/>
            <p:cNvSpPr/>
            <p:nvPr/>
          </p:nvSpPr>
          <p:spPr>
            <a:xfrm>
              <a:off x="2476057" y="2276872"/>
              <a:ext cx="2744016" cy="370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Стрелка влево 5"/>
            <p:cNvSpPr/>
            <p:nvPr/>
          </p:nvSpPr>
          <p:spPr>
            <a:xfrm>
              <a:off x="2411760" y="2899833"/>
              <a:ext cx="2736304" cy="38515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6967" y="836712"/>
            <a:ext cx="8122045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классов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(набор данных, образ Базы данных) или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(образ таблицы) представляет локальное временное хранилище данных на стороне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(кэш),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которыми можно работать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отключенной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БД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disconnected layer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400" y="5949280"/>
            <a:ext cx="815525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класса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(преобразователь,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провайдер)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взаимодействие между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данными из БД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7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139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Класс </a:t>
            </a:r>
            <a:r>
              <a:rPr lang="en-US" sz="4400" b="1" dirty="0" smtClean="0"/>
              <a:t>  </a:t>
            </a:r>
            <a:r>
              <a:rPr lang="en-US" sz="4400" b="1" dirty="0" err="1"/>
              <a:t>SqlDataAdapter</a:t>
            </a:r>
            <a:r>
              <a:rPr lang="en-US" sz="4400" b="1" dirty="0"/>
              <a:t> </a:t>
            </a:r>
            <a:endParaRPr lang="ru-RU" sz="44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5592" y="1556293"/>
            <a:ext cx="8234837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текст,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SqlC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onnection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/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ru-RU" alt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строкаПодключения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544" y="1168541"/>
            <a:ext cx="801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адаптера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039" y="2780928"/>
            <a:ext cx="7294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члены класса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70813"/>
              </p:ext>
            </p:extLst>
          </p:nvPr>
        </p:nvGraphicFramePr>
        <p:xfrm>
          <a:off x="154728" y="3211073"/>
          <a:ext cx="8208912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79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Член класса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SelectCommand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DeleteCommand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InsertCommand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UpDateCommand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Задает соответствующий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SQL-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запрос или имя хранимой процедуры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Fill()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Переносит данные между БД и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DataTable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после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запроса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число скопированных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записей. 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 несколько 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перегрузок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Update()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Обновление данных в БД после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INSERT, DELETE, UPDATE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UpdateBatchSize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обработанных строк в БД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039" y="6309320"/>
            <a:ext cx="83593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Вызывать методы типа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ExecuteXxxxx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нельзя, т.к. для них нужно открытое соединение.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840" y="791239"/>
            <a:ext cx="812204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обменом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содержимым БД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0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543800" cy="1718047"/>
          </a:xfrm>
        </p:spPr>
        <p:txBody>
          <a:bodyPr/>
          <a:lstStyle/>
          <a:p>
            <a:pPr algn="ctr"/>
            <a:r>
              <a:rPr lang="ru-RU" sz="5400" b="1" dirty="0" smtClean="0"/>
              <a:t>Адаптеры.</a:t>
            </a:r>
            <a:br>
              <a:rPr lang="ru-RU" sz="5400" b="1" dirty="0" smtClean="0"/>
            </a:br>
            <a:r>
              <a:rPr lang="ru-RU" sz="5400" b="1" dirty="0" smtClean="0"/>
              <a:t>Отображение данных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6431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Класс  </a:t>
            </a:r>
            <a:r>
              <a:rPr lang="en-US" sz="4400" b="1" dirty="0" err="1" smtClean="0"/>
              <a:t>DataSet</a:t>
            </a:r>
            <a:r>
              <a:rPr lang="ru-RU" sz="4400" b="1" dirty="0" smtClean="0"/>
              <a:t>  </a:t>
            </a:r>
            <a:endParaRPr lang="ru-RU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7525" y="773114"/>
            <a:ext cx="799288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хранить набор данных из нескольких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таблиц, полученных несколькими запросами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2122" y="1419445"/>
            <a:ext cx="4674347" cy="400110"/>
          </a:xfrm>
          <a:prstGeom prst="rect">
            <a:avLst/>
          </a:prstGeom>
          <a:solidFill>
            <a:srgbClr val="EFF4E4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525" y="1452237"/>
            <a:ext cx="3314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класса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525" y="1916832"/>
            <a:ext cx="799288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свойство класса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коллекция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 для доступа к нужной таблицы. Используется имя таблицы или ее индекс (обычно 0)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524" y="2708920"/>
            <a:ext cx="8778971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текст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$"SELECT * FROM [Clients] WHERE 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IDUser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объект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адаптера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-запроса и объекта подключения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//Создать объект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набора данных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//Перенести из БД в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кэш разными вариантами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adapter.Fill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//Имя таблицы в запросе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adapter.Fill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ClientsByOperator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		//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Новое имя таблицы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adapter.Fill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2, 4, "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ClientsByOperator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//Индекс, количество записей, имя таблицы</a:t>
            </a:r>
          </a:p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сетке данных таблицы с именем по умолчанию разными вариантами</a:t>
            </a:r>
          </a:p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dataGridViewClients.DataSource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dataSet.Tables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dataGridViewClients.DataSource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dataSet.Tables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Clients"];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//Отображение в сетке данных таблицы с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новым именем</a:t>
            </a:r>
          </a:p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dataGridViewClients.DataSource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dataSet.Tables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ClientsByOperator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"];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2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9" grpId="0"/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Класс  </a:t>
            </a:r>
            <a:r>
              <a:rPr lang="en-US" sz="4400" b="1" dirty="0" err="1" smtClean="0"/>
              <a:t>DataTable</a:t>
            </a:r>
            <a:r>
              <a:rPr lang="ru-RU" sz="4400" b="1" dirty="0" smtClean="0"/>
              <a:t>  </a:t>
            </a:r>
            <a:endParaRPr lang="ru-RU" sz="4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9537" y="764704"/>
            <a:ext cx="799288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данные только из одной таблицы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8138" y="1196752"/>
            <a:ext cx="337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класса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DataTale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634982" y="1214604"/>
            <a:ext cx="4586986" cy="369332"/>
          </a:xfrm>
          <a:prstGeom prst="rect">
            <a:avLst/>
          </a:prstGeom>
          <a:solidFill>
            <a:srgbClr val="EFF4E4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29537" y="1700808"/>
            <a:ext cx="7959102" cy="646331"/>
          </a:xfrm>
          <a:prstGeom prst="rect">
            <a:avLst/>
          </a:prstGeom>
          <a:solidFill>
            <a:srgbClr val="EFF4E4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.Tables[0];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.Tables[“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таблицы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”];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04" y="2420888"/>
            <a:ext cx="88231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текст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 с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this.textBoxFIO.Text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//Строка поиска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//1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через $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нотацию без параметров</a:t>
            </a:r>
            <a:endParaRPr lang="ru-RU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$"SELECT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[Clients]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Name_client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'%{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fio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}%'</a:t>
            </a:r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//2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через параметры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"SELECT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[Clients]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Name_client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'%' + @FIO + '%'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адаптера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 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SqlDataAdapter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запроса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adapter.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SelectCommand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.Parameters.AddWithValue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("@FIO",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//Можно сразу перенести из адаптера в таблицу, минуя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new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adapter.Fill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//Можно указать диапазон переносимых записей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adapter.Fill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//Индекс, количество</a:t>
            </a:r>
          </a:p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//Отображение содержимого таблицы БД в сетке</a:t>
            </a:r>
            <a:endParaRPr lang="en-US" sz="1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dataGridViewClients.DataSource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5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543800" cy="1718047"/>
          </a:xfrm>
        </p:spPr>
        <p:txBody>
          <a:bodyPr/>
          <a:lstStyle/>
          <a:p>
            <a:pPr algn="ctr"/>
            <a:r>
              <a:rPr lang="ru-RU" sz="5400" b="1" dirty="0" smtClean="0"/>
              <a:t>Классы </a:t>
            </a:r>
            <a:r>
              <a:rPr lang="en-US" sz="5400" b="1" dirty="0" err="1" smtClean="0"/>
              <a:t>DataRow</a:t>
            </a:r>
            <a:r>
              <a:rPr lang="en-US" sz="5400" b="1" dirty="0" smtClean="0"/>
              <a:t>, </a:t>
            </a:r>
            <a:r>
              <a:rPr lang="en-US" sz="5400" b="1" dirty="0" err="1" smtClean="0"/>
              <a:t>DataColumn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4439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5505" y="665509"/>
            <a:ext cx="820708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две коллекции: </a:t>
            </a:r>
          </a:p>
          <a:p>
            <a:pPr marL="342900" indent="-342900" fontAlgn="t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DataColumns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столбцов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(схема таблицы)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DataRows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строк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(непосредственно данные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95224" y="0"/>
            <a:ext cx="8282149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smtClean="0"/>
              <a:t>Классы  </a:t>
            </a:r>
            <a:r>
              <a:rPr lang="en-US" sz="4000" b="1" dirty="0" err="1" smtClean="0"/>
              <a:t>DataColumn</a:t>
            </a:r>
            <a:r>
              <a:rPr lang="ru-RU" sz="4000" b="1" dirty="0" smtClean="0"/>
              <a:t>  и </a:t>
            </a:r>
            <a:r>
              <a:rPr lang="en-US" sz="4000" b="1" dirty="0" err="1" smtClean="0"/>
              <a:t>DataRow</a:t>
            </a:r>
            <a:r>
              <a:rPr lang="ru-RU" sz="4000" b="1" dirty="0" smtClean="0"/>
              <a:t> 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4756" y="1700808"/>
            <a:ext cx="821783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DataColumn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отдельную колонку таблицы – элемент коллекции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DataColumns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756" y="2355865"/>
            <a:ext cx="8217830" cy="369332"/>
          </a:xfrm>
          <a:prstGeom prst="rect">
            <a:avLst/>
          </a:prstGeom>
          <a:solidFill>
            <a:srgbClr val="EFF4E4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DataColumn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dataColumn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DataColumns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//Доступ к столбцу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756" y="3953889"/>
            <a:ext cx="729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члены класса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DataRow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63420"/>
              </p:ext>
            </p:extLst>
          </p:nvPr>
        </p:nvGraphicFramePr>
        <p:xfrm>
          <a:off x="189053" y="4323221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5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Член класса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ItemArray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массив значений строки;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ItemArray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значение поля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[“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имя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”]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 к полю строки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5505" y="2852936"/>
            <a:ext cx="821537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DataRow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авляет отдельную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-  элемент коллекции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DataRows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3800" y="3468465"/>
            <a:ext cx="8198786" cy="369332"/>
          </a:xfrm>
          <a:prstGeom prst="rect">
            <a:avLst/>
          </a:prstGeom>
          <a:solidFill>
            <a:srgbClr val="EFF4E4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d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.Rows[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нужной строке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491" y="5949280"/>
            <a:ext cx="818709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)d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.Rows[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индекс_строки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]["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имя_поля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"];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)d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.Rows[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индекс_строки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индекс_поля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634" y="5549170"/>
            <a:ext cx="440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нужной ячейки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2376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10" grpId="0" animBg="1"/>
      <p:bldP spid="11" grpId="0"/>
      <p:bldP spid="13" grpId="0" animBg="1"/>
      <p:bldP spid="14" grpId="0" animBg="1"/>
      <p:bldP spid="15" grpId="0" animBg="1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12269</TotalTime>
  <Words>1223</Words>
  <Application>Microsoft Office PowerPoint</Application>
  <PresentationFormat>Экран (4:3)</PresentationFormat>
  <Paragraphs>247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Соседство</vt:lpstr>
      <vt:lpstr>Технология адаптеров для работы с БД</vt:lpstr>
      <vt:lpstr>Технология адаптеров </vt:lpstr>
      <vt:lpstr>Назначение адаптеров </vt:lpstr>
      <vt:lpstr>Класс   SqlDataAdapter </vt:lpstr>
      <vt:lpstr>Адаптеры. Отображение данных</vt:lpstr>
      <vt:lpstr>Класс  DataSet  </vt:lpstr>
      <vt:lpstr>Класс  DataTable  </vt:lpstr>
      <vt:lpstr>Классы DataRow, DataColumn</vt:lpstr>
      <vt:lpstr>Презентация PowerPoint</vt:lpstr>
      <vt:lpstr>Просмотр одной записи</vt:lpstr>
      <vt:lpstr>Адаптеры.  Изменения в БД</vt:lpstr>
      <vt:lpstr>Объекты для изменений БД</vt:lpstr>
      <vt:lpstr>Редактирование данных в БД</vt:lpstr>
      <vt:lpstr>Добавление записей в БД</vt:lpstr>
      <vt:lpstr>Удаление  записей из БД</vt:lpstr>
      <vt:lpstr>Компонент ComboBox и Базы данных</vt:lpstr>
      <vt:lpstr>Компонент ComboBox и БД</vt:lpstr>
      <vt:lpstr>Отобразить все города</vt:lpstr>
      <vt:lpstr>Фильтр по элементу списка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для работы с базами данных</dc:title>
  <dc:creator>mama</dc:creator>
  <cp:lastModifiedBy>mama</cp:lastModifiedBy>
  <cp:revision>140</cp:revision>
  <dcterms:created xsi:type="dcterms:W3CDTF">2021-01-02T08:56:10Z</dcterms:created>
  <dcterms:modified xsi:type="dcterms:W3CDTF">2022-10-02T20:09:16Z</dcterms:modified>
</cp:coreProperties>
</file>