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301" r:id="rId10"/>
    <p:sldId id="302" r:id="rId11"/>
    <p:sldId id="300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4A87D-0BBF-40D8-BFCA-28E8B08820F0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5018A-887D-4F20-9FDA-9C16EB3EF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65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5018A-887D-4F20-9FDA-9C16EB3EF5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5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26.05.2021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764704"/>
            <a:ext cx="8208912" cy="2952328"/>
          </a:xfrm>
        </p:spPr>
        <p:txBody>
          <a:bodyPr/>
          <a:lstStyle/>
          <a:p>
            <a:pPr algn="ctr"/>
            <a:r>
              <a:rPr lang="ru-RU" sz="4400" b="1" dirty="0"/>
              <a:t>Спецификация компонента обработки табличных </a:t>
            </a:r>
            <a:r>
              <a:rPr lang="ru-RU" sz="4400" b="1" dirty="0" smtClean="0"/>
              <a:t>данных.</a:t>
            </a:r>
            <a:br>
              <a:rPr lang="ru-RU" sz="4400" b="1" dirty="0" smtClean="0"/>
            </a:br>
            <a:r>
              <a:rPr lang="ru-RU" sz="4400" b="1" dirty="0" smtClean="0"/>
              <a:t>Компонент  </a:t>
            </a:r>
            <a:r>
              <a:rPr lang="ru-RU" sz="4400" b="1" dirty="0" smtClean="0"/>
              <a:t>DataGridView</a:t>
            </a:r>
            <a:br>
              <a:rPr lang="ru-RU" sz="4400" b="1" dirty="0" smtClean="0"/>
            </a:br>
            <a:r>
              <a:rPr lang="ru-RU" sz="4400" b="1" dirty="0" smtClean="0"/>
              <a:t>Часть №1. Настройка таблицы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8657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27067" y="0"/>
            <a:ext cx="8253463" cy="6224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-100" dirty="0" smtClean="0">
                <a:solidFill>
                  <a:schemeClr val="tx2"/>
                </a:solidFill>
              </a:rPr>
              <a:t>Пример настройки таблицы (</a:t>
            </a:r>
            <a:r>
              <a:rPr lang="en-US" sz="3600" b="1" spc="-100" dirty="0" smtClean="0">
                <a:solidFill>
                  <a:schemeClr val="tx2"/>
                </a:solidFill>
              </a:rPr>
              <a:t>DGV)</a:t>
            </a:r>
            <a:endParaRPr lang="ru-RU" sz="3600" b="1" spc="-100" dirty="0">
              <a:solidFill>
                <a:schemeClr val="tx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8927" y="622460"/>
            <a:ext cx="8241812" cy="55092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//Настройка всей таблицы</a:t>
            </a:r>
          </a:p>
          <a:p>
            <a:pPr latinLnBrk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DGV.AlternatingRowsDefaultCellStyle.BackColor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Color.Aqua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 нечетных строк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DGV.AutoSizeColumnsMode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DataGridViewAutoSizeColumnsMode.Fill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 ширине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DGV.CellBorderStyle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DataGridViewCellBorderStyle.Raised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//Границы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DGV.ColumnHeadersBorderStyle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DataGridViewHeaderBorderStyle.Sunken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atinLnBrk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DGV.BorderStyle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BorderStyle.Fixed3D;</a:t>
            </a:r>
          </a:p>
          <a:p>
            <a:pPr latinLnBrk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DGV.ShowCellToolTips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//Разрешить подсказку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DGV.ForeColor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Color.Black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//Цвет текста</a:t>
            </a:r>
          </a:p>
          <a:p>
            <a:pPr latinLnBrk="1"/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//Настройка ячеек таблицы</a:t>
            </a:r>
          </a:p>
          <a:p>
            <a:pPr latinLnBrk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 = 0; i &lt; n; i++)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строки</a:t>
            </a:r>
          </a:p>
          <a:p>
            <a:pPr latinLnBrk="1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j = 0; j &lt; m; j++)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столбцы</a:t>
            </a:r>
          </a:p>
          <a:p>
            <a:pPr latinLnBrk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DGV[j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ToolTipText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Ячейка";		</a:t>
            </a:r>
            <a:r>
              <a:rPr lang="ru-RU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//Текст всплывающей подсказки</a:t>
            </a:r>
            <a:endParaRPr lang="ru-RU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DGV[j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Style.Alignment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DataGridViewContentAlignment.MiddleCenter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atinLnBrk="1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DGV[j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Style.SelectionBackColor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Color.Red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 </a:t>
            </a:r>
            <a:r>
              <a:rPr lang="ru-RU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выделенной ячейки</a:t>
            </a:r>
            <a:endParaRPr lang="ru-RU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DGV[j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Style.SelectionForeColor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Color.White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выделенной ячейки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=="5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//Проверка значения в ячейке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DGV[j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Style.BackColor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Color.Green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 фон для 5</a:t>
            </a:r>
          </a:p>
          <a:p>
            <a:pPr latinLnBrk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DGV[j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Style.ForeColor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Color.Yellow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 текста для 5</a:t>
            </a:r>
          </a:p>
          <a:p>
            <a:pPr latinLnBrk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20" y="3967535"/>
            <a:ext cx="65913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2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208912" cy="1512168"/>
          </a:xfrm>
        </p:spPr>
        <p:txBody>
          <a:bodyPr/>
          <a:lstStyle/>
          <a:p>
            <a:pPr algn="ctr"/>
            <a:r>
              <a:rPr lang="ru-RU" sz="4400" b="1" dirty="0" smtClean="0"/>
              <a:t>Компонент  </a:t>
            </a:r>
            <a:r>
              <a:rPr lang="ru-RU" sz="4400" b="1" dirty="0" smtClean="0"/>
              <a:t>DataGridView</a:t>
            </a:r>
            <a:br>
              <a:rPr lang="ru-RU" sz="4400" b="1" dirty="0" smtClean="0"/>
            </a:br>
            <a:r>
              <a:rPr lang="ru-RU" sz="4400" b="1" dirty="0" smtClean="0"/>
              <a:t>Часть №2. События таблицы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8587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4000" b="1" dirty="0"/>
              <a:t>Основные события таблицы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7446"/>
              </p:ext>
            </p:extLst>
          </p:nvPr>
        </p:nvGraphicFramePr>
        <p:xfrm>
          <a:off x="90573" y="1412776"/>
          <a:ext cx="8297851" cy="4547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5283">
                  <a:extLst>
                    <a:ext uri="{9D8B030D-6E8A-4147-A177-3AD203B41FA5}">
                      <a16:colId xmlns:a16="http://schemas.microsoft.com/office/drawing/2014/main" xmlns="" val="3796488235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xmlns="" val="3865123778"/>
                    </a:ext>
                  </a:extLst>
                </a:gridCol>
              </a:tblGrid>
              <a:tr h="17286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Событие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Момент возникновения</a:t>
                      </a:r>
                      <a:endParaRPr lang="ru-RU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3185591972"/>
                  </a:ext>
                </a:extLst>
              </a:tr>
              <a:tr h="17286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CellClick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CellMouseClick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Происходит при щелчке по любой части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ячейки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2705817010"/>
                  </a:ext>
                </a:extLst>
              </a:tr>
              <a:tr h="17286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CellDoubleClick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CellMouseDoubleClick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Возникает при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двойном щелчке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любой части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ячейки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3226696105"/>
                  </a:ext>
                </a:extLst>
              </a:tr>
              <a:tr h="17286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CellValueChanged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Возникает при изменении значения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ячейки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2927442368"/>
                  </a:ext>
                </a:extLst>
              </a:tr>
              <a:tr h="57909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CellBeginEdit</a:t>
                      </a: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CellEndEdit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Перед (после) изменения значения в ячейке. Можно проверить  и отказаться от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введенного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16488425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CellEnter</a:t>
                      </a: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CellLeave</a:t>
                      </a: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CurrentCellChanged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Переход активности с ячейки 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CellValueChanged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 занесении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значения в ячейку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ColumnHeaderCellChanged</a:t>
                      </a: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ColumnHeaderMouseClick</a:t>
                      </a: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ColumnHeaderMouseDoubleClick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События для заголовочных ячеек колонок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RowHeaderCellChanged</a:t>
                      </a: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ColumnHeaderMouseClick</a:t>
                      </a: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ColumnHeaderMouseDoubleClick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marL="0" marR="0" indent="2159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События для заголовочных ячеек строк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573" y="692695"/>
            <a:ext cx="8297851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2000" algn="ctr" fontAlgn="base">
              <a:spcAft>
                <a:spcPct val="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 содержит информацию об индексах строки (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столбца (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той ячейки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произошло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4000" b="1" dirty="0" smtClean="0"/>
              <a:t>Пример события таблицы</a:t>
            </a:r>
            <a:r>
              <a:rPr lang="en-US" sz="4000" b="1" dirty="0" smtClean="0"/>
              <a:t> (DGV)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309" y="1340768"/>
            <a:ext cx="8297852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//Событие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CellEndEdit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окончания ввода данных в ячейку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строки и столбца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ячейки,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выполнялись действия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dataGridViewMas_CellEndEdit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e)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 x;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//Контроль ввода целого числа в ячейку таблицы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int.TryParse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("Вы ввели не число");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Контроль ввода целого числа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заданного интервала 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ячейку таблицы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(!(x&gt;=a&amp;&amp; x&lt;=b))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("Вы ввели число не из заданного интервала");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GV[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963" y="771979"/>
            <a:ext cx="829785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2000" algn="ctr" fontAlgn="base">
              <a:spcAft>
                <a:spcPct val="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вводимых данных в ячейку на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 корректность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208912" cy="2160240"/>
          </a:xfrm>
        </p:spPr>
        <p:txBody>
          <a:bodyPr/>
          <a:lstStyle/>
          <a:p>
            <a:pPr algn="ctr"/>
            <a:r>
              <a:rPr lang="ru-RU" sz="4400" b="1" dirty="0" smtClean="0"/>
              <a:t>Компонент  </a:t>
            </a:r>
            <a:r>
              <a:rPr lang="ru-RU" sz="4400" b="1" dirty="0" smtClean="0"/>
              <a:t>DataGridView</a:t>
            </a:r>
            <a:br>
              <a:rPr lang="ru-RU" sz="4400" b="1" dirty="0" smtClean="0"/>
            </a:br>
            <a:r>
              <a:rPr lang="ru-RU" sz="4400" b="1" dirty="0" smtClean="0"/>
              <a:t>Часть №3. Управление колонками и строками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5768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отдельной колонки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3694" y="753541"/>
            <a:ext cx="82225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новой колонки начинается с выбора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в колонке. Вызывается соответствующий конструктор класса для типа колонки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09869"/>
              </p:ext>
            </p:extLst>
          </p:nvPr>
        </p:nvGraphicFramePr>
        <p:xfrm>
          <a:off x="165873" y="2085437"/>
          <a:ext cx="8136905" cy="273565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965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70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621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типов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типа колонки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21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DataGridViewTextBoxColumn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Числовые данные либо строки (по умолчанию)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56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DataGridViewCheckBoxColumn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Значения типа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ool</a:t>
                      </a:r>
                      <a:r>
                        <a:rPr lang="ru-RU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флажки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21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DataGridViewImageColumn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Картинки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86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DataGridViewComboBoxColumn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Выпадающий список значений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21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DataGridViewButtonColumn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Данные представлены</a:t>
                      </a:r>
                      <a:r>
                        <a:rPr lang="ru-RU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виде кнопок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21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DataGridViewLinkColumn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Гиперссылка или ссылка на какие-то данные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211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DataGridViewColumn</a:t>
                      </a:r>
                      <a:endParaRPr lang="en-US" sz="16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Пользовательский тип</a:t>
                      </a:r>
                      <a:endParaRPr lang="ru-RU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1397" y="1474505"/>
            <a:ext cx="8267027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Класс_типа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имя_колонки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Класс_типа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6838" y="5348021"/>
            <a:ext cx="8977162" cy="1200329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DataGridViewTextBoxColumn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DataGridViewTextBoxColumn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DataGridViewComboBoxColumn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DataGridViewComboBoxColumn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columnButton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DataGridViewImageColumn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DataGridViewImageColumn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1397" y="4947911"/>
            <a:ext cx="81812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создать обычную колонку и список значений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8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Базовые свойства колонки</a:t>
            </a:r>
            <a:endParaRPr lang="ru-RU" sz="4000" b="1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5023" y="1784996"/>
            <a:ext cx="8210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типа колонки есть 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8038" y="2276872"/>
            <a:ext cx="8965962" cy="1938992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	//имя колонки в коде для доступа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"Должность";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columnCombo.Width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ширина колонки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колонке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менять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.ToolTipText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Должность сотрудника. Выбрать из списка";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.Visible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8038" y="707832"/>
            <a:ext cx="806637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колонки настраивают ее свойства. Сначала настраиваются обязательные свойства, которые есть у каждой колонки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Уникальные свойства </a:t>
            </a:r>
            <a:r>
              <a:rPr lang="ru-RU" sz="4000" b="1" dirty="0"/>
              <a:t>колонки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8693" y="1954108"/>
            <a:ext cx="9014640" cy="70788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columnCombo.Items.Add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	//Добавить элемент в список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columnCombo.Sorted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//Разрешить сортировку списка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8038" y="707832"/>
            <a:ext cx="806637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колонки настраивают ее свойства. У каждого типа колонки свои свойства и функционал.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3190" y="1575450"/>
            <a:ext cx="81150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колонки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DataGridViewComboBoColumn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1487" y="3420498"/>
            <a:ext cx="8980810" cy="101566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columnButton.Text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"Выбрать фото";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на всех кнопках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columnButton.UseColumnTextForButtonValue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текст на кнопках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columnButton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FlatStyle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FlatStyle.Popup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//Стиль кнопки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78038" y="3103732"/>
            <a:ext cx="81150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колонки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23154" y="5141673"/>
            <a:ext cx="8980810" cy="646331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columnPhoto.ImageLayout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DataGridViewImageCellLayout.Zoom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    //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 картинки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columnPhoto.Image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Bitmap(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Properties.Resources.NotPicture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Картинка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ресурса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0319" y="4794891"/>
            <a:ext cx="81150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колонки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DataGridViewImageColumn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/>
      <p:bldP spid="11" grpId="0" animBg="1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5857"/>
            <a:ext cx="8460432" cy="764704"/>
          </a:xfrm>
        </p:spPr>
        <p:txBody>
          <a:bodyPr>
            <a:noAutofit/>
          </a:bodyPr>
          <a:lstStyle/>
          <a:p>
            <a:pPr lvl="0" algn="ctr"/>
            <a:r>
              <a:rPr lang="ru-RU" sz="4000" b="1" dirty="0"/>
              <a:t>Коллекция колонок</a:t>
            </a:r>
            <a:r>
              <a:rPr lang="en-US" sz="4000" b="1" dirty="0"/>
              <a:t> Columns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8762" y="601010"/>
            <a:ext cx="8189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коллекцию колонок. Свойство позволяют управлять составом колонок.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733" y="1384608"/>
            <a:ext cx="8056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возможности коллекции </a:t>
            </a:r>
            <a:r>
              <a:rPr lang="ru-RU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2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75126"/>
              </p:ext>
            </p:extLst>
          </p:nvPr>
        </p:nvGraphicFramePr>
        <p:xfrm>
          <a:off x="163035" y="1935762"/>
          <a:ext cx="8097365" cy="2976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326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5998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Свойство/Метод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998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Count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колонок 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заголовка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32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(имя, заголовок)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Add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(колонка)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Добавляет новую колонку в конец набора колонок. Возвращает ее индекс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391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Insert 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индекс, колонка)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marL="0" marR="0" indent="2159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Добавляет 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колонку 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нужную 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позицию. Возвращает ее индекс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1998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 Clear ()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Удалить все столбцы таблицы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997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 Remove (“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 Remove (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колонка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Удалить конкретный столбец таблицы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1998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 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RemoveAt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Удалить столбец 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его индексу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1998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колонка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Получить индекс нужной колонки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3035" y="5542695"/>
            <a:ext cx="5342802" cy="70788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dataGridView1.Columns[</a:t>
            </a:r>
            <a:r>
              <a:rPr lang="ru-RU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индекс_колонки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ataGridView1.Columns[“</a:t>
            </a:r>
            <a:r>
              <a:rPr lang="ru-RU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имя_колонки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  <a:endParaRPr lang="ru-RU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4134" y="5081492"/>
            <a:ext cx="64971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отдельной колонке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84" y="30363"/>
            <a:ext cx="8370740" cy="68949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Добавление колонки в таблицу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33768" y="1423284"/>
            <a:ext cx="6210232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Новая колонка с заданным именем и заголовком.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колонки по умолчанию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DataGridViewTextBoxColumn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8036" y="722751"/>
            <a:ext cx="8230388" cy="6155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Подготовленную колонку можно добавить в таблицу методами коллекции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27410" y="1525446"/>
            <a:ext cx="2685773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Add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(string, string);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8035" y="2147273"/>
            <a:ext cx="8230389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index = dataGridView1.Columns.Add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Total", 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249802" y="2727528"/>
            <a:ext cx="2046853" cy="432048"/>
          </a:xfrm>
          <a:prstGeom prst="wedgeRoundRectCallout">
            <a:avLst>
              <a:gd name="adj1" fmla="val 33350"/>
              <a:gd name="adj2" fmla="val -96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5796136" y="2687948"/>
            <a:ext cx="2343695" cy="432048"/>
          </a:xfrm>
          <a:prstGeom prst="wedgeRoundRectCallout">
            <a:avLst>
              <a:gd name="adj1" fmla="val -47761"/>
              <a:gd name="adj2" fmla="val -1008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712454" y="2723169"/>
            <a:ext cx="1058129" cy="432048"/>
          </a:xfrm>
          <a:prstGeom prst="wedgeRoundRectCallout">
            <a:avLst>
              <a:gd name="adj1" fmla="val -37947"/>
              <a:gd name="adj2" fmla="val -105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042370" y="3277836"/>
            <a:ext cx="610163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Колонка задается конструктором нужного типа. Перед добавлением  настроить обязательные свойства.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58035" y="3378199"/>
            <a:ext cx="2710955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Add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колонка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8340" y="4042428"/>
            <a:ext cx="8965660" cy="70788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dataGridView1.Columns.Add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Текстовая колонка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dataGridView1.Columns.Add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//Список значений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ая прямоугольная выноска 21"/>
          <p:cNvSpPr/>
          <p:nvPr/>
        </p:nvSpPr>
        <p:spPr>
          <a:xfrm>
            <a:off x="3498430" y="4879357"/>
            <a:ext cx="1187775" cy="432048"/>
          </a:xfrm>
          <a:prstGeom prst="wedgeRoundRectCallout">
            <a:avLst>
              <a:gd name="adj1" fmla="val 64937"/>
              <a:gd name="adj2" fmla="val -90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Колонка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Скругленная прямоугольная выноска 22"/>
          <p:cNvSpPr/>
          <p:nvPr/>
        </p:nvSpPr>
        <p:spPr>
          <a:xfrm>
            <a:off x="292793" y="4802350"/>
            <a:ext cx="1149206" cy="432048"/>
          </a:xfrm>
          <a:prstGeom prst="wedgeRoundRectCallout">
            <a:avLst>
              <a:gd name="adj1" fmla="val -34788"/>
              <a:gd name="adj2" fmla="val -100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58035" y="5414543"/>
            <a:ext cx="3610693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  Insert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колонка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886300" y="5340540"/>
            <a:ext cx="4502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новую колонку в нужную позицию таблицы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27410" y="6165304"/>
            <a:ext cx="8972556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this.dataGridView1.Columns.Insert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//Добавить первой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257" y="0"/>
            <a:ext cx="8443175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b="1" spc="-100" dirty="0">
                <a:solidFill>
                  <a:schemeClr val="tx2"/>
                </a:solidFill>
              </a:rPr>
              <a:t>Компонент </a:t>
            </a:r>
            <a:r>
              <a:rPr lang="en-US" sz="4000" b="1" spc="-100" dirty="0" err="1">
                <a:solidFill>
                  <a:schemeClr val="tx2"/>
                </a:solidFill>
              </a:rPr>
              <a:t>DataGridView</a:t>
            </a:r>
            <a:endParaRPr lang="ru-RU" sz="4000" b="1" spc="-100" dirty="0">
              <a:solidFill>
                <a:schemeClr val="tx2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0573" y="619543"/>
            <a:ext cx="8297851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2000" marR="0" lvl="0" algn="ctr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отображения данных в табличной форме. Может отображать как произвольные данные, так и информацию из таблиц базы данных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8828" y="2496895"/>
            <a:ext cx="822097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2000"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Сетку можно настроить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этапе проектирования с помощью локального меню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компонента, так и программным кодом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8" r="53735" b="56821"/>
          <a:stretch/>
        </p:blipFill>
        <p:spPr bwMode="auto">
          <a:xfrm>
            <a:off x="143891" y="3429000"/>
            <a:ext cx="5472608" cy="333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кругленная прямоугольная выноска 1"/>
          <p:cNvSpPr/>
          <p:nvPr/>
        </p:nvSpPr>
        <p:spPr>
          <a:xfrm>
            <a:off x="5677068" y="4725144"/>
            <a:ext cx="2626813" cy="576064"/>
          </a:xfrm>
          <a:prstGeom prst="wedgeRoundRectCallout">
            <a:avLst>
              <a:gd name="adj1" fmla="val -123667"/>
              <a:gd name="adj2" fmla="val 39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столбцов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5687373" y="3645024"/>
            <a:ext cx="2644872" cy="648072"/>
          </a:xfrm>
          <a:prstGeom prst="wedgeRoundRectCallout">
            <a:avLst>
              <a:gd name="adj1" fmla="val -123634"/>
              <a:gd name="adj2" fmla="val 155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и настройка столбцов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8828" y="1390632"/>
            <a:ext cx="82498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2000"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одном столбце имеют одинаковый тип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00"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могут быть заголовочные строки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столбцы.</a:t>
            </a:r>
          </a:p>
          <a:p>
            <a:pPr marL="72000"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прокручивании таблицы, они не перемещаются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18344" y="3073191"/>
            <a:ext cx="82209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сетки на этапе проектировании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5687374" y="5517232"/>
            <a:ext cx="2678100" cy="576064"/>
          </a:xfrm>
          <a:prstGeom prst="wedgeRoundRectCallout">
            <a:avLst>
              <a:gd name="adj1" fmla="val -122260"/>
              <a:gd name="adj2" fmla="val -213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управления столбцом пользователем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1202567"/>
            <a:ext cx="2343185" cy="129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5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" grpId="0" animBg="1"/>
      <p:bldP spid="12" grpId="0" animBg="1"/>
      <p:bldP spid="13" grpId="0" animBg="1"/>
      <p:bldP spid="15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Удаление отдельной колонки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97087" y="830902"/>
            <a:ext cx="804732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Методами коллекции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RemoveAt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1267" y="1357663"/>
            <a:ext cx="4554576" cy="101566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  Remove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имя_колонки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  Remove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колонка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RemoveAt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3073" y="3010632"/>
            <a:ext cx="8071335" cy="101566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dataGridView1.Columns.Remove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columnCombo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dataGridView1.Columns.Remove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(dataGridView1.Columns[0]);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dataGridView1.Columns.RemoveAt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(dataGridView1.ColumnCount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74006" y="2628796"/>
            <a:ext cx="8843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Удалить колонку по имени, первую и последнюю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5857"/>
            <a:ext cx="8460432" cy="764704"/>
          </a:xfrm>
        </p:spPr>
        <p:txBody>
          <a:bodyPr>
            <a:noAutofit/>
          </a:bodyPr>
          <a:lstStyle/>
          <a:p>
            <a:pPr lvl="0" algn="ctr"/>
            <a:r>
              <a:rPr lang="ru-RU" sz="4000" b="1" dirty="0"/>
              <a:t>Коллекция строк</a:t>
            </a:r>
            <a:r>
              <a:rPr lang="en-US" sz="4000" b="1" dirty="0"/>
              <a:t> Rows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3977" y="738392"/>
            <a:ext cx="8224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строки таблицы имеют одинаковый шаблон – тип </a:t>
            </a:r>
            <a:r>
              <a:rPr lang="en-US" sz="2000" dirty="0" err="1">
                <a:latin typeface="Times New Roman"/>
                <a:cs typeface="Times New Roman"/>
              </a:rPr>
              <a:t>DataGridViewRow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Коллекция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все строки таблицы. Методами коллекции можно управлять составом строк таблицы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3977" y="1754055"/>
            <a:ext cx="8024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возможности коллекции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lang="ru-RU" sz="24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38984"/>
              </p:ext>
            </p:extLst>
          </p:nvPr>
        </p:nvGraphicFramePr>
        <p:xfrm>
          <a:off x="163977" y="2165313"/>
          <a:ext cx="9016535" cy="3179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5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4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0140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Свойство/Метод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Тип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Назначение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Count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/>
                          <a:cs typeface="Times New Roman"/>
                        </a:rPr>
                        <a:t>Простое </a:t>
                      </a:r>
                      <a:r>
                        <a:rPr lang="en-US" sz="1600">
                          <a:effectLst/>
                          <a:latin typeface="Times New Roman"/>
                          <a:cs typeface="Times New Roman"/>
                        </a:rPr>
                        <a:t>int</a:t>
                      </a:r>
                      <a:endParaRPr lang="ru-RU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 строк без заголовка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индекс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]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/>
                          <a:cs typeface="Times New Roman"/>
                        </a:rPr>
                        <a:t>Класс </a:t>
                      </a:r>
                      <a:r>
                        <a:rPr lang="en-US" sz="1600" dirty="0" err="1">
                          <a:effectLst/>
                          <a:latin typeface="Times New Roman"/>
                          <a:cs typeface="Times New Roman"/>
                        </a:rPr>
                        <a:t>DataGridViewRow</a:t>
                      </a:r>
                      <a:endParaRPr lang="ru-RU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Доступ к отдельной строке таблицы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028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Add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Add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(строка)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Add 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Add ()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Add (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DataGridViewRow</a:t>
                      </a: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r>
                        <a:rPr lang="en-US" sz="1600" dirty="0" err="1">
                          <a:effectLst/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/>
                          <a:cs typeface="Times New Roman"/>
                        </a:rPr>
                        <a:t>  Add (</a:t>
                      </a:r>
                      <a:r>
                        <a:rPr lang="en-US" sz="1600" dirty="0" err="1">
                          <a:effectLst/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 smtClean="0">
                          <a:effectLst/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Добавляет в конец набора строк строку или строки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2073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Insert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индекс, строка)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Insert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индекс,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/>
                          <a:cs typeface="Times New Roman"/>
                        </a:rPr>
                        <a:t>void  Insert(</a:t>
                      </a:r>
                      <a:r>
                        <a:rPr lang="en-US" sz="1600" dirty="0" err="1">
                          <a:effectLst/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/>
                          <a:cs typeface="Times New Roman"/>
                        </a:rPr>
                        <a:t>DataGridViewRow</a:t>
                      </a:r>
                      <a:r>
                        <a:rPr lang="en-US" sz="1600" dirty="0" smtClean="0">
                          <a:effectLst/>
                          <a:latin typeface="Times New Roman"/>
                          <a:cs typeface="Times New Roman"/>
                        </a:rPr>
                        <a:t>)</a:t>
                      </a:r>
                      <a:endParaRPr lang="ru-RU" sz="1600" dirty="0" smtClean="0"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/>
                          <a:cs typeface="Times New Roman"/>
                        </a:rPr>
                        <a:t>void  Insert(</a:t>
                      </a:r>
                      <a:r>
                        <a:rPr lang="en-US" sz="1600" dirty="0" err="1" smtClean="0">
                          <a:effectLst/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 smtClean="0">
                          <a:effectLst/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 smtClean="0">
                          <a:effectLst/>
                          <a:latin typeface="Times New Roman"/>
                          <a:cs typeface="Times New Roman"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Вставляет в нужную позицию строку (строки)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Clear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  <a:latin typeface="Times New Roman"/>
                          <a:cs typeface="Times New Roman"/>
                        </a:rPr>
                        <a:t>void </a:t>
                      </a:r>
                      <a:r>
                        <a:rPr lang="ru-RU" sz="1600">
                          <a:solidFill>
                            <a:srgbClr val="2A2A2A"/>
                          </a:solidFill>
                          <a:effectLst/>
                          <a:latin typeface="Times New Roman"/>
                          <a:cs typeface="Times New Roman"/>
                        </a:rPr>
                        <a:t>Clear(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lang="ru-RU" sz="1600">
                          <a:solidFill>
                            <a:srgbClr val="2A2A2A"/>
                          </a:solidFill>
                          <a:effectLst/>
                          <a:latin typeface="Times New Roman"/>
                          <a:cs typeface="Times New Roman"/>
                        </a:rPr>
                        <a:t>);</a:t>
                      </a:r>
                      <a:endParaRPr lang="ru-RU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Удаляет все строки таблицы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028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Remove (</a:t>
                      </a: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строка)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/>
                          <a:cs typeface="Times New Roman"/>
                        </a:rPr>
                        <a:t>void  Remove(DataGridViewRow)</a:t>
                      </a:r>
                      <a:endParaRPr lang="ru-RU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Удаляет строку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RemoveAt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индекс)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/>
                          <a:cs typeface="Times New Roman"/>
                        </a:rPr>
                        <a:t>void  RemoveAt(int)</a:t>
                      </a:r>
                      <a:endParaRPr lang="ru-RU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Удаляет строку по индексу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2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>
            <a:noAutofit/>
          </a:bodyPr>
          <a:lstStyle/>
          <a:p>
            <a:pPr lvl="0" algn="ctr"/>
            <a:r>
              <a:rPr lang="ru-RU" sz="4000" b="1" dirty="0"/>
              <a:t>Класс </a:t>
            </a:r>
            <a:r>
              <a:rPr lang="en-US" sz="4000" b="1" dirty="0" err="1"/>
              <a:t>DataGridViewRow</a:t>
            </a:r>
            <a:r>
              <a:rPr lang="ru-RU" sz="4000" b="1" dirty="0"/>
              <a:t> - строка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8682" y="703841"/>
            <a:ext cx="8259743" cy="6155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DataGridViewRow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обработки отдельной строки таблицы, является элементом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1975" y="1713219"/>
            <a:ext cx="8276450" cy="70788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dataGridView1.Rows[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индекс_строки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	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индексу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dataGridView1.CurrentRow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//выделенная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9336" y="1348077"/>
            <a:ext cx="87717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отдельной строке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7148" y="2535831"/>
            <a:ext cx="8888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возможности класса </a:t>
            </a:r>
            <a:r>
              <a:rPr lang="ru-RU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lang="ru-RU" sz="2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95888"/>
              </p:ext>
            </p:extLst>
          </p:nvPr>
        </p:nvGraphicFramePr>
        <p:xfrm>
          <a:off x="149336" y="2935941"/>
          <a:ext cx="8816680" cy="283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85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Свойство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Назначение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673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Cells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Коллекция </a:t>
                      </a:r>
                      <a:r>
                        <a:rPr lang="en-US" sz="1400" dirty="0" err="1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DataGridViewCollection</a:t>
                      </a:r>
                      <a:endParaRPr lang="ru-RU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Массив ячеек строки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DefaultCellStyle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Класс 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cs typeface="Times New Roman"/>
                        </a:rPr>
                        <a:t>DefaultCellStyle</a:t>
                      </a:r>
                      <a:endParaRPr lang="ru-RU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Настройка стиля ячеек строки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418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DividerHeight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Простой 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ru-RU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Ширина в точках нижней границы строки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Frozen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Простое bool</a:t>
                      </a:r>
                      <a:endParaRPr lang="ru-RU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Перемещается ли строка при вертикальной </a:t>
                      </a:r>
                      <a:r>
                        <a:rPr lang="ru-RU" sz="1400" dirty="0" smtClean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прокрутке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Header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Cell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Класс 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DataGridViewRowHeaderCell</a:t>
                      </a:r>
                      <a:endParaRPr lang="ru-RU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Доступ к возможностям заголовка столбца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8982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Height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Простой 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ru-RU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Высота строки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ReadOnly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Простое </a:t>
                      </a:r>
                      <a:r>
                        <a:rPr lang="ru-RU" sz="1400" dirty="0" err="1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bool</a:t>
                      </a:r>
                      <a:endParaRPr lang="ru-RU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Возможность изменять ячейки строки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4418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Resizable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Перечисление DataGridViewTriState</a:t>
                      </a:r>
                      <a:endParaRPr lang="ru-RU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Возможность изменять размер строки пользователем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Visible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Простое bool</a:t>
                      </a:r>
                      <a:endParaRPr lang="ru-RU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Видимость строки в таблице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Selected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Простое </a:t>
                      </a:r>
                      <a:r>
                        <a:rPr lang="ru-RU" sz="1400" dirty="0" err="1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bool</a:t>
                      </a:r>
                      <a:endParaRPr lang="ru-RU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Выделение строки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1460" y="5877272"/>
            <a:ext cx="8216965" cy="92333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//Создание строки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total.HeaderCell.Value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//Заголовок строки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this.dataGridView1.Rows.Add(total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 таблицу последней строкой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8199"/>
            <a:ext cx="8388424" cy="102895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Практическая работа:</a:t>
            </a:r>
            <a:b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«Табель. Заполнение»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0765" y="1081342"/>
            <a:ext cx="8354127" cy="1323439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 вводятся ФИО работника, выбирается должность из списка и указывается наличие премии. Оклад вычисляется в зависимости от должности. Зарплата рассчитывается в зависимости от оклада и наличия премии. Кнопкой можно выбрать фото и занести в отдельный столбец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7232" y="5130782"/>
            <a:ext cx="905676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«4»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удаление выбранного столбца из таблицы (увольнение сотрудника).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удаление всех строчек из таблицы (разорение фирмы).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89356" y="2590435"/>
            <a:ext cx="3343367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«3»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файл «Тарифная сетка» с должностями и окладами.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Заполнить столбец «Должность» из файла.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массив окладов для каждой должности из файла.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232" y="6172576"/>
            <a:ext cx="90567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«5»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 таблицей добавить строку с общими денежными расчетами по фирме.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2" y="2593400"/>
            <a:ext cx="5578107" cy="24146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8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8199"/>
            <a:ext cx="8388424" cy="62888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щелчка по кнопке сетке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1581" y="764704"/>
            <a:ext cx="9082419" cy="452431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//Событие щелчка по содержимому ячейки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dataGridViewWorks_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CellContentClick</a:t>
            </a:r>
            <a:endParaRPr lang="ru-RU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sender,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5)    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номера столбца, по которому щелкнули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(openFileDialog1.ShowDialog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//Поместить изображение из файла в ячейку с картинкой разными способами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Bitmap(openFileDialog1.FileName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dgv.CurrentRow.Cells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].Value= bit;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dgv.CurrentRow.Cells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 =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Image.FromFile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(openFileDialog1.FileName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dgv.CurrentRow.Cells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 = new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Bitmap(openFileDialog1.FileName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8199"/>
            <a:ext cx="8388424" cy="62888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Изменения в текущих ячейках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3" y="620688"/>
            <a:ext cx="8964488" cy="6186309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//Событие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ячейке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private void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dataGridViewWorks_CellValueChanged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sender,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столбца,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которым изменяем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   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Столбец должности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dgv.CurrentRow.Cells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Выбранная должность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//Поиск индекса выбранной должности для получения зарплаты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index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((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DataGridViewComboBoxColumn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dgv.Columns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Items.IndexOf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dgv.CurrentRow.Cells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 =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rate[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dgv.CurrentRow.Cells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 =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rate[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3:    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Столбец премии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((bool)(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this.dataGridViewWorks.CurrentRow.Cells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[3]).Value == true) 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this.dataGridViewWorks.CurrentRow.Cells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[4].Value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Convert.ToInt32(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this.dataGridViewWorks.CurrentRow.Cells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].Value) * 1.2;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else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this.dataGridViewWorks.CurrentRow.Cells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[4].Value =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this.dataGridViewWorks.CurrentRow.Cells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[2].Value;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break;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2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9" r="50000" b="35886"/>
          <a:stretch/>
        </p:blipFill>
        <p:spPr bwMode="auto">
          <a:xfrm>
            <a:off x="107504" y="795607"/>
            <a:ext cx="4915520" cy="4429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-3496"/>
            <a:ext cx="8499664" cy="707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4000" b="1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Добавление столбцов в таблицу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" t="49100" r="64459" b="37832"/>
          <a:stretch/>
        </p:blipFill>
        <p:spPr bwMode="auto">
          <a:xfrm>
            <a:off x="4243256" y="5362884"/>
            <a:ext cx="4193236" cy="146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5741" y="4981256"/>
            <a:ext cx="263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столбцов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288135" y="1412776"/>
            <a:ext cx="2380210" cy="612648"/>
          </a:xfrm>
          <a:prstGeom prst="wedgeRoundRectCallout">
            <a:avLst>
              <a:gd name="adj1" fmla="val -141860"/>
              <a:gd name="adj2" fmla="val 3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колонки в коде (идентификатор)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296837" y="3717032"/>
            <a:ext cx="2875563" cy="432048"/>
          </a:xfrm>
          <a:prstGeom prst="wedgeRoundRectCallout">
            <a:avLst>
              <a:gd name="adj1" fmla="val -113743"/>
              <a:gd name="adj2" fmla="val 10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 колонки (Русский)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5076597" y="2802818"/>
            <a:ext cx="1944216" cy="559459"/>
          </a:xfrm>
          <a:prstGeom prst="wedgeRoundRectCallout">
            <a:avLst>
              <a:gd name="adj1" fmla="val -139537"/>
              <a:gd name="adj2" fmla="val 186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в колонке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5220072" y="4293096"/>
            <a:ext cx="2865554" cy="414742"/>
          </a:xfrm>
          <a:prstGeom prst="wedgeRoundRectCallout">
            <a:avLst>
              <a:gd name="adj1" fmla="val -107375"/>
              <a:gd name="adj2" fmla="val 233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 колонки на месте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619672" y="5384090"/>
            <a:ext cx="2432551" cy="588354"/>
          </a:xfrm>
          <a:prstGeom prst="wedgeRoundRectCallout">
            <a:avLst>
              <a:gd name="adj1" fmla="val -14032"/>
              <a:gd name="adj2" fmla="val -1706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менять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пользователем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77989" y="5362884"/>
            <a:ext cx="1397667" cy="586396"/>
          </a:xfrm>
          <a:prstGeom prst="wedgeRoundRectCallout">
            <a:avLst>
              <a:gd name="adj1" fmla="val 87414"/>
              <a:gd name="adj2" fmla="val -172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Видимость колонки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073465" y="818420"/>
            <a:ext cx="3188944" cy="11887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9" r="39953" b="35730"/>
          <a:stretch/>
        </p:blipFill>
        <p:spPr bwMode="auto">
          <a:xfrm>
            <a:off x="107505" y="908720"/>
            <a:ext cx="6264696" cy="469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0"/>
            <a:ext cx="8352928" cy="707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4000" b="1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Удаление и настройка столбцов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4860032" y="840486"/>
            <a:ext cx="3188944" cy="11887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96136" y="3537012"/>
            <a:ext cx="244827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2000" marR="0" lvl="0" algn="ctr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настройки выбранного столбца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>
            <a:stCxn id="7" idx="1"/>
          </p:cNvCxnSpPr>
          <p:nvPr/>
        </p:nvCxnSpPr>
        <p:spPr>
          <a:xfrm flipH="1" flipV="1">
            <a:off x="4094534" y="3937070"/>
            <a:ext cx="1701602" cy="154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971600" y="5023048"/>
            <a:ext cx="0" cy="7102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07505" y="5760130"/>
            <a:ext cx="15121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новый столбец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1835696" y="5026597"/>
            <a:ext cx="360040" cy="7066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835696" y="5805264"/>
            <a:ext cx="233408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выбранный</a:t>
            </a:r>
          </a:p>
          <a:p>
            <a:pPr marR="0"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столбец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267745" y="3258270"/>
            <a:ext cx="3672407" cy="24749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643944" y="5860664"/>
            <a:ext cx="196221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по столбцам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52175"/>
              </p:ext>
            </p:extLst>
          </p:nvPr>
        </p:nvGraphicFramePr>
        <p:xfrm>
          <a:off x="151983" y="840103"/>
          <a:ext cx="8784976" cy="2810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605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649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Свойство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28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ColumnCount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RowCount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Простое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2A2A2A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Получить или задать количество столбцов и строк в таблице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AllowUserToAddRows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AllowUserToDeleteRows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Простое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Возможность у пользователя добавлять и удалять строки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028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AllowUserToResizeRows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AllowUserToResizeColumns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Простое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Возможность у пользователя менять размер строк и столбцов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AutoSizeColumnsMode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AutoSizeRowsMode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Перечисление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DataGridViewAutoSizeColumnsMode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Указывает, как определяется ширина столбца, высота строки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ReadOnly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Простое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159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Возможность у пользователя редактировать данные таблицы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882047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4000" b="1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Программная настройка таблицы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4574" y="3727484"/>
            <a:ext cx="82238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настройки таблицы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7504" y="4077072"/>
            <a:ext cx="8223849" cy="203132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(int)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numericUpDownRow.Value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(int)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numericUpDownCol.Value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dataGridView1.RowCount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//Число строк в таблице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dataGridView1.ColumnCount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//Число столбцов в таблице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//Все строки должны уместиться внутри компонента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dataGridView1.AutoSizeColumnsMode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DataGridViewAutoSizeColumnsMode.Fill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dataGridView1.ReadOnly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//Нельзя менять значения в ячейках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0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70668"/>
              </p:ext>
            </p:extLst>
          </p:nvPr>
        </p:nvGraphicFramePr>
        <p:xfrm>
          <a:off x="94969" y="1340768"/>
          <a:ext cx="8965390" cy="1909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6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ColumnHeadersHeight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RowHeadersWidth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Простое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A2A2A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Высота (в пикселях) строки заголовков столбцов и ширина заголовков строк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028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ColumnHeadersVisible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RowHeadersVisible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Простое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2A2A2A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Отображение строки заголовков столбцов и строк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028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ColumnHeadersHeightSizeMode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indent="2159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RowHeadersWidthSizeMode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Перечисление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DataGridViewColumnHeadersHeightSizeMode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2A2A2A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Настройка высоты (ширины) заголовков столбцов (строк)</a:t>
                      </a:r>
                      <a:endParaRPr lang="ru-RU" sz="1400" kern="1200" dirty="0">
                        <a:solidFill>
                          <a:srgbClr val="2A2A2A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-73780"/>
            <a:ext cx="84604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4000" b="1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Настройка заголовков таблицы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1290" y="3356992"/>
            <a:ext cx="8297851" cy="615553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80000" marR="0"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Индексация любых строк (свойство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столбцов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компоненте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с 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5860" y="4077072"/>
            <a:ext cx="80054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заголовочными строками и столбцами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1290" y="4408506"/>
            <a:ext cx="9062710" cy="206210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dataGridView1.ColumnHeadersVisible = true; 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Отображать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 колонок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dataGridView1.RowHeadersVisible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true;	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Отображать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dataGridView1.RowHeadersWidth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100;       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Ширина столбца заголовков строк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TopLeftHeaderCell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	//Ячейка левого верхнего угла таблицы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i = 0; i &lt; n; i++)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dataGridView1.Rows[i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HeaderCell.Value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№" + 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+ 1).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//Заголовки строк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m;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j++)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dataGridView1.Columns[j].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HeaderCell.Value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№" +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+ 1).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//Заголовки столб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908" y="719593"/>
            <a:ext cx="829785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2000" marR="0" lvl="0" algn="ctr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могут быть заголовочные строки (сверху) и столбцы (слева). При прокручивании рабочих ячеек таблицы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заголовочные ячейки не перемещаются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5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88424" cy="72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4000" b="1" dirty="0"/>
              <a:t>Доступ к </a:t>
            </a:r>
            <a:r>
              <a:rPr lang="ru-RU" sz="4000" b="1" dirty="0" smtClean="0"/>
              <a:t>рабочей ячейке </a:t>
            </a:r>
            <a:r>
              <a:rPr lang="ru-RU" sz="4000" b="1" dirty="0"/>
              <a:t>таблицы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3757" y="1796623"/>
            <a:ext cx="8284668" cy="646331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dataGridView1[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индекс_столбца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индекс_строки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dataGridView1.Rows[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индекс_строки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].Cells[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индекс_столбца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414" y="1430954"/>
            <a:ext cx="88893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доступа к рабочей ячейке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7166" y="751701"/>
            <a:ext cx="829785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2000" marR="0" lvl="0" algn="ctr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доступа к рабочим ячейкам (не заголовочным) используются два индекса. Индексация для обоих индексов начинается с 0 и на 1 меньше размера таблицы.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03757" y="2708920"/>
            <a:ext cx="8259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доступа к ячейке выделенной строки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86531" y="3070701"/>
            <a:ext cx="8284668" cy="646331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dataGridView1.CurrentRow.Cells[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индекс_столбца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dataGridView1.CurrentRow.HeaderCell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24392" y="3931315"/>
            <a:ext cx="8259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рабочих ячеек случайными числами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07166" y="4293096"/>
            <a:ext cx="8284668" cy="258532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(int i = 0; i &lt; n; 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//Цикл по строкам таблицы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(int j = 0; j &lt; m; j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//Цикл по столбцам таблицы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//Два способа заполнения рабочих ячеек таблицы случайными числами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dataGridView1[j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i].Value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rand.Next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6);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dataGridView1.Rows[i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].Cells[j].Value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rand.Next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(2, 6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Лучше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6" grpId="0"/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Связь матрицы и </a:t>
            </a:r>
            <a:r>
              <a:rPr lang="en-US" sz="4000" b="1" dirty="0" err="1"/>
              <a:t>DataGridView</a:t>
            </a:r>
            <a:endParaRPr lang="ru-RU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711015"/>
            <a:ext cx="813690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DataDridView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визуальным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средством отображением двумерных массивов (матриц)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3108" y="2276872"/>
            <a:ext cx="8123308" cy="4247317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[,]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int[n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//Двумерный массив из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//Заполнение двумерного массива построчно случайными числами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 = 0; i &lt; n; i++)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j = 0; j &lt; m; j++)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matrix[i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= rand.Next(2, 6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//Перенос матрицы в визуальный элемент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 = 0; i &lt; n; i++)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j = 0; j &lt; m; j++)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//Два способа переноса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dataGridView1[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].Value = matrix[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j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//Учет транспонирования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dataGridView1.Rows[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].Cells[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].Value = matrix[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j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//Без транспонирования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9640" y="1558211"/>
            <a:ext cx="8166776" cy="553998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80000" marR="0"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учитывать, что индексация строк и столбцов в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представлена в транспонированном порядке по сравнению с матрицей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0136"/>
              </p:ext>
            </p:extLst>
          </p:nvPr>
        </p:nvGraphicFramePr>
        <p:xfrm>
          <a:off x="127068" y="1124744"/>
          <a:ext cx="8889020" cy="4882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6292"/>
                <a:gridCol w="3096344"/>
                <a:gridCol w="3456384"/>
              </a:tblGrid>
              <a:tr h="318364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Свойство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</a:tr>
              <a:tr h="34028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BorderStyle</a:t>
                      </a: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Перечисление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BorderStyle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Стиль границы таблицы</a:t>
                      </a:r>
                    </a:p>
                  </a:txBody>
                  <a:tcPr marL="68580" marR="68580" marT="0" marB="0"/>
                </a:tc>
              </a:tr>
              <a:tr h="34028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GridColor</a:t>
                      </a: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Перечисление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Color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Цвет линий сетки </a:t>
                      </a: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ячеек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28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AutoSizeColumnsMode</a:t>
                      </a: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Перечисление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DataGridViewAutoSizeColumnsMode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Способ задания ширины столбцов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Selected</a:t>
                      </a: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bool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Возможность выделение ячейки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BackgroundColor</a:t>
                      </a: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Перечисление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Color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Цвет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фона таблицы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CellBorderStyle</a:t>
                      </a:r>
                      <a:endParaRPr lang="ru-RU" sz="1400" b="1" kern="1200" dirty="0" smtClean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Перечисление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DataGridViewCellBorderStyle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Стиль границ рабочих ячеек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ColumnHeadersBorderStyle</a:t>
                      </a: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Перечисление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DataGridViewHeaderBorderStyle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marL="0" marR="0" indent="2159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Стиль границ ячеек заголовка</a:t>
                      </a:r>
                    </a:p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ShowCellToolTips</a:t>
                      </a: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bool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Разрешение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всплывающей подсказки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Style</a:t>
                      </a: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Класс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DataGridViewCellStyle</a:t>
                      </a: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Alignment – </a:t>
                      </a: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выравнивание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BackColor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– 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цвет фона</a:t>
                      </a:r>
                      <a:endParaRPr lang="ru-RU" sz="1400" b="1" kern="12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ForeColor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 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цвет текста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SelectionBackColor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SelectionForeColor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- 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для выделенных ячеек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Настройка стиля ячейки</a:t>
                      </a:r>
                    </a:p>
                  </a:txBody>
                  <a:tcPr marL="55480" marR="55480" marT="0" marB="0"/>
                </a:tc>
              </a:tr>
              <a:tr h="170140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ToolTipText</a:t>
                      </a:r>
                      <a:endParaRPr lang="ru-RU" sz="1400" b="1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string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Текст подсказки ячейки</a:t>
                      </a:r>
                    </a:p>
                  </a:txBody>
                  <a:tcPr marL="55480" marR="55480" marT="0" marB="0"/>
                </a:tc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127068" y="0"/>
            <a:ext cx="8676456" cy="6224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-100" dirty="0">
                <a:solidFill>
                  <a:schemeClr val="tx2"/>
                </a:solidFill>
              </a:rPr>
              <a:t>Программное оформление </a:t>
            </a:r>
            <a:r>
              <a:rPr lang="ru-RU" sz="3600" b="1" spc="-100" dirty="0" smtClean="0">
                <a:solidFill>
                  <a:schemeClr val="tx2"/>
                </a:solidFill>
              </a:rPr>
              <a:t>таблицы</a:t>
            </a:r>
            <a:endParaRPr lang="ru-RU" sz="3600" b="1" spc="-1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663" y="62246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всей таблицы и ее отдельных ячеек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14128</TotalTime>
  <Words>1868</Words>
  <Application>Microsoft Office PowerPoint</Application>
  <PresentationFormat>Экран (4:3)</PresentationFormat>
  <Paragraphs>454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Соседство</vt:lpstr>
      <vt:lpstr>Спецификация компонента обработки табличных данных. Компонент  DataGridView Часть №1. Настройка таблицы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Доступ к рабочей ячейке таблицы</vt:lpstr>
      <vt:lpstr>Связь матрицы и DataGridView</vt:lpstr>
      <vt:lpstr>Презентация PowerPoint</vt:lpstr>
      <vt:lpstr>Презентация PowerPoint</vt:lpstr>
      <vt:lpstr>Компонент  DataGridView Часть №2. События таблицы</vt:lpstr>
      <vt:lpstr>Основные события таблицы</vt:lpstr>
      <vt:lpstr>Пример события таблицы (DGV)</vt:lpstr>
      <vt:lpstr>Компонент  DataGridView Часть №3. Управление колонками и строками</vt:lpstr>
      <vt:lpstr>Создание отдельной колонки</vt:lpstr>
      <vt:lpstr>Базовые свойства колонки</vt:lpstr>
      <vt:lpstr>Уникальные свойства колонки</vt:lpstr>
      <vt:lpstr>Коллекция колонок Columns</vt:lpstr>
      <vt:lpstr>Добавление колонки в таблицу</vt:lpstr>
      <vt:lpstr>Удаление отдельной колонки</vt:lpstr>
      <vt:lpstr>Коллекция строк Rows</vt:lpstr>
      <vt:lpstr>Класс DataGridViewRow - строка </vt:lpstr>
      <vt:lpstr>Практическая работа: «Табель. Заполнение»</vt:lpstr>
      <vt:lpstr>Код щелчка по кнопке сетке</vt:lpstr>
      <vt:lpstr>Изменения в текущих ячейках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mama</cp:lastModifiedBy>
  <cp:revision>160</cp:revision>
  <dcterms:created xsi:type="dcterms:W3CDTF">2021-01-02T08:56:10Z</dcterms:created>
  <dcterms:modified xsi:type="dcterms:W3CDTF">2021-05-26T18:34:06Z</dcterms:modified>
</cp:coreProperties>
</file>