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3"/>
  </p:notesMasterIdLst>
  <p:sldIdLst>
    <p:sldId id="349" r:id="rId2"/>
    <p:sldId id="455" r:id="rId3"/>
    <p:sldId id="444" r:id="rId4"/>
    <p:sldId id="445" r:id="rId5"/>
    <p:sldId id="446" r:id="rId6"/>
    <p:sldId id="457" r:id="rId7"/>
    <p:sldId id="460" r:id="rId8"/>
    <p:sldId id="459" r:id="rId9"/>
    <p:sldId id="438" r:id="rId10"/>
    <p:sldId id="458" r:id="rId11"/>
    <p:sldId id="441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80A6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7D2EF-F690-4268-BD54-AF2B6D5E9D22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1E56E8-AA3C-48DC-8914-41860B478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681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08CA-5EA7-4DDF-80B1-9B5822111A27}" type="datetime1">
              <a:rPr lang="ru-RU" smtClean="0"/>
              <a:t>24.01.2022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9B28-2E6F-4556-B4BF-B304FADCC78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E9B0-9E7A-453B-93DE-F4300DDFAD73}" type="datetime1">
              <a:rPr lang="ru-RU" smtClean="0"/>
              <a:t>24.01.2022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9B28-2E6F-4556-B4BF-B304FADCC78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5427-F3EC-4076-900D-D655BD33443E}" type="datetime1">
              <a:rPr lang="ru-RU" smtClean="0"/>
              <a:t>24.01.2022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9B28-2E6F-4556-B4BF-B304FADCC78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1BAC-A363-43B7-BE56-BCDB8670CADC}" type="datetime1">
              <a:rPr lang="ru-RU" smtClean="0"/>
              <a:t>24.01.2022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9B28-2E6F-4556-B4BF-B304FADCC78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0AEA-EDF0-46FA-A975-00C47253B192}" type="datetime1">
              <a:rPr lang="ru-RU" smtClean="0"/>
              <a:t>24.01.2022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9B28-2E6F-4556-B4BF-B304FADCC78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D73BA-895F-4DC7-9A42-FEE277851B0B}" type="datetime1">
              <a:rPr lang="ru-RU" smtClean="0"/>
              <a:t>24.01.2022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9B28-2E6F-4556-B4BF-B304FADCC78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6AF3-D0EA-45B4-835E-2D5B779ABC3B}" type="datetime1">
              <a:rPr lang="ru-RU" smtClean="0"/>
              <a:t>24.01.2022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9B28-2E6F-4556-B4BF-B304FADCC78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96896-DFA2-40AA-B672-82302282C531}" type="datetime1">
              <a:rPr lang="ru-RU" smtClean="0"/>
              <a:t>24.01.2022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9B28-2E6F-4556-B4BF-B304FADCC78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7FC9F-1451-4141-B26F-27BC50526BBB}" type="datetime1">
              <a:rPr lang="ru-RU" smtClean="0"/>
              <a:t>24.01.2022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9B28-2E6F-4556-B4BF-B304FADCC78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EB65-BE88-48FD-826D-A4B5089FED44}" type="datetime1">
              <a:rPr lang="ru-RU" smtClean="0"/>
              <a:t>24.01.2022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9B28-2E6F-4556-B4BF-B304FADCC78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2C1F-F9DA-4642-A8D5-42264E0B4455}" type="datetime1">
              <a:rPr lang="ru-RU" smtClean="0"/>
              <a:t>24.01.2022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809B28-2E6F-4556-B4BF-B304FADCC784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A809B28-2E6F-4556-B4BF-B304FADCC784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9F2474E-09A5-4669-8CE9-58975EBA069D}" type="datetime1">
              <a:rPr lang="ru-RU" smtClean="0"/>
              <a:t>24.01.2022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268760"/>
            <a:ext cx="7776864" cy="2376264"/>
          </a:xfrm>
          <a:extLst/>
        </p:spPr>
        <p:txBody>
          <a:bodyPr>
            <a:noAutofit/>
          </a:bodyPr>
          <a:lstStyle/>
          <a:p>
            <a:pPr algn="ctr">
              <a:defRPr/>
            </a:pPr>
            <a:r>
              <a:rPr lang="ru-RU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Подключение к </a:t>
            </a:r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r>
              <a:rPr lang="ru-RU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</a:t>
            </a:r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endParaRPr lang="ru-RU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04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263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WordArt 5"/>
          <p:cNvSpPr>
            <a:spLocks noChangeArrowheads="1" noChangeShapeType="1" noTextEdit="1"/>
          </p:cNvSpPr>
          <p:nvPr/>
        </p:nvSpPr>
        <p:spPr bwMode="auto">
          <a:xfrm>
            <a:off x="1184672" y="95972"/>
            <a:ext cx="7120011" cy="576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727"/>
              </a:avLst>
            </a:prstTxWarp>
          </a:bodyPr>
          <a:lstStyle/>
          <a:p>
            <a:pPr algn="ctr"/>
            <a:r>
              <a:rPr lang="ru-RU" sz="4400" b="1" spc="-1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Практическая работа на ПК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361387" y="672235"/>
            <a:ext cx="69977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800" b="1" spc="-100" dirty="0" smtClean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«Подключение к серверу </a:t>
            </a:r>
            <a:r>
              <a:rPr lang="en-US" sz="2800" b="1" spc="-100" dirty="0" smtClean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Excel</a:t>
            </a:r>
            <a:r>
              <a:rPr lang="ru-RU" sz="2800" b="1" spc="-100" dirty="0" smtClean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»</a:t>
            </a:r>
            <a:endParaRPr lang="ru-RU" sz="2800" b="1" spc="-100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39816" y="1412776"/>
            <a:ext cx="82519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Оценивание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215101" y="1916832"/>
            <a:ext cx="82057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оценку «Удовлетворительно»</a:t>
            </a:r>
          </a:p>
          <a:p>
            <a:pPr eaLnBrk="1" hangingPunct="1"/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указанные требования задания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20394" y="2563163"/>
            <a:ext cx="811342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оценку </a:t>
            </a:r>
            <a:r>
              <a:rPr lang="ru-RU" altLang="ru-RU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«Хорошо»</a:t>
            </a:r>
            <a:endParaRPr lang="ru-RU" altLang="ru-RU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Дополнительно для каждого товара указать его калорийность в 100 граммах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20393" y="3281098"/>
            <a:ext cx="811431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оценку </a:t>
            </a:r>
            <a:r>
              <a:rPr lang="ru-RU" altLang="ru-RU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«Отлично»</a:t>
            </a:r>
            <a:endParaRPr lang="ru-RU" altLang="ru-RU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Дополнительно для каждого товара указать его 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вес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10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263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WordArt 5"/>
          <p:cNvSpPr>
            <a:spLocks noChangeArrowheads="1" noChangeShapeType="1" noTextEdit="1"/>
          </p:cNvSpPr>
          <p:nvPr/>
        </p:nvSpPr>
        <p:spPr bwMode="auto">
          <a:xfrm>
            <a:off x="1184672" y="95972"/>
            <a:ext cx="7120011" cy="576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727"/>
              </a:avLst>
            </a:prstTxWarp>
          </a:bodyPr>
          <a:lstStyle/>
          <a:p>
            <a:pPr algn="ctr"/>
            <a:r>
              <a:rPr lang="ru-RU" sz="4400" b="1" spc="-1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Практическая работа на ПК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411760" y="677863"/>
            <a:ext cx="51845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документа</a:t>
            </a:r>
            <a:endParaRPr lang="ru-RU" alt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6"/>
            <a:ext cx="5201946" cy="34563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636912"/>
            <a:ext cx="5715000" cy="3781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5508103" y="1438247"/>
            <a:ext cx="295232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Первый </a:t>
            </a:r>
            <a:r>
              <a:rPr lang="ru-RU" altLang="ru-RU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(главный) лист с категориями товаров/услуг</a:t>
            </a:r>
            <a:endParaRPr lang="ru-RU" alt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179512" y="5416801"/>
            <a:ext cx="288032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Лист с товарами/услугами</a:t>
            </a:r>
            <a:endParaRPr lang="ru-RU" alt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42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460432" cy="764704"/>
          </a:xfrm>
        </p:spPr>
        <p:txBody>
          <a:bodyPr/>
          <a:lstStyle/>
          <a:p>
            <a:pPr algn="ctr"/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Ссылка на библиотеку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69409" y="762790"/>
            <a:ext cx="8047008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написании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взаимодействующего с приложениями MS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Office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необходимо импортировать библиотеку типов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-объекта (приложения MS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Office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имеют собственную систему типов). Для этого надо добавить ссылку на библиотеку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Microsoft.Office.Interop.Excel.dll</a:t>
            </a:r>
            <a:r>
              <a:rPr lang="ru-RU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69408" y="2060848"/>
            <a:ext cx="56684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В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окне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Solutation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Explorer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(«Обозреватель решений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») выбрать ветку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(«Ссылки»). В локальном меню выбрать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«Add Reference …»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(«Добавить ссылку…»).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875" y="1668838"/>
            <a:ext cx="3190347" cy="27784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313540" y="2911122"/>
            <a:ext cx="41410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 появившемся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окне «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(«Менеджер ссылок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»)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выбрать вкладку «</a:t>
            </a:r>
            <a:r>
              <a:rPr lang="ru-RU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в левой части окна, а в центральном списке найти библиотеку работы с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Название библиотеки может отличаться и зависит от версии MS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Office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780" y="3212975"/>
            <a:ext cx="4483100" cy="3484245"/>
          </a:xfrm>
          <a:prstGeom prst="rect">
            <a:avLst/>
          </a:prstGeom>
        </p:spPr>
      </p:pic>
      <p:pic>
        <p:nvPicPr>
          <p:cNvPr id="13" name="Рисунок 12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055"/>
          <a:stretch/>
        </p:blipFill>
        <p:spPr>
          <a:xfrm>
            <a:off x="3059832" y="4221088"/>
            <a:ext cx="1765300" cy="255840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Прямоугольник 13"/>
          <p:cNvSpPr/>
          <p:nvPr/>
        </p:nvSpPr>
        <p:spPr>
          <a:xfrm>
            <a:off x="313540" y="4500676"/>
            <a:ext cx="23412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Результат – добавлена ссылка на нужную библиотеку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87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460432" cy="836712"/>
          </a:xfrm>
        </p:spPr>
        <p:txBody>
          <a:bodyPr/>
          <a:lstStyle/>
          <a:p>
            <a:pPr algn="ctr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Подключение библиотеки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69409" y="1833016"/>
            <a:ext cx="8076398" cy="369332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Microsoft.Office.Interop.Excel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69409" y="762790"/>
            <a:ext cx="8047008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упрощения и сокращения кода при использовании подключённой библиотеки, надо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</a:t>
            </a:r>
            <a:r>
              <a:rPr lang="ru-RU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алиас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короткое имя вместо длинного составного имени на COM-объект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Алиас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создать с помощью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-фразы.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22" y="2492896"/>
            <a:ext cx="5228881" cy="25012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69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490328" cy="810865"/>
          </a:xfrm>
        </p:spPr>
        <p:txBody>
          <a:bodyPr/>
          <a:lstStyle/>
          <a:p>
            <a:pPr algn="ctr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файла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618158" y="2687019"/>
            <a:ext cx="1434465" cy="769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/>
          <p:cNvCxnSpPr>
            <a:stCxn id="5" idx="2"/>
          </p:cNvCxnSpPr>
          <p:nvPr/>
        </p:nvCxnSpPr>
        <p:spPr>
          <a:xfrm>
            <a:off x="4335390" y="3456067"/>
            <a:ext cx="0" cy="393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3618158" y="3849259"/>
            <a:ext cx="1434465" cy="522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WorkBooks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Прямая соединительная линия 11"/>
          <p:cNvCxnSpPr>
            <a:stCxn id="10" idx="2"/>
            <a:endCxn id="17" idx="0"/>
          </p:cNvCxnSpPr>
          <p:nvPr/>
        </p:nvCxnSpPr>
        <p:spPr>
          <a:xfrm flipH="1">
            <a:off x="1378309" y="4371419"/>
            <a:ext cx="2957082" cy="531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10" idx="2"/>
            <a:endCxn id="21" idx="0"/>
          </p:cNvCxnSpPr>
          <p:nvPr/>
        </p:nvCxnSpPr>
        <p:spPr>
          <a:xfrm flipH="1">
            <a:off x="4311205" y="4371419"/>
            <a:ext cx="24186" cy="650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10" idx="2"/>
            <a:endCxn id="29" idx="0"/>
          </p:cNvCxnSpPr>
          <p:nvPr/>
        </p:nvCxnSpPr>
        <p:spPr>
          <a:xfrm>
            <a:off x="4335391" y="4371419"/>
            <a:ext cx="2817932" cy="652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550317" y="4902756"/>
            <a:ext cx="1655983" cy="522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WorkSheets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3569786" y="5021957"/>
            <a:ext cx="1482838" cy="510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WorkSheets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6444208" y="5023905"/>
            <a:ext cx="1418229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WorkSheets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Прямая соединительная линия 35"/>
          <p:cNvCxnSpPr>
            <a:stCxn id="17" idx="2"/>
            <a:endCxn id="46" idx="0"/>
          </p:cNvCxnSpPr>
          <p:nvPr/>
        </p:nvCxnSpPr>
        <p:spPr>
          <a:xfrm flipH="1">
            <a:off x="461735" y="5424916"/>
            <a:ext cx="916574" cy="783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>
            <a:stCxn id="17" idx="2"/>
            <a:endCxn id="48" idx="0"/>
          </p:cNvCxnSpPr>
          <p:nvPr/>
        </p:nvCxnSpPr>
        <p:spPr>
          <a:xfrm>
            <a:off x="1378309" y="5424916"/>
            <a:ext cx="44671" cy="783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>
            <a:stCxn id="17" idx="2"/>
            <a:endCxn id="51" idx="0"/>
          </p:cNvCxnSpPr>
          <p:nvPr/>
        </p:nvCxnSpPr>
        <p:spPr>
          <a:xfrm>
            <a:off x="1378309" y="5424916"/>
            <a:ext cx="1024252" cy="783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Прямоугольник 45"/>
          <p:cNvSpPr/>
          <p:nvPr/>
        </p:nvSpPr>
        <p:spPr>
          <a:xfrm>
            <a:off x="25783" y="6208407"/>
            <a:ext cx="871903" cy="396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</a:p>
        </p:txBody>
      </p:sp>
      <p:sp>
        <p:nvSpPr>
          <p:cNvPr id="48" name="Прямоугольник 47"/>
          <p:cNvSpPr/>
          <p:nvPr/>
        </p:nvSpPr>
        <p:spPr>
          <a:xfrm>
            <a:off x="987028" y="6208407"/>
            <a:ext cx="871903" cy="396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</a:p>
        </p:txBody>
      </p:sp>
      <p:sp>
        <p:nvSpPr>
          <p:cNvPr id="51" name="Прямоугольник 50"/>
          <p:cNvSpPr/>
          <p:nvPr/>
        </p:nvSpPr>
        <p:spPr>
          <a:xfrm>
            <a:off x="1948272" y="6208407"/>
            <a:ext cx="908578" cy="396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</a:p>
        </p:txBody>
      </p:sp>
      <p:cxnSp>
        <p:nvCxnSpPr>
          <p:cNvPr id="66" name="Прямая соединительная линия 65"/>
          <p:cNvCxnSpPr>
            <a:stCxn id="21" idx="2"/>
            <a:endCxn id="69" idx="0"/>
          </p:cNvCxnSpPr>
          <p:nvPr/>
        </p:nvCxnSpPr>
        <p:spPr>
          <a:xfrm flipH="1">
            <a:off x="3412770" y="5532449"/>
            <a:ext cx="898435" cy="657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/>
          <p:cNvCxnSpPr>
            <a:stCxn id="21" idx="2"/>
            <a:endCxn id="70" idx="0"/>
          </p:cNvCxnSpPr>
          <p:nvPr/>
        </p:nvCxnSpPr>
        <p:spPr>
          <a:xfrm>
            <a:off x="4311205" y="5532449"/>
            <a:ext cx="62810" cy="657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>
            <a:stCxn id="21" idx="2"/>
            <a:endCxn id="71" idx="0"/>
          </p:cNvCxnSpPr>
          <p:nvPr/>
        </p:nvCxnSpPr>
        <p:spPr>
          <a:xfrm>
            <a:off x="4311205" y="5532449"/>
            <a:ext cx="1013651" cy="657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Прямоугольник 68"/>
          <p:cNvSpPr/>
          <p:nvPr/>
        </p:nvSpPr>
        <p:spPr>
          <a:xfrm>
            <a:off x="2982865" y="6190403"/>
            <a:ext cx="859810" cy="396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</a:p>
        </p:txBody>
      </p:sp>
      <p:sp>
        <p:nvSpPr>
          <p:cNvPr id="70" name="Прямоугольник 69"/>
          <p:cNvSpPr/>
          <p:nvPr/>
        </p:nvSpPr>
        <p:spPr>
          <a:xfrm>
            <a:off x="3944110" y="6190403"/>
            <a:ext cx="859810" cy="396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</a:p>
        </p:txBody>
      </p:sp>
      <p:sp>
        <p:nvSpPr>
          <p:cNvPr id="71" name="Прямоугольник 70"/>
          <p:cNvSpPr/>
          <p:nvPr/>
        </p:nvSpPr>
        <p:spPr>
          <a:xfrm>
            <a:off x="4905355" y="6190403"/>
            <a:ext cx="839002" cy="396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</a:p>
        </p:txBody>
      </p:sp>
      <p:cxnSp>
        <p:nvCxnSpPr>
          <p:cNvPr id="87" name="Прямая соединительная линия 86"/>
          <p:cNvCxnSpPr>
            <a:endCxn id="90" idx="0"/>
          </p:cNvCxnSpPr>
          <p:nvPr/>
        </p:nvCxnSpPr>
        <p:spPr>
          <a:xfrm flipH="1">
            <a:off x="6375898" y="5532449"/>
            <a:ext cx="916576" cy="656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/>
          <p:cNvCxnSpPr>
            <a:endCxn id="91" idx="0"/>
          </p:cNvCxnSpPr>
          <p:nvPr/>
        </p:nvCxnSpPr>
        <p:spPr>
          <a:xfrm>
            <a:off x="7292472" y="5532449"/>
            <a:ext cx="44672" cy="656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единительная линия 88"/>
          <p:cNvCxnSpPr>
            <a:endCxn id="92" idx="0"/>
          </p:cNvCxnSpPr>
          <p:nvPr/>
        </p:nvCxnSpPr>
        <p:spPr>
          <a:xfrm>
            <a:off x="7292472" y="5532449"/>
            <a:ext cx="1012979" cy="656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Прямоугольник 89"/>
          <p:cNvSpPr/>
          <p:nvPr/>
        </p:nvSpPr>
        <p:spPr>
          <a:xfrm>
            <a:off x="5939947" y="6188455"/>
            <a:ext cx="871902" cy="396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</a:p>
        </p:txBody>
      </p:sp>
      <p:sp>
        <p:nvSpPr>
          <p:cNvPr id="91" name="Прямоугольник 90"/>
          <p:cNvSpPr/>
          <p:nvPr/>
        </p:nvSpPr>
        <p:spPr>
          <a:xfrm>
            <a:off x="6901192" y="6188455"/>
            <a:ext cx="871903" cy="396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</a:p>
        </p:txBody>
      </p:sp>
      <p:sp>
        <p:nvSpPr>
          <p:cNvPr id="92" name="Прямоугольник 91"/>
          <p:cNvSpPr/>
          <p:nvPr/>
        </p:nvSpPr>
        <p:spPr>
          <a:xfrm>
            <a:off x="7862437" y="6188455"/>
            <a:ext cx="886027" cy="396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107504" y="762790"/>
            <a:ext cx="8208913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Объекты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имеют иерархическую структуру. П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риложение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 Excel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объект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может содержать одну или более книг —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Workbooks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массив книг). Книга – это объект типа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Workbook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 массива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Workbooks),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может содержать один или более листов — это тип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Worksheets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массив листов). Каждый элемент такого массива (лист) есть тип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Worksheet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Лист содержит ячейки или группы ячеек, тип которых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71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8460432" cy="692695"/>
          </a:xfrm>
        </p:spPr>
        <p:txBody>
          <a:bodyPr/>
          <a:lstStyle/>
          <a:p>
            <a:pPr algn="ctr"/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Объекты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251520" y="658789"/>
            <a:ext cx="8151562" cy="5097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Excel.Application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excelApp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		//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Excel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247893" y="1245787"/>
            <a:ext cx="8151562" cy="5097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Excel.Workbook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excelBook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		//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Отдельная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книга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226189" y="1844824"/>
            <a:ext cx="8151562" cy="5097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Excel.Worksheet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excelSheet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		//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лист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221635" y="2473501"/>
            <a:ext cx="8151562" cy="5097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excelCells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		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Ячейки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26189" y="2983255"/>
            <a:ext cx="81111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Замечания</a:t>
            </a:r>
            <a:endParaRPr lang="en-US" b="1" u="sng" dirty="0" smtClean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Обычно все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эти объекты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принято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определять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глобально. Возможно использовать отдельный класс приложения или разместить их в файле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Program.cs</a:t>
            </a:r>
            <a:endParaRPr lang="ru-RU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226189" y="3900917"/>
            <a:ext cx="8115747" cy="2893100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Excel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Microsoft.Office.Interop.Excel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WindowsFormsApplication1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ClassTotal</a:t>
            </a:r>
            <a:endParaRPr lang="en-US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public static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Excel.Application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excelApp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	//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public static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Excel.Workbook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excelBook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	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Отдельная книга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Excel.Worksheet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excelSheet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	//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Один лист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Excel.Range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excelCells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	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Ячейки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95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  <p:bldP spid="34" grpId="0" animBg="1"/>
      <p:bldP spid="35" grpId="0" animBg="1"/>
      <p:bldP spid="10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8460432" cy="692695"/>
          </a:xfrm>
        </p:spPr>
        <p:txBody>
          <a:bodyPr/>
          <a:lstStyle/>
          <a:p>
            <a:pPr algn="ctr"/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Начало работы с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251519" y="836712"/>
            <a:ext cx="8115747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Создать объект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MS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Excel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конструктором. Свойство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Visible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объекта отвечает за отображения сервера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MS Excel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Обычно сначала в сервере открывают заполненную книгу, а только потом сервер открывают с выбранной книгой.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250066" y="1916832"/>
            <a:ext cx="8115747" cy="2862322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ClassTotal.excelApp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new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Excel.Application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 //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объект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ClassTotal.excelApp.Visible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false;         //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отображать приложение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Скачай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 Excel");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this.Close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60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8460432" cy="692695"/>
          </a:xfrm>
        </p:spPr>
        <p:txBody>
          <a:bodyPr/>
          <a:lstStyle/>
          <a:p>
            <a:pPr algn="ctr"/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Открыть документ 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96288" y="2060848"/>
            <a:ext cx="81623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u="sng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Пример: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пусть есть подготовленный документ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MS Excel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Menu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xlsx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»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который расположен рядом с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exe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-файлом проекта. Требуется связаться и открыть его. </a:t>
            </a: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204889" y="2707179"/>
            <a:ext cx="8115747" cy="3416320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 path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Application.StartupPath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//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Путь к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файлу приложения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path+@"\Menu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xlsx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Абсолютный путь к файлу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File.Exists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))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//Проверить наличие документа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Открыть книгу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ClassTotal.excelBook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ClassTotal.excelApp.Workbooks.Open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 с меню отсутствует");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this.Close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96289" y="764703"/>
            <a:ext cx="8162329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Открыть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существующий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Excel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-документ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(книгу) можно методом </a:t>
            </a:r>
            <a:r>
              <a:rPr lang="ru-RU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Open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к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набору  </a:t>
            </a:r>
            <a:r>
              <a:rPr lang="ru-RU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Workbooks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активного сервера.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Метод имеет много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перегрузок.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Самый простой – это вариант с одним параметром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FileName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- абсолютный маршрут открываемого файла. Как результат своей работы метод возвращает объект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Workbook</a:t>
            </a:r>
            <a:endParaRPr lang="ru-RU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07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8460432" cy="692695"/>
          </a:xfrm>
        </p:spPr>
        <p:txBody>
          <a:bodyPr/>
          <a:lstStyle/>
          <a:p>
            <a:pPr algn="ctr"/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Завершение работы с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61319" y="744317"/>
            <a:ext cx="8162329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После работы с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Excel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все созданные объекты должны быть уничтожены, а созданный сервер удален из Диспетчера задач. Иначе сервер останется активным, что при повторном запуске приложения заблокирует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Excel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161319" y="1814666"/>
            <a:ext cx="820891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Обычно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завершающие действия помещают в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событии </a:t>
            </a:r>
            <a:r>
              <a:rPr lang="ru-RU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FormClose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главной формы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142389" y="4549676"/>
            <a:ext cx="8115747" cy="2308324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Действия при закрытии главной формы - завершение приложения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FormMenu_FormClosed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FormClosedEventArgs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ClassTotal.excelApp.Quit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  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Выйти из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Уничтожить все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COM-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объекты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System.Runtime.InteropServices.Marshal.FinalReleaseComObject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ClassTotal.excelApp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Заставляет сборщик мусора провести сборку мусора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GC.Collect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61318" y="2227124"/>
            <a:ext cx="8162329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b="1" u="sn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Последовательность освобождения ресурсов:</a:t>
            </a:r>
          </a:p>
          <a:p>
            <a:pPr marL="342900" indent="-342900">
              <a:buAutoNum type="arabicPeriod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Выход из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Excel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выполняется методом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Quit()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Метод </a:t>
            </a:r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ReleaseComObject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bject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(для всех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COM-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объектов в определенном порядке в цикле) или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FinalReleaseComObject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(Object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для одного)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класса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Marshal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из пространства имен </a:t>
            </a:r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System.Runtime.InteropServices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освобождает COM-объекты.</a:t>
            </a:r>
          </a:p>
          <a:p>
            <a:pPr marL="342900" indent="-342900">
              <a:buFontTx/>
              <a:buAutoNum type="arabicPeriod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Метод </a:t>
            </a:r>
            <a:r>
              <a:rPr lang="ru-RU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Collect</a:t>
            </a:r>
            <a:r>
              <a:rPr lang="ru-RU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()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класса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System.</a:t>
            </a:r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GC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заставляет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сборщик мусора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провести сборку мусора (или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GC.GetTotalMemory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(true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4937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5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263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WordArt 5"/>
          <p:cNvSpPr>
            <a:spLocks noChangeArrowheads="1" noChangeShapeType="1" noTextEdit="1"/>
          </p:cNvSpPr>
          <p:nvPr/>
        </p:nvSpPr>
        <p:spPr bwMode="auto">
          <a:xfrm>
            <a:off x="1184672" y="95972"/>
            <a:ext cx="7120011" cy="576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727"/>
              </a:avLst>
            </a:prstTxWarp>
          </a:bodyPr>
          <a:lstStyle/>
          <a:p>
            <a:pPr algn="ctr"/>
            <a:r>
              <a:rPr lang="ru-RU" sz="4400" b="1" spc="-1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Практическая работа на ПК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394032" y="561646"/>
            <a:ext cx="69977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800" b="1" spc="-100" dirty="0" smtClean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«Подключение к серверу </a:t>
            </a:r>
            <a:r>
              <a:rPr lang="en-US" sz="2800" b="1" spc="-100" dirty="0" smtClean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Excel</a:t>
            </a:r>
            <a:r>
              <a:rPr lang="ru-RU" sz="2800" b="1" spc="-100" dirty="0" smtClean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»</a:t>
            </a:r>
            <a:endParaRPr lang="ru-RU" sz="2800" b="1" spc="-100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39816" y="1287463"/>
            <a:ext cx="8251938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Задача: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buAutoNum type="arabicPeriod"/>
            </a:pP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Заполнить </a:t>
            </a:r>
            <a:r>
              <a:rPr lang="en-US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-документ данными для приложения (Прайс-лист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Структура:</a:t>
            </a:r>
          </a:p>
          <a:p>
            <a:pPr marL="360000" lvl="1" indent="-342900" eaLnBrk="1" hangingPunct="1">
              <a:buFont typeface="Wingdings" panose="05000000000000000000" pitchFamily="2" charset="2"/>
              <a:buChar char="§"/>
            </a:pP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первый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лист документа содержит список категорий товаров 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/услуг магазина;</a:t>
            </a:r>
          </a:p>
          <a:p>
            <a:pPr marL="360000" lvl="1" indent="-342900" eaLnBrk="1" hangingPunct="1">
              <a:buFont typeface="Wingdings" panose="05000000000000000000" pitchFamily="2" charset="2"/>
              <a:buChar char="§"/>
            </a:pP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следующих листов книги должно совпадать с количеством заполненных строк на первом 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листе;</a:t>
            </a:r>
          </a:p>
          <a:p>
            <a:pPr marL="360000" lvl="1" indent="-342900" eaLnBrk="1" hangingPunct="1">
              <a:buFont typeface="Wingdings" panose="05000000000000000000" pitchFamily="2" charset="2"/>
              <a:buChar char="§"/>
            </a:pP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каждом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следующем листе заполняются два столбца: первый – название 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товара/услуги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данной категории, второй столбец – цена данного 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товара/услуги.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Примерный вид документа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представлен 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ниже.</a:t>
            </a:r>
          </a:p>
          <a:p>
            <a:pPr marL="342900" indent="-342900" eaLnBrk="1" hangingPunct="1">
              <a:buAutoNum type="arabicPeriod"/>
            </a:pP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Сохранить документ в папке </a:t>
            </a:r>
            <a:r>
              <a:rPr lang="en-US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bin/debug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проекта.</a:t>
            </a:r>
          </a:p>
          <a:p>
            <a:pPr marL="342900" indent="-342900" eaLnBrk="1" hangingPunct="1">
              <a:buAutoNum type="arabicPeriod"/>
            </a:pP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Подключить к проекту библиотеку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работы с </a:t>
            </a:r>
            <a:r>
              <a:rPr lang="en-US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 </a:t>
            </a:r>
            <a:r>
              <a:rPr lang="ru-RU" alt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eaLnBrk="1" hangingPunct="1">
              <a:buAutoNum type="arabicPeriod"/>
            </a:pP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глобальный класса с объектами </a:t>
            </a:r>
            <a:r>
              <a:rPr lang="en-US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buAutoNum type="arabicPeriod"/>
            </a:pP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обработчике Load 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главной формы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связь с необходимыми объектами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eaLnBrk="1" hangingPunct="1">
              <a:buAutoNum type="arabicPeriod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Отобразить документ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(Прайс-лист)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пункте главного меню 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приложения.</a:t>
            </a:r>
          </a:p>
          <a:p>
            <a:pPr marL="342900" indent="-342900" eaLnBrk="1" hangingPunct="1">
              <a:buAutoNum type="arabicPeriod"/>
            </a:pP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обработчике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FormClose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главной формы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разрушения связи с объектами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064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Соседство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10276</TotalTime>
  <Words>793</Words>
  <Application>Microsoft Office PowerPoint</Application>
  <PresentationFormat>Экран (4:3)</PresentationFormat>
  <Paragraphs>112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Соседство</vt:lpstr>
      <vt:lpstr>Подключение к Excel. Структура Excel</vt:lpstr>
      <vt:lpstr>Ссылка на библиотеку</vt:lpstr>
      <vt:lpstr>Подключение библиотеки</vt:lpstr>
      <vt:lpstr>Структура файла Excel</vt:lpstr>
      <vt:lpstr>Объекты Excel</vt:lpstr>
      <vt:lpstr>Начало работы с Excel</vt:lpstr>
      <vt:lpstr>Открыть документ Excel</vt:lpstr>
      <vt:lpstr>Завершение работы с Excel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Базы данных Общие понятия БД</dc:title>
  <dc:creator>mama</dc:creator>
  <cp:lastModifiedBy>mama</cp:lastModifiedBy>
  <cp:revision>402</cp:revision>
  <dcterms:created xsi:type="dcterms:W3CDTF">2020-11-22T10:27:39Z</dcterms:created>
  <dcterms:modified xsi:type="dcterms:W3CDTF">2022-01-24T17:28:02Z</dcterms:modified>
</cp:coreProperties>
</file>