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78" r:id="rId4"/>
    <p:sldId id="266" r:id="rId5"/>
    <p:sldId id="269" r:id="rId6"/>
    <p:sldId id="267" r:id="rId7"/>
    <p:sldId id="268" r:id="rId8"/>
    <p:sldId id="270" r:id="rId9"/>
    <p:sldId id="272" r:id="rId10"/>
    <p:sldId id="273" r:id="rId11"/>
    <p:sldId id="277" r:id="rId12"/>
    <p:sldId id="274" r:id="rId13"/>
    <p:sldId id="275" r:id="rId14"/>
    <p:sldId id="276" r:id="rId15"/>
  </p:sldIdLst>
  <p:sldSz cx="51206400" cy="28803600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2" userDrawn="1">
          <p15:clr>
            <a:srgbClr val="A4A3A4"/>
          </p15:clr>
        </p15:guide>
        <p15:guide id="2" pos="16051" userDrawn="1">
          <p15:clr>
            <a:srgbClr val="A4A3A4"/>
          </p15:clr>
        </p15:guide>
        <p15:guide id="3" orient="horz" pos="11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F9C8"/>
    <a:srgbClr val="9EEE72"/>
    <a:srgbClr val="BAF46C"/>
    <a:srgbClr val="E3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9" autoAdjust="0"/>
    <p:restoredTop sz="95179" autoAdjust="0"/>
  </p:normalViewPr>
  <p:slideViewPr>
    <p:cSldViewPr snapToGrid="0" showGuides="1">
      <p:cViewPr varScale="1">
        <p:scale>
          <a:sx n="17" d="100"/>
          <a:sy n="17" d="100"/>
        </p:scale>
        <p:origin x="546" y="108"/>
      </p:cViewPr>
      <p:guideLst>
        <p:guide orient="horz" pos="11272"/>
        <p:guide pos="16051"/>
        <p:guide orient="horz" pos="11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036A-86D2-4250-BE94-2E8D9A3E24CB}" type="datetimeFigureOut">
              <a:rPr lang="en-IN" smtClean="0"/>
              <a:t>02-06-2020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16F1E-E8DB-45BD-864A-7B4F066F0B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88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01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1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92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0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58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7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8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0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2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16F1E-E8DB-45BD-864A-7B4F066F0B3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4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EE06-0CDF-41A4-98EA-6220C06AE3FD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6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E2E-9AD3-4D43-A52A-0C129BF5E93F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1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2D9E-B947-4CE9-96D5-7C8023A3A9C4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28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2C18-5863-477C-91E6-0B261BED4301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54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E7A8-714B-431D-BF22-8C5C866551FD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42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369-7382-4137-A507-55132144A989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10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1F3-519C-4DD8-8122-2D6788DFBA67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39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35AF-A324-49CC-9A61-740D55BC04CE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56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3F41-D666-4554-A90C-3222A2ACEA5E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2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C876-04E5-494D-B926-6A363C4BE297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9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A02C-E210-4E9D-89CA-08D1A1522CA7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8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C834-4F41-45C3-B96E-48DE6AC5E71E}" type="datetime1">
              <a:rPr lang="en-IN" smtClean="0"/>
              <a:t>02-06-2020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9DEB-28BC-427B-96C1-B0BDC83F07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5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" y="248726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Approvers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29415" y="9672175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10604" y="9672175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4" name="Oval 33"/>
          <p:cNvSpPr/>
          <p:nvPr/>
        </p:nvSpPr>
        <p:spPr>
          <a:xfrm>
            <a:off x="2074416" y="5284823"/>
            <a:ext cx="3325338" cy="28620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Chord 34"/>
          <p:cNvSpPr/>
          <p:nvPr/>
        </p:nvSpPr>
        <p:spPr>
          <a:xfrm>
            <a:off x="2349613" y="5569692"/>
            <a:ext cx="2660272" cy="2289677"/>
          </a:xfrm>
          <a:prstGeom prst="chord">
            <a:avLst>
              <a:gd name="adj1" fmla="val 780812"/>
              <a:gd name="adj2" fmla="val 9971298"/>
            </a:avLst>
          </a:prstGeom>
          <a:solidFill>
            <a:srgbClr val="FFFF00"/>
          </a:solidFill>
          <a:ln>
            <a:solidFill>
              <a:srgbClr val="BAF46C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Freeform 35"/>
          <p:cNvSpPr/>
          <p:nvPr/>
        </p:nvSpPr>
        <p:spPr>
          <a:xfrm>
            <a:off x="5941056" y="5216785"/>
            <a:ext cx="8215235" cy="2848742"/>
          </a:xfrm>
          <a:custGeom>
            <a:avLst/>
            <a:gdLst>
              <a:gd name="connsiteX0" fmla="*/ 0 w 4077819"/>
              <a:gd name="connsiteY0" fmla="*/ 0 h 1378417"/>
              <a:gd name="connsiteX1" fmla="*/ 4077819 w 4077819"/>
              <a:gd name="connsiteY1" fmla="*/ 0 h 1378417"/>
              <a:gd name="connsiteX2" fmla="*/ 4077819 w 4077819"/>
              <a:gd name="connsiteY2" fmla="*/ 1378417 h 1378417"/>
              <a:gd name="connsiteX3" fmla="*/ 0 w 4077819"/>
              <a:gd name="connsiteY3" fmla="*/ 1378417 h 1378417"/>
              <a:gd name="connsiteX4" fmla="*/ 0 w 4077819"/>
              <a:gd name="connsiteY4" fmla="*/ 0 h 137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1378417">
                <a:moveTo>
                  <a:pt x="0" y="0"/>
                </a:moveTo>
                <a:lnTo>
                  <a:pt x="4077819" y="0"/>
                </a:lnTo>
                <a:lnTo>
                  <a:pt x="4077819" y="1378417"/>
                </a:lnTo>
                <a:lnTo>
                  <a:pt x="0" y="13784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b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8119" b="1" dirty="0"/>
              <a:t>Receive approval notification</a:t>
            </a:r>
            <a:endParaRPr lang="en-IN" sz="8119" dirty="0"/>
          </a:p>
        </p:txBody>
      </p:sp>
      <p:sp>
        <p:nvSpPr>
          <p:cNvPr id="37" name="Oval 36"/>
          <p:cNvSpPr/>
          <p:nvPr/>
        </p:nvSpPr>
        <p:spPr>
          <a:xfrm>
            <a:off x="15432815" y="5371302"/>
            <a:ext cx="3325338" cy="28620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Chord 37"/>
          <p:cNvSpPr/>
          <p:nvPr/>
        </p:nvSpPr>
        <p:spPr>
          <a:xfrm>
            <a:off x="15708015" y="5998577"/>
            <a:ext cx="2660272" cy="1947269"/>
          </a:xfrm>
          <a:prstGeom prst="chord">
            <a:avLst>
              <a:gd name="adj1" fmla="val 20587593"/>
              <a:gd name="adj2" fmla="val 1194318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19151951" y="4568455"/>
            <a:ext cx="4917926" cy="3552118"/>
          </a:xfrm>
          <a:custGeom>
            <a:avLst/>
            <a:gdLst>
              <a:gd name="connsiteX0" fmla="*/ 0 w 4077819"/>
              <a:gd name="connsiteY0" fmla="*/ 0 h 1378417"/>
              <a:gd name="connsiteX1" fmla="*/ 4077819 w 4077819"/>
              <a:gd name="connsiteY1" fmla="*/ 0 h 1378417"/>
              <a:gd name="connsiteX2" fmla="*/ 4077819 w 4077819"/>
              <a:gd name="connsiteY2" fmla="*/ 1378417 h 1378417"/>
              <a:gd name="connsiteX3" fmla="*/ 0 w 4077819"/>
              <a:gd name="connsiteY3" fmla="*/ 1378417 h 1378417"/>
              <a:gd name="connsiteX4" fmla="*/ 0 w 4077819"/>
              <a:gd name="connsiteY4" fmla="*/ 0 h 137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1378417">
                <a:moveTo>
                  <a:pt x="0" y="0"/>
                </a:moveTo>
                <a:lnTo>
                  <a:pt x="4077819" y="0"/>
                </a:lnTo>
                <a:lnTo>
                  <a:pt x="4077819" y="1378417"/>
                </a:lnTo>
                <a:lnTo>
                  <a:pt x="0" y="13784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b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8119" b="1" dirty="0"/>
              <a:t>View task details</a:t>
            </a:r>
            <a:endParaRPr lang="en-IN" sz="8119" dirty="0"/>
          </a:p>
        </p:txBody>
      </p:sp>
      <p:sp>
        <p:nvSpPr>
          <p:cNvPr id="40" name="Oval 39"/>
          <p:cNvSpPr/>
          <p:nvPr/>
        </p:nvSpPr>
        <p:spPr>
          <a:xfrm>
            <a:off x="26338970" y="5308781"/>
            <a:ext cx="3325338" cy="28620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Chord 40"/>
          <p:cNvSpPr/>
          <p:nvPr/>
        </p:nvSpPr>
        <p:spPr>
          <a:xfrm>
            <a:off x="26614168" y="5593652"/>
            <a:ext cx="2660272" cy="2289677"/>
          </a:xfrm>
          <a:prstGeom prst="chord">
            <a:avLst>
              <a:gd name="adj1" fmla="val 16200000"/>
              <a:gd name="adj2" fmla="val 162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29560937" y="5225671"/>
            <a:ext cx="5491265" cy="2848742"/>
          </a:xfrm>
          <a:custGeom>
            <a:avLst/>
            <a:gdLst>
              <a:gd name="connsiteX0" fmla="*/ 0 w 4077819"/>
              <a:gd name="connsiteY0" fmla="*/ 0 h 1378417"/>
              <a:gd name="connsiteX1" fmla="*/ 4077819 w 4077819"/>
              <a:gd name="connsiteY1" fmla="*/ 0 h 1378417"/>
              <a:gd name="connsiteX2" fmla="*/ 4077819 w 4077819"/>
              <a:gd name="connsiteY2" fmla="*/ 1378417 h 1378417"/>
              <a:gd name="connsiteX3" fmla="*/ 0 w 4077819"/>
              <a:gd name="connsiteY3" fmla="*/ 1378417 h 1378417"/>
              <a:gd name="connsiteX4" fmla="*/ 0 w 4077819"/>
              <a:gd name="connsiteY4" fmla="*/ 0 h 137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1378417">
                <a:moveTo>
                  <a:pt x="0" y="0"/>
                </a:moveTo>
                <a:lnTo>
                  <a:pt x="4077819" y="0"/>
                </a:lnTo>
                <a:lnTo>
                  <a:pt x="4077819" y="1378417"/>
                </a:lnTo>
                <a:lnTo>
                  <a:pt x="0" y="13784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b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8119" b="1" dirty="0"/>
              <a:t>Approve or return task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" y="8591604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Task types and Approvers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22238" y="2905435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Approve or Return Task - Overview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924"/>
              </p:ext>
            </p:extLst>
          </p:nvPr>
        </p:nvGraphicFramePr>
        <p:xfrm>
          <a:off x="2850455" y="10994370"/>
          <a:ext cx="39690042" cy="1737167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996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2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2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 dirty="0">
                          <a:effectLst/>
                        </a:rPr>
                        <a:t>Task Name</a:t>
                      </a:r>
                      <a:endParaRPr lang="en-IN" sz="7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 dirty="0">
                          <a:effectLst/>
                        </a:rPr>
                        <a:t>Stop 0*</a:t>
                      </a:r>
                      <a:endParaRPr lang="en-IN" sz="7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Stop 1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Stop 2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Stop 3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>
                          <a:effectLst/>
                        </a:rPr>
                        <a:t>Accepting LOA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PI*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SDC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HOD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GM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>
                          <a:effectLst/>
                        </a:rPr>
                        <a:t>Ethics Approval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PI*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SDC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HOD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GM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>
                          <a:effectLst/>
                        </a:rPr>
                        <a:t>Budget Scrubbing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PI*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SDC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HOD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GM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0064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>
                          <a:effectLst/>
                        </a:rPr>
                        <a:t>LOA/Ethics/Budget Phasing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PI*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SDC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HOD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GM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870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 dirty="0">
                          <a:effectLst/>
                        </a:rPr>
                        <a:t>Confirm Project Details </a:t>
                      </a:r>
                      <a:br>
                        <a:rPr lang="en-IN" sz="7200" b="1" u="none" strike="noStrike" dirty="0">
                          <a:effectLst/>
                        </a:rPr>
                      </a:br>
                      <a:r>
                        <a:rPr lang="en-IN" sz="7200" b="1" u="none" strike="noStrike" dirty="0">
                          <a:effectLst/>
                        </a:rPr>
                        <a:t>(Account Type =  External funding (non-RSO),</a:t>
                      </a:r>
                      <a:br>
                        <a:rPr lang="en-IN" sz="7200" b="1" u="none" strike="noStrike" dirty="0">
                          <a:effectLst/>
                        </a:rPr>
                      </a:br>
                      <a:r>
                        <a:rPr lang="en-IN" sz="7200" b="1" u="none" strike="noStrike" dirty="0">
                          <a:effectLst/>
                        </a:rPr>
                        <a:t>External Funding (RSO),</a:t>
                      </a:r>
                      <a:br>
                        <a:rPr lang="en-IN" sz="7200" b="1" u="none" strike="noStrike" dirty="0">
                          <a:effectLst/>
                        </a:rPr>
                      </a:br>
                      <a:r>
                        <a:rPr lang="en-IN" sz="7200" b="1" u="none" strike="noStrike" dirty="0">
                          <a:effectLst/>
                        </a:rPr>
                        <a:t>External talent award (TRACS), RCA )</a:t>
                      </a:r>
                      <a:endParaRPr lang="en-IN" sz="7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 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HOD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RSO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DRSO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2119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>
                          <a:effectLst/>
                        </a:rPr>
                        <a:t>Confirm Project Details </a:t>
                      </a:r>
                      <a:br>
                        <a:rPr lang="en-IN" sz="7200" b="1" u="none" strike="noStrike">
                          <a:effectLst/>
                        </a:rPr>
                      </a:br>
                      <a:r>
                        <a:rPr lang="en-IN" sz="7200" b="1" u="none" strike="noStrike">
                          <a:effectLst/>
                        </a:rPr>
                        <a:t>(Account Type =  Internal funding</a:t>
                      </a:r>
                      <a:br>
                        <a:rPr lang="en-IN" sz="7200" b="1" u="none" strike="noStrike">
                          <a:effectLst/>
                        </a:rPr>
                      </a:br>
                      <a:r>
                        <a:rPr lang="en-IN" sz="7200" b="1" u="none" strike="noStrike">
                          <a:effectLst/>
                        </a:rPr>
                        <a:t>Internal talent award (TRACS) )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 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HOD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 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 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5333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>
                          <a:effectLst/>
                        </a:rPr>
                        <a:t>DMP</a:t>
                      </a:r>
                      <a:endParaRPr lang="en-IN" sz="7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u="none" strike="noStrike">
                          <a:effectLst/>
                        </a:rPr>
                        <a:t>PI*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7200" u="none" strike="noStrike">
                          <a:effectLst/>
                        </a:rPr>
                        <a:t>No Routing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5333">
                <a:tc>
                  <a:txBody>
                    <a:bodyPr/>
                    <a:lstStyle/>
                    <a:p>
                      <a:pPr algn="l" fontAlgn="b"/>
                      <a:r>
                        <a:rPr lang="en-IN" sz="7200" b="1" u="none" strike="noStrike" dirty="0" err="1">
                          <a:effectLst/>
                        </a:rPr>
                        <a:t>Fianance</a:t>
                      </a:r>
                      <a:r>
                        <a:rPr lang="en-IN" sz="7200" b="1" u="none" strike="noStrike" dirty="0">
                          <a:effectLst/>
                        </a:rPr>
                        <a:t> Account Creation</a:t>
                      </a:r>
                      <a:endParaRPr lang="en-IN" sz="7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7200" u="none" strike="noStrike">
                          <a:effectLst/>
                        </a:rPr>
                        <a:t>No Routing</a:t>
                      </a:r>
                      <a:endParaRPr lang="en-IN" sz="7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687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7200" u="none" strike="noStrike" dirty="0">
                          <a:effectLst/>
                        </a:rPr>
                        <a:t>* PI will be the first person to approve the tasks if the tasks are not submitted by PI</a:t>
                      </a:r>
                      <a:endParaRPr lang="en-IN" sz="7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5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10</a:t>
            </a:fld>
            <a:endParaRPr lang="en-IN" sz="1014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669" y="-21796568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Finance Officer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5" name="Rectangle 44"/>
          <p:cNvSpPr/>
          <p:nvPr/>
        </p:nvSpPr>
        <p:spPr>
          <a:xfrm>
            <a:off x="-2013" y="-19141701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Steps for Finance Account Creation Task - Continued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Steps to Approve a Variation Request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5602296" y="8055185"/>
            <a:ext cx="2687381" cy="2107129"/>
            <a:chOff x="34296921" y="7304852"/>
            <a:chExt cx="2687381" cy="2107129"/>
          </a:xfrm>
        </p:grpSpPr>
        <p:sp>
          <p:nvSpPr>
            <p:cNvPr id="26" name="Oval 25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839287" y="7409221"/>
              <a:ext cx="2076076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2.a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955296" y="8403301"/>
            <a:ext cx="12826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Enter the approval </a:t>
            </a:r>
            <a:r>
              <a:rPr lang="en-IN" sz="9600" b="1" dirty="0"/>
              <a:t>Comments</a:t>
            </a:r>
            <a:r>
              <a:rPr lang="en-IN" sz="9600" dirty="0"/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955296" y="13466772"/>
            <a:ext cx="11143843" cy="304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Upload </a:t>
            </a:r>
            <a:r>
              <a:rPr lang="en-IN" sz="9600" b="1" dirty="0"/>
              <a:t>attachments</a:t>
            </a:r>
            <a:r>
              <a:rPr lang="en-IN" sz="9600" dirty="0"/>
              <a:t> if any.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955296" y="18708844"/>
            <a:ext cx="11002041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Click </a:t>
            </a:r>
            <a:r>
              <a:rPr lang="en-IN" sz="9600" b="1" dirty="0"/>
              <a:t>Approve</a:t>
            </a:r>
            <a:r>
              <a:rPr lang="en-IN" sz="9600" dirty="0"/>
              <a:t> button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31121" y="2947395"/>
            <a:ext cx="47262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Below ‘Approve Award’ pop-up is displayed upon user clicks the </a:t>
            </a:r>
            <a:r>
              <a:rPr lang="en-IN" sz="9600" b="1" dirty="0"/>
              <a:t>Approve </a:t>
            </a:r>
            <a:r>
              <a:rPr lang="en-IN" sz="9600" dirty="0"/>
              <a:t>button in the variation award details.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66" y="6601951"/>
            <a:ext cx="33208068" cy="18939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620126" y="10430122"/>
            <a:ext cx="8013575" cy="3071146"/>
            <a:chOff x="4620126" y="10430122"/>
            <a:chExt cx="8013575" cy="3071146"/>
          </a:xfrm>
        </p:grpSpPr>
        <p:grpSp>
          <p:nvGrpSpPr>
            <p:cNvPr id="7" name="Group 6"/>
            <p:cNvGrpSpPr/>
            <p:nvPr/>
          </p:nvGrpSpPr>
          <p:grpSpPr>
            <a:xfrm>
              <a:off x="9654667" y="10430122"/>
              <a:ext cx="2979034" cy="2155459"/>
              <a:chOff x="7109919" y="10560978"/>
              <a:chExt cx="2979034" cy="2155459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340478" y="10627900"/>
                <a:ext cx="2748475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2.a</a:t>
                </a:r>
              </a:p>
            </p:txBody>
          </p:sp>
        </p:grpSp>
        <p:cxnSp>
          <p:nvCxnSpPr>
            <p:cNvPr id="9" name="Straight Connector 8"/>
            <p:cNvCxnSpPr>
              <a:endCxn id="47" idx="2"/>
            </p:cNvCxnSpPr>
            <p:nvPr/>
          </p:nvCxnSpPr>
          <p:spPr>
            <a:xfrm flipV="1">
              <a:off x="4620126" y="11507852"/>
              <a:ext cx="5034541" cy="1993416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9149938" y="13985807"/>
            <a:ext cx="2707849" cy="5731718"/>
            <a:chOff x="19149938" y="13985807"/>
            <a:chExt cx="2707849" cy="5731718"/>
          </a:xfrm>
        </p:grpSpPr>
        <p:grpSp>
          <p:nvGrpSpPr>
            <p:cNvPr id="50" name="Group 49"/>
            <p:cNvGrpSpPr/>
            <p:nvPr/>
          </p:nvGrpSpPr>
          <p:grpSpPr>
            <a:xfrm>
              <a:off x="19149938" y="13985807"/>
              <a:ext cx="2707849" cy="2155459"/>
              <a:chOff x="7109919" y="10560978"/>
              <a:chExt cx="2707849" cy="215545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350348" y="10560978"/>
                <a:ext cx="2467420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2.b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19932735" y="15962668"/>
              <a:ext cx="571127" cy="3754857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0560211" y="23100632"/>
            <a:ext cx="3544527" cy="240096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/>
          <p:cNvGrpSpPr/>
          <p:nvPr/>
        </p:nvGrpSpPr>
        <p:grpSpPr>
          <a:xfrm>
            <a:off x="30912111" y="16587714"/>
            <a:ext cx="2707849" cy="6512918"/>
            <a:chOff x="19149938" y="13985807"/>
            <a:chExt cx="2707849" cy="6512918"/>
          </a:xfrm>
        </p:grpSpPr>
        <p:grpSp>
          <p:nvGrpSpPr>
            <p:cNvPr id="59" name="Group 58"/>
            <p:cNvGrpSpPr/>
            <p:nvPr/>
          </p:nvGrpSpPr>
          <p:grpSpPr>
            <a:xfrm>
              <a:off x="19149938" y="13985807"/>
              <a:ext cx="2707849" cy="2155459"/>
              <a:chOff x="7109919" y="10560978"/>
              <a:chExt cx="2707849" cy="215545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407938" y="10560978"/>
                <a:ext cx="2409830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2.c</a:t>
                </a:r>
              </a:p>
            </p:txBody>
          </p:sp>
        </p:grpSp>
        <p:cxnSp>
          <p:nvCxnSpPr>
            <p:cNvPr id="60" name="Straight Connector 59"/>
            <p:cNvCxnSpPr>
              <a:stCxn id="16" idx="0"/>
            </p:cNvCxnSpPr>
            <p:nvPr/>
          </p:nvCxnSpPr>
          <p:spPr>
            <a:xfrm flipH="1" flipV="1">
              <a:off x="20503862" y="15962669"/>
              <a:ext cx="66440" cy="4536056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5703648" y="13313606"/>
            <a:ext cx="2748220" cy="2107129"/>
            <a:chOff x="34296921" y="7304852"/>
            <a:chExt cx="2748220" cy="2107129"/>
          </a:xfrm>
        </p:grpSpPr>
        <p:sp>
          <p:nvSpPr>
            <p:cNvPr id="75" name="Oval 74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839287" y="7409221"/>
              <a:ext cx="2205854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2.b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706127" y="18174102"/>
            <a:ext cx="2748220" cy="2107129"/>
            <a:chOff x="34296921" y="7304852"/>
            <a:chExt cx="2748220" cy="2107129"/>
          </a:xfrm>
        </p:grpSpPr>
        <p:sp>
          <p:nvSpPr>
            <p:cNvPr id="79" name="Oval 78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839287" y="7409221"/>
              <a:ext cx="2205854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6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309" y="11064560"/>
            <a:ext cx="37500214" cy="14965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11</a:t>
            </a:fld>
            <a:endParaRPr lang="en-IN" sz="1014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669" y="-21796568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Finance Officer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5" name="Rectangle 44"/>
          <p:cNvSpPr/>
          <p:nvPr/>
        </p:nvSpPr>
        <p:spPr>
          <a:xfrm>
            <a:off x="-2013" y="-19141701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Steps for Finance Account Creation Task - Continued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19925" y="4164251"/>
            <a:ext cx="15962393" cy="3192559"/>
            <a:chOff x="553770" y="11448160"/>
            <a:chExt cx="9437587" cy="1887565"/>
          </a:xfrm>
        </p:grpSpPr>
        <p:grpSp>
          <p:nvGrpSpPr>
            <p:cNvPr id="10" name="Group 9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158710" y="11534227"/>
              <a:ext cx="7832647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the Variation request approval notification.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Steps to Return a Variation Request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19926" y="8229781"/>
            <a:ext cx="15962392" cy="3046988"/>
            <a:chOff x="553770" y="11430795"/>
            <a:chExt cx="9437586" cy="1801498"/>
          </a:xfrm>
        </p:grpSpPr>
        <p:grpSp>
          <p:nvGrpSpPr>
            <p:cNvPr id="18" name="Group 17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154223" y="11430795"/>
              <a:ext cx="7837133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</a:t>
              </a:r>
              <a:r>
                <a:rPr lang="en-IN" sz="9600" b="1" dirty="0"/>
                <a:t>Return </a:t>
              </a:r>
              <a:r>
                <a:rPr lang="en-IN" sz="9600" dirty="0"/>
                <a:t>button in the Award details page.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0953" y="17085200"/>
            <a:ext cx="12079602" cy="7638950"/>
            <a:chOff x="553771" y="11459168"/>
            <a:chExt cx="7141930" cy="4516446"/>
          </a:xfrm>
        </p:grpSpPr>
        <p:sp>
          <p:nvSpPr>
            <p:cNvPr id="27" name="TextBox 26"/>
            <p:cNvSpPr txBox="1"/>
            <p:nvPr/>
          </p:nvSpPr>
          <p:spPr>
            <a:xfrm>
              <a:off x="874439" y="11459168"/>
              <a:ext cx="586117" cy="111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71" y="11553755"/>
              <a:ext cx="7141930" cy="4421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Review the variation request details and decide to Approve or Return the variation request.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937" y="3274366"/>
            <a:ext cx="29430323" cy="6479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/>
          <p:nvPr/>
        </p:nvGrpSpPr>
        <p:grpSpPr>
          <a:xfrm>
            <a:off x="19809538" y="6596013"/>
            <a:ext cx="19915809" cy="3157587"/>
            <a:chOff x="15974395" y="6994631"/>
            <a:chExt cx="19915809" cy="3157587"/>
          </a:xfrm>
        </p:grpSpPr>
        <p:sp>
          <p:nvSpPr>
            <p:cNvPr id="29" name="Rectangle 28"/>
            <p:cNvSpPr/>
            <p:nvPr/>
          </p:nvSpPr>
          <p:spPr>
            <a:xfrm>
              <a:off x="15974395" y="7233144"/>
              <a:ext cx="12499261" cy="2919074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3182355" y="6994631"/>
              <a:ext cx="2707849" cy="2155459"/>
              <a:chOff x="25712946" y="13086074"/>
              <a:chExt cx="2707849" cy="215545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712946" y="13086074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365966" y="13162933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cxnSp>
          <p:nvCxnSpPr>
            <p:cNvPr id="31" name="Straight Connector 30"/>
            <p:cNvCxnSpPr/>
            <p:nvPr/>
          </p:nvCxnSpPr>
          <p:spPr>
            <a:xfrm flipV="1">
              <a:off x="28473656" y="8205280"/>
              <a:ext cx="4708699" cy="42312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3383200" y="14471275"/>
            <a:ext cx="3957008" cy="6433399"/>
            <a:chOff x="17257476" y="8525505"/>
            <a:chExt cx="3957008" cy="6355723"/>
          </a:xfrm>
        </p:grpSpPr>
        <p:sp>
          <p:nvSpPr>
            <p:cNvPr id="36" name="Rectangle 35"/>
            <p:cNvSpPr/>
            <p:nvPr/>
          </p:nvSpPr>
          <p:spPr>
            <a:xfrm>
              <a:off x="17257476" y="8525505"/>
              <a:ext cx="2540000" cy="1562433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8506635" y="12725769"/>
              <a:ext cx="2707849" cy="2155459"/>
              <a:chOff x="11037226" y="18817212"/>
              <a:chExt cx="2707849" cy="215545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1037226" y="18817212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984734" y="18897551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19233844" y="10168277"/>
              <a:ext cx="220300" cy="2965019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12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12</a:t>
            </a:fld>
            <a:endParaRPr lang="en-IN" sz="1014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669" y="-21796568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Finance Officer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5" name="Rectangle 44"/>
          <p:cNvSpPr/>
          <p:nvPr/>
        </p:nvSpPr>
        <p:spPr>
          <a:xfrm>
            <a:off x="-2013" y="-19141701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Steps for Finance Account Creation Task - Continued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Steps to Return a Variation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139278" y="7842323"/>
            <a:ext cx="12826815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Enter the return </a:t>
            </a:r>
            <a:r>
              <a:rPr lang="en-IN" sz="9600" b="1" dirty="0"/>
              <a:t>Comments</a:t>
            </a:r>
            <a:r>
              <a:rPr lang="en-IN" sz="9600" dirty="0"/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139278" y="12905793"/>
            <a:ext cx="11143843" cy="304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Upload </a:t>
            </a:r>
            <a:r>
              <a:rPr lang="en-IN" sz="9600" b="1" dirty="0"/>
              <a:t>attachments</a:t>
            </a:r>
            <a:r>
              <a:rPr lang="en-IN" sz="9600" dirty="0"/>
              <a:t> if any.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139278" y="18147866"/>
            <a:ext cx="11002041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Click </a:t>
            </a:r>
            <a:r>
              <a:rPr lang="en-IN" sz="9600" b="1" dirty="0"/>
              <a:t>Return </a:t>
            </a:r>
            <a:r>
              <a:rPr lang="en-IN" sz="9600" dirty="0"/>
              <a:t>button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31121" y="2947395"/>
            <a:ext cx="42766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 Below ‘Return Award’ pop-up is displayed upon user clicks the </a:t>
            </a:r>
            <a:r>
              <a:rPr lang="en-IN" sz="9600" b="1" dirty="0"/>
              <a:t>Return </a:t>
            </a:r>
            <a:r>
              <a:rPr lang="en-IN" sz="9600" dirty="0"/>
              <a:t>button in the variation award details.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20" y="6684252"/>
            <a:ext cx="32573617" cy="1852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" name="Rectangle 43"/>
          <p:cNvSpPr/>
          <p:nvPr/>
        </p:nvSpPr>
        <p:spPr>
          <a:xfrm>
            <a:off x="30560211" y="23100632"/>
            <a:ext cx="3544527" cy="240096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/>
          <p:cNvGrpSpPr/>
          <p:nvPr/>
        </p:nvGrpSpPr>
        <p:grpSpPr>
          <a:xfrm>
            <a:off x="35836829" y="7760046"/>
            <a:ext cx="2687381" cy="2107129"/>
            <a:chOff x="34296921" y="7304852"/>
            <a:chExt cx="2687381" cy="2107129"/>
          </a:xfrm>
        </p:grpSpPr>
        <p:sp>
          <p:nvSpPr>
            <p:cNvPr id="52" name="Oval 51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839287" y="7409221"/>
              <a:ext cx="2076076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2.a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938181" y="13018467"/>
            <a:ext cx="2748220" cy="2107129"/>
            <a:chOff x="34296921" y="7304852"/>
            <a:chExt cx="2748220" cy="2107129"/>
          </a:xfrm>
        </p:grpSpPr>
        <p:sp>
          <p:nvSpPr>
            <p:cNvPr id="55" name="Oval 54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39287" y="7409221"/>
              <a:ext cx="2205854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2.b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940660" y="17878963"/>
            <a:ext cx="2748220" cy="2107129"/>
            <a:chOff x="34296921" y="7304852"/>
            <a:chExt cx="2748220" cy="2107129"/>
          </a:xfrm>
        </p:grpSpPr>
        <p:sp>
          <p:nvSpPr>
            <p:cNvPr id="58" name="Oval 57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839287" y="7409221"/>
              <a:ext cx="2205854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2.c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20126" y="10430122"/>
            <a:ext cx="8013575" cy="3071146"/>
            <a:chOff x="4620126" y="10430122"/>
            <a:chExt cx="8013575" cy="3071146"/>
          </a:xfrm>
        </p:grpSpPr>
        <p:grpSp>
          <p:nvGrpSpPr>
            <p:cNvPr id="61" name="Group 60"/>
            <p:cNvGrpSpPr/>
            <p:nvPr/>
          </p:nvGrpSpPr>
          <p:grpSpPr>
            <a:xfrm>
              <a:off x="9654667" y="10430122"/>
              <a:ext cx="2979034" cy="2155459"/>
              <a:chOff x="7109919" y="10560978"/>
              <a:chExt cx="2979034" cy="2155459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40478" y="10627900"/>
                <a:ext cx="2748475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2.a</a:t>
                </a:r>
              </a:p>
            </p:txBody>
          </p:sp>
        </p:grpSp>
        <p:cxnSp>
          <p:nvCxnSpPr>
            <p:cNvPr id="62" name="Straight Connector 61"/>
            <p:cNvCxnSpPr>
              <a:endCxn id="63" idx="2"/>
            </p:cNvCxnSpPr>
            <p:nvPr/>
          </p:nvCxnSpPr>
          <p:spPr>
            <a:xfrm flipV="1">
              <a:off x="4620126" y="11507852"/>
              <a:ext cx="5034541" cy="1993416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149938" y="13985807"/>
            <a:ext cx="2707849" cy="5731718"/>
            <a:chOff x="19149938" y="13985807"/>
            <a:chExt cx="2707849" cy="5731718"/>
          </a:xfrm>
        </p:grpSpPr>
        <p:grpSp>
          <p:nvGrpSpPr>
            <p:cNvPr id="67" name="Group 66"/>
            <p:cNvGrpSpPr/>
            <p:nvPr/>
          </p:nvGrpSpPr>
          <p:grpSpPr>
            <a:xfrm>
              <a:off x="19149938" y="13985807"/>
              <a:ext cx="2707849" cy="2155459"/>
              <a:chOff x="7109919" y="10560978"/>
              <a:chExt cx="2707849" cy="2155459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350348" y="10560978"/>
                <a:ext cx="2467420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2.b</a:t>
                </a:r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 flipV="1">
              <a:off x="19932735" y="15962668"/>
              <a:ext cx="571127" cy="3754857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0560211" y="23100632"/>
            <a:ext cx="3544527" cy="240096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30912111" y="16587714"/>
            <a:ext cx="2707849" cy="6512918"/>
            <a:chOff x="19149938" y="13985807"/>
            <a:chExt cx="2707849" cy="6512918"/>
          </a:xfrm>
        </p:grpSpPr>
        <p:grpSp>
          <p:nvGrpSpPr>
            <p:cNvPr id="74" name="Group 73"/>
            <p:cNvGrpSpPr/>
            <p:nvPr/>
          </p:nvGrpSpPr>
          <p:grpSpPr>
            <a:xfrm>
              <a:off x="19149938" y="13985807"/>
              <a:ext cx="2707849" cy="2155459"/>
              <a:chOff x="7109919" y="10560978"/>
              <a:chExt cx="2707849" cy="2155459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407938" y="10560978"/>
                <a:ext cx="2409830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2.c</a:t>
                </a:r>
              </a:p>
            </p:txBody>
          </p:sp>
        </p:grpSp>
        <p:cxnSp>
          <p:nvCxnSpPr>
            <p:cNvPr id="75" name="Straight Connector 74"/>
            <p:cNvCxnSpPr>
              <a:stCxn id="72" idx="0"/>
            </p:cNvCxnSpPr>
            <p:nvPr/>
          </p:nvCxnSpPr>
          <p:spPr>
            <a:xfrm flipH="1" flipV="1">
              <a:off x="20503862" y="15962669"/>
              <a:ext cx="66440" cy="4536056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13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6" y="2803189"/>
            <a:ext cx="28692519" cy="2520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13</a:t>
            </a:fld>
            <a:endParaRPr lang="en-IN" sz="1014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669" y="-21796568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Finance Officer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5" name="Rectangle 44"/>
          <p:cNvSpPr/>
          <p:nvPr/>
        </p:nvSpPr>
        <p:spPr>
          <a:xfrm>
            <a:off x="-2013" y="-19141701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Steps for Finance Account Creation Task - Continued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0" y="6400"/>
            <a:ext cx="51206401" cy="3479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View Variation Request Approve or Return Comments and</a:t>
            </a:r>
          </a:p>
          <a:p>
            <a:pPr algn="ctr"/>
            <a:r>
              <a:rPr lang="en-IN" sz="12178" b="1" dirty="0"/>
              <a:t>Previous Workflow Version(s)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9881188" y="6460992"/>
            <a:ext cx="22153594" cy="1937612"/>
            <a:chOff x="553770" y="11448160"/>
            <a:chExt cx="13098066" cy="1145592"/>
          </a:xfrm>
        </p:grpSpPr>
        <p:grpSp>
          <p:nvGrpSpPr>
            <p:cNvPr id="37" name="Group 36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275593" y="11553755"/>
              <a:ext cx="11376243" cy="928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the Route Log tab.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1188" y="9962516"/>
            <a:ext cx="20832794" cy="9134897"/>
            <a:chOff x="553770" y="11448160"/>
            <a:chExt cx="12317157" cy="5400908"/>
          </a:xfrm>
        </p:grpSpPr>
        <p:grpSp>
          <p:nvGrpSpPr>
            <p:cNvPr id="44" name="Group 43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215523" y="11553755"/>
              <a:ext cx="10655404" cy="529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Route log details with the approval/return comments and attachments will be displayed.</a:t>
              </a:r>
            </a:p>
            <a:p>
              <a:r>
                <a:rPr lang="en-IN" sz="9600" dirty="0"/>
                <a:t>Click </a:t>
              </a:r>
              <a:r>
                <a:rPr lang="en-IN" sz="9600" b="1" dirty="0"/>
                <a:t>download button </a:t>
              </a:r>
              <a:r>
                <a:rPr lang="en-IN" sz="9600" dirty="0"/>
                <a:t>to download the attachments if needed.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9835602" y="20024130"/>
            <a:ext cx="21423931" cy="6180244"/>
            <a:chOff x="553770" y="11448160"/>
            <a:chExt cx="12666660" cy="3654002"/>
          </a:xfrm>
        </p:grpSpPr>
        <p:grpSp>
          <p:nvGrpSpPr>
            <p:cNvPr id="50" name="Group 49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215523" y="11553756"/>
              <a:ext cx="11004907" cy="3548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9600" dirty="0"/>
                <a:t>Click the </a:t>
              </a:r>
              <a:r>
                <a:rPr lang="en-IN" sz="9600" b="1" dirty="0"/>
                <a:t>Workflow Version</a:t>
              </a:r>
              <a:r>
                <a:rPr lang="en-IN" sz="9600" dirty="0"/>
                <a:t> dropdown. Select the required </a:t>
              </a:r>
              <a:r>
                <a:rPr lang="en-IN" sz="9600" b="1" dirty="0"/>
                <a:t>previous version</a:t>
              </a:r>
              <a:r>
                <a:rPr lang="en-IN" sz="9600" dirty="0"/>
                <a:t> from the dropdown.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60903" y="9190027"/>
            <a:ext cx="4883150" cy="6630836"/>
            <a:chOff x="9357469" y="9030046"/>
            <a:chExt cx="4883150" cy="6630836"/>
          </a:xfrm>
        </p:grpSpPr>
        <p:sp>
          <p:nvSpPr>
            <p:cNvPr id="60" name="Rectangle 59"/>
            <p:cNvSpPr/>
            <p:nvPr/>
          </p:nvSpPr>
          <p:spPr>
            <a:xfrm>
              <a:off x="9357469" y="13647396"/>
              <a:ext cx="4883150" cy="2013486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246226" y="9030046"/>
              <a:ext cx="2707849" cy="2155459"/>
              <a:chOff x="7109919" y="10560978"/>
              <a:chExt cx="2707849" cy="215545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92716" y="10648219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63" name="Straight Connector 62"/>
            <p:cNvCxnSpPr>
              <a:stCxn id="60" idx="0"/>
              <a:endCxn id="64" idx="4"/>
            </p:cNvCxnSpPr>
            <p:nvPr/>
          </p:nvCxnSpPr>
          <p:spPr>
            <a:xfrm flipH="1" flipV="1">
              <a:off x="11600151" y="11185505"/>
              <a:ext cx="198893" cy="2461891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826810" y="18282754"/>
            <a:ext cx="24434486" cy="9662996"/>
            <a:chOff x="1060764" y="18761856"/>
            <a:chExt cx="24434486" cy="9662996"/>
          </a:xfrm>
        </p:grpSpPr>
        <p:sp>
          <p:nvSpPr>
            <p:cNvPr id="67" name="Rectangle 66"/>
            <p:cNvSpPr/>
            <p:nvPr/>
          </p:nvSpPr>
          <p:spPr>
            <a:xfrm>
              <a:off x="1060764" y="18761856"/>
              <a:ext cx="19458376" cy="9662996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2787401" y="19140171"/>
              <a:ext cx="2707849" cy="2155459"/>
              <a:chOff x="15317992" y="13009908"/>
              <a:chExt cx="2707849" cy="215545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5317992" y="1300990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133855" y="13142827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69" name="Straight Connector 68"/>
            <p:cNvCxnSpPr>
              <a:stCxn id="67" idx="3"/>
            </p:cNvCxnSpPr>
            <p:nvPr/>
          </p:nvCxnSpPr>
          <p:spPr>
            <a:xfrm flipV="1">
              <a:off x="20519140" y="20217900"/>
              <a:ext cx="2349570" cy="33754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974396" y="6918465"/>
            <a:ext cx="9520854" cy="2155459"/>
            <a:chOff x="15974396" y="6918465"/>
            <a:chExt cx="9520854" cy="2155459"/>
          </a:xfrm>
        </p:grpSpPr>
        <p:sp>
          <p:nvSpPr>
            <p:cNvPr id="72" name="Rectangle 71"/>
            <p:cNvSpPr/>
            <p:nvPr/>
          </p:nvSpPr>
          <p:spPr>
            <a:xfrm>
              <a:off x="15974396" y="7233144"/>
              <a:ext cx="2743340" cy="1502420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2787401" y="6918465"/>
              <a:ext cx="2707849" cy="2155459"/>
              <a:chOff x="15317992" y="13009908"/>
              <a:chExt cx="2707849" cy="215545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5317992" y="1300990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6133855" y="13142827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 flipV="1">
              <a:off x="18717736" y="7996196"/>
              <a:ext cx="4150974" cy="2010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23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14</a:t>
            </a:fld>
            <a:endParaRPr lang="en-IN" sz="10148" b="1" dirty="0"/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Cancel Variation Request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508977"/>
            <a:ext cx="34707197" cy="964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13050087"/>
            <a:ext cx="29565600" cy="13975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Group 28"/>
          <p:cNvGrpSpPr/>
          <p:nvPr/>
        </p:nvGrpSpPr>
        <p:grpSpPr>
          <a:xfrm>
            <a:off x="35568956" y="10026071"/>
            <a:ext cx="15637444" cy="3225587"/>
            <a:chOff x="553770" y="11448160"/>
            <a:chExt cx="9245464" cy="1907093"/>
          </a:xfrm>
        </p:grpSpPr>
        <p:grpSp>
          <p:nvGrpSpPr>
            <p:cNvPr id="30" name="Group 29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15523" y="11553755"/>
              <a:ext cx="7583711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Enter the cancel variation</a:t>
              </a:r>
              <a:r>
                <a:rPr lang="en-IN" sz="9600" b="1" dirty="0"/>
                <a:t> description/Comments</a:t>
              </a:r>
              <a:r>
                <a:rPr lang="en-IN" sz="9600" dirty="0"/>
                <a:t>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568956" y="14170603"/>
            <a:ext cx="13954472" cy="3225588"/>
            <a:chOff x="553770" y="11448160"/>
            <a:chExt cx="8250426" cy="1907094"/>
          </a:xfrm>
        </p:grpSpPr>
        <p:grpSp>
          <p:nvGrpSpPr>
            <p:cNvPr id="36" name="Group 35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215523" y="11553755"/>
              <a:ext cx="6588673" cy="180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Upload </a:t>
              </a:r>
              <a:r>
                <a:rPr lang="en-IN" sz="9600" b="1" dirty="0"/>
                <a:t>attachments</a:t>
              </a:r>
              <a:r>
                <a:rPr lang="en-IN" sz="9600" dirty="0"/>
                <a:t> if any.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568956" y="18496270"/>
            <a:ext cx="13812670" cy="3225587"/>
            <a:chOff x="553770" y="11448160"/>
            <a:chExt cx="8166587" cy="1907093"/>
          </a:xfrm>
        </p:grpSpPr>
        <p:grpSp>
          <p:nvGrpSpPr>
            <p:cNvPr id="43" name="Group 42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215523" y="11553755"/>
              <a:ext cx="6504834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</a:t>
              </a:r>
              <a:r>
                <a:rPr lang="en-IN" sz="9600" b="1" dirty="0"/>
                <a:t>Cancel Variation </a:t>
              </a:r>
              <a:r>
                <a:rPr lang="en-IN" sz="9600" dirty="0"/>
                <a:t>button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710758" y="3227328"/>
            <a:ext cx="13812670" cy="6180243"/>
            <a:chOff x="553770" y="11448160"/>
            <a:chExt cx="8166587" cy="3654001"/>
          </a:xfrm>
        </p:grpSpPr>
        <p:grpSp>
          <p:nvGrpSpPr>
            <p:cNvPr id="49" name="Group 48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15523" y="11553755"/>
              <a:ext cx="6504834" cy="3548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</a:t>
              </a:r>
              <a:r>
                <a:rPr lang="en-IN" sz="9600" b="1" dirty="0"/>
                <a:t>More Action</a:t>
              </a:r>
              <a:r>
                <a:rPr lang="en-IN" sz="9600" dirty="0"/>
                <a:t> button and select the </a:t>
              </a:r>
              <a:r>
                <a:rPr lang="en-IN" sz="9600" b="1" dirty="0"/>
                <a:t>Cancel Variation Request</a:t>
              </a:r>
              <a:r>
                <a:rPr lang="en-IN" sz="9600" dirty="0"/>
                <a:t> option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64260" y="13598459"/>
            <a:ext cx="7742390" cy="3071146"/>
            <a:chOff x="4620126" y="10430122"/>
            <a:chExt cx="7742390" cy="3071146"/>
          </a:xfrm>
        </p:grpSpPr>
        <p:grpSp>
          <p:nvGrpSpPr>
            <p:cNvPr id="54" name="Group 53"/>
            <p:cNvGrpSpPr/>
            <p:nvPr/>
          </p:nvGrpSpPr>
          <p:grpSpPr>
            <a:xfrm>
              <a:off x="9654667" y="10430122"/>
              <a:ext cx="2707849" cy="2155459"/>
              <a:chOff x="7109919" y="10560978"/>
              <a:chExt cx="2707849" cy="215545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892716" y="10648219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55" name="Straight Connector 54"/>
            <p:cNvCxnSpPr>
              <a:endCxn id="56" idx="2"/>
            </p:cNvCxnSpPr>
            <p:nvPr/>
          </p:nvCxnSpPr>
          <p:spPr>
            <a:xfrm flipV="1">
              <a:off x="4620126" y="11507852"/>
              <a:ext cx="5034541" cy="1993416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9149938" y="13985807"/>
            <a:ext cx="2707849" cy="6122816"/>
            <a:chOff x="19149938" y="13985807"/>
            <a:chExt cx="2707849" cy="6122816"/>
          </a:xfrm>
        </p:grpSpPr>
        <p:grpSp>
          <p:nvGrpSpPr>
            <p:cNvPr id="59" name="Group 58"/>
            <p:cNvGrpSpPr/>
            <p:nvPr/>
          </p:nvGrpSpPr>
          <p:grpSpPr>
            <a:xfrm>
              <a:off x="19149938" y="13985807"/>
              <a:ext cx="2707849" cy="2155459"/>
              <a:chOff x="7109919" y="10560978"/>
              <a:chExt cx="2707849" cy="215545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92716" y="10648219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932735" y="15962669"/>
              <a:ext cx="571127" cy="41459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5495250" y="17953164"/>
            <a:ext cx="4883150" cy="9072022"/>
            <a:chOff x="30560211" y="16587714"/>
            <a:chExt cx="4883150" cy="9072022"/>
          </a:xfrm>
        </p:grpSpPr>
        <p:sp>
          <p:nvSpPr>
            <p:cNvPr id="63" name="Rectangle 62"/>
            <p:cNvSpPr/>
            <p:nvPr/>
          </p:nvSpPr>
          <p:spPr>
            <a:xfrm>
              <a:off x="30560211" y="23646250"/>
              <a:ext cx="4883150" cy="2013486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0912111" y="16587714"/>
              <a:ext cx="2707849" cy="7058536"/>
              <a:chOff x="19149938" y="13985807"/>
              <a:chExt cx="2707849" cy="7058536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9149938" y="13985807"/>
                <a:ext cx="2707849" cy="2155459"/>
                <a:chOff x="7109919" y="10560978"/>
                <a:chExt cx="2707849" cy="2155459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7109919" y="10560978"/>
                  <a:ext cx="2707849" cy="21554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1679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892716" y="10648219"/>
                  <a:ext cx="1540042" cy="1889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1679" b="1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76" name="Straight Connector 75"/>
              <p:cNvCxnSpPr>
                <a:stCxn id="63" idx="0"/>
              </p:cNvCxnSpPr>
              <p:nvPr/>
            </p:nvCxnSpPr>
            <p:spPr>
              <a:xfrm flipH="1" flipV="1">
                <a:off x="20503863" y="15962669"/>
                <a:ext cx="735750" cy="5081674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78"/>
          <p:cNvSpPr/>
          <p:nvPr/>
        </p:nvSpPr>
        <p:spPr>
          <a:xfrm>
            <a:off x="27317494" y="8614610"/>
            <a:ext cx="6215854" cy="14677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9"/>
          </a:p>
        </p:txBody>
      </p:sp>
      <p:cxnSp>
        <p:nvCxnSpPr>
          <p:cNvPr id="80" name="Straight Connector 79"/>
          <p:cNvCxnSpPr>
            <a:stCxn id="79" idx="1"/>
          </p:cNvCxnSpPr>
          <p:nvPr/>
        </p:nvCxnSpPr>
        <p:spPr>
          <a:xfrm flipH="1" flipV="1">
            <a:off x="23933862" y="8927677"/>
            <a:ext cx="3383632" cy="4207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1857787" y="7893997"/>
            <a:ext cx="2851675" cy="2002487"/>
            <a:chOff x="10341578" y="11977665"/>
            <a:chExt cx="1686021" cy="1183948"/>
          </a:xfrm>
        </p:grpSpPr>
        <p:sp>
          <p:nvSpPr>
            <p:cNvPr id="82" name="Oval 81"/>
            <p:cNvSpPr/>
            <p:nvPr/>
          </p:nvSpPr>
          <p:spPr>
            <a:xfrm>
              <a:off x="10341578" y="12016021"/>
              <a:ext cx="1227456" cy="11455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433708" y="11977665"/>
              <a:ext cx="1593891" cy="111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 1</a:t>
              </a:r>
            </a:p>
          </p:txBody>
        </p:sp>
      </p:grpSp>
      <p:sp>
        <p:nvSpPr>
          <p:cNvPr id="84" name="Rectangle 83"/>
          <p:cNvSpPr/>
          <p:nvPr/>
        </p:nvSpPr>
        <p:spPr>
          <a:xfrm>
            <a:off x="32004000" y="5135565"/>
            <a:ext cx="1106906" cy="130772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9"/>
          </a:p>
        </p:txBody>
      </p:sp>
      <p:sp>
        <p:nvSpPr>
          <p:cNvPr id="85" name="TextBox 84"/>
          <p:cNvSpPr txBox="1"/>
          <p:nvPr/>
        </p:nvSpPr>
        <p:spPr>
          <a:xfrm>
            <a:off x="34157447" y="22039098"/>
            <a:ext cx="16319289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9600" b="1" dirty="0"/>
              <a:t>Cancel Variation </a:t>
            </a:r>
            <a:r>
              <a:rPr lang="en-IN" sz="9600" dirty="0"/>
              <a:t>is possible when the award workflow status in Draft or Revision requested status.</a:t>
            </a:r>
          </a:p>
        </p:txBody>
      </p:sp>
    </p:spTree>
    <p:extLst>
      <p:ext uri="{BB962C8B-B14F-4D97-AF65-F5344CB8AC3E}">
        <p14:creationId xmlns:p14="http://schemas.microsoft.com/office/powerpoint/2010/main" val="20384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2</a:t>
            </a:fld>
            <a:endParaRPr lang="en-IN" sz="10148" b="1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Task</a:t>
            </a:r>
            <a:r>
              <a:rPr lang="en-IN" sz="7200" b="1" dirty="0"/>
              <a:t> </a:t>
            </a:r>
            <a:r>
              <a:rPr lang="en-IN" sz="12178" b="1" dirty="0"/>
              <a:t>Completion</a:t>
            </a:r>
            <a:r>
              <a:rPr lang="en-IN" sz="7200" b="1" dirty="0"/>
              <a:t> </a:t>
            </a:r>
            <a:r>
              <a:rPr lang="en-IN" sz="12178" b="1" dirty="0"/>
              <a:t>Workflow</a:t>
            </a:r>
            <a:r>
              <a:rPr lang="en-IN" sz="7200" b="1" dirty="0"/>
              <a:t> </a:t>
            </a:r>
            <a:r>
              <a:rPr lang="en-IN" sz="12178" b="1" dirty="0"/>
              <a:t>by</a:t>
            </a:r>
            <a:r>
              <a:rPr lang="en-IN" sz="7200" b="1" dirty="0"/>
              <a:t> </a:t>
            </a:r>
            <a:r>
              <a:rPr lang="en-IN" sz="12178" b="1" dirty="0"/>
              <a:t>Approvers</a:t>
            </a:r>
          </a:p>
        </p:txBody>
      </p:sp>
      <p:pic>
        <p:nvPicPr>
          <p:cNvPr id="34" name="Picture 33" descr="C:\Users\Ajin\Downloads\WF by PI-Task WFbyApprovers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04" y="2605547"/>
            <a:ext cx="30733168" cy="750664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34"/>
          <p:cNvSpPr/>
          <p:nvPr/>
        </p:nvSpPr>
        <p:spPr>
          <a:xfrm>
            <a:off x="0" y="10893914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Variation</a:t>
            </a:r>
            <a:r>
              <a:rPr lang="en-IN" sz="9600" dirty="0"/>
              <a:t> </a:t>
            </a:r>
            <a:r>
              <a:rPr lang="en-IN" sz="12178" b="1" dirty="0"/>
              <a:t>Request</a:t>
            </a:r>
            <a:r>
              <a:rPr lang="en-IN" sz="9600" dirty="0"/>
              <a:t> </a:t>
            </a:r>
            <a:r>
              <a:rPr lang="en-IN" sz="12178" b="1" dirty="0"/>
              <a:t>Completion</a:t>
            </a:r>
            <a:r>
              <a:rPr lang="en-IN" sz="9600" dirty="0"/>
              <a:t> </a:t>
            </a:r>
            <a:r>
              <a:rPr lang="en-IN" sz="12178" b="1" dirty="0"/>
              <a:t>workflow</a:t>
            </a:r>
            <a:r>
              <a:rPr lang="en-IN" sz="9600" dirty="0"/>
              <a:t> </a:t>
            </a:r>
            <a:r>
              <a:rPr lang="en-IN" sz="12178" b="1" dirty="0"/>
              <a:t>by</a:t>
            </a:r>
            <a:r>
              <a:rPr lang="en-IN" sz="9600" dirty="0"/>
              <a:t> </a:t>
            </a:r>
            <a:r>
              <a:rPr lang="en-IN" sz="12178" b="1" dirty="0"/>
              <a:t>Approvers</a:t>
            </a:r>
          </a:p>
        </p:txBody>
      </p:sp>
      <p:pic>
        <p:nvPicPr>
          <p:cNvPr id="36" name="Picture 35" descr="C:\Users\Ajin\Downloads\WF by PI-VR WFbyApprovers 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48" y="13521046"/>
            <a:ext cx="38279657" cy="14341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10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3</a:t>
            </a:fld>
            <a:endParaRPr lang="en-IN" sz="1014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669" y="-21796568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Finance Officer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5" name="Rectangle 44"/>
          <p:cNvSpPr/>
          <p:nvPr/>
        </p:nvSpPr>
        <p:spPr>
          <a:xfrm>
            <a:off x="-2013" y="-19141701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Steps for Finance Account Creation Task - Continued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7906" y="11283688"/>
            <a:ext cx="19513990" cy="3192559"/>
            <a:chOff x="553770" y="11448160"/>
            <a:chExt cx="11537429" cy="1887565"/>
          </a:xfrm>
        </p:grpSpPr>
        <p:grpSp>
          <p:nvGrpSpPr>
            <p:cNvPr id="10" name="Group 9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158710" y="11534227"/>
              <a:ext cx="9932489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the Task approval notification.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Steps to Approve a Task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97908" y="15165898"/>
            <a:ext cx="15962392" cy="3046988"/>
            <a:chOff x="553770" y="11430795"/>
            <a:chExt cx="9437586" cy="1801498"/>
          </a:xfrm>
        </p:grpSpPr>
        <p:grpSp>
          <p:nvGrpSpPr>
            <p:cNvPr id="18" name="Group 17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154223" y="11430795"/>
              <a:ext cx="7837133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Approve task button in the task details page. 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06" y="2431736"/>
            <a:ext cx="27145294" cy="6140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066" y="7965225"/>
            <a:ext cx="34244087" cy="20307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" name="Group 22"/>
          <p:cNvGrpSpPr/>
          <p:nvPr/>
        </p:nvGrpSpPr>
        <p:grpSpPr>
          <a:xfrm>
            <a:off x="3668398" y="20809308"/>
            <a:ext cx="12079602" cy="4684296"/>
            <a:chOff x="553771" y="11459168"/>
            <a:chExt cx="7141930" cy="2769539"/>
          </a:xfrm>
        </p:grpSpPr>
        <p:sp>
          <p:nvSpPr>
            <p:cNvPr id="27" name="TextBox 26"/>
            <p:cNvSpPr txBox="1"/>
            <p:nvPr/>
          </p:nvSpPr>
          <p:spPr>
            <a:xfrm>
              <a:off x="874439" y="11459168"/>
              <a:ext cx="586117" cy="111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71" y="11553755"/>
              <a:ext cx="7141930" cy="26749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Review the task details and decide to Approve or Return the task.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750631" y="13090328"/>
            <a:ext cx="2946769" cy="5916555"/>
            <a:chOff x="16493710" y="14787800"/>
            <a:chExt cx="1742244" cy="3498097"/>
          </a:xfrm>
        </p:grpSpPr>
        <p:grpSp>
          <p:nvGrpSpPr>
            <p:cNvPr id="26" name="Group 25"/>
            <p:cNvGrpSpPr/>
            <p:nvPr/>
          </p:nvGrpSpPr>
          <p:grpSpPr>
            <a:xfrm>
              <a:off x="16751104" y="17140305"/>
              <a:ext cx="1227456" cy="1145592"/>
              <a:chOff x="11043719" y="12648682"/>
              <a:chExt cx="1227456" cy="114559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043719" y="12648682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299152" y="12669860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6493710" y="14787800"/>
              <a:ext cx="1742244" cy="99913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cxnSp>
          <p:nvCxnSpPr>
            <p:cNvPr id="30" name="Straight Connector 29"/>
            <p:cNvCxnSpPr>
              <a:stCxn id="29" idx="2"/>
              <a:endCxn id="31" idx="0"/>
            </p:cNvCxnSpPr>
            <p:nvPr/>
          </p:nvCxnSpPr>
          <p:spPr>
            <a:xfrm>
              <a:off x="17364832" y="15786939"/>
              <a:ext cx="0" cy="13533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7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" y="6374453"/>
            <a:ext cx="34391420" cy="1953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4</a:t>
            </a:fld>
            <a:endParaRPr lang="en-IN" sz="1014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669" y="-21796568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Finance Officer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5" name="Rectangle 44"/>
          <p:cNvSpPr/>
          <p:nvPr/>
        </p:nvSpPr>
        <p:spPr>
          <a:xfrm>
            <a:off x="-2013" y="-19141701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Steps for Finance Account Creation Task - Continued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/>
              <a:t>Steps to Approve a Task </a:t>
            </a:r>
            <a:endParaRPr lang="en-IN" sz="12178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31121" y="2947395"/>
            <a:ext cx="42766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 Below ‘Approve task’ pop-up is displayed upon user clicks the </a:t>
            </a:r>
            <a:r>
              <a:rPr lang="en-IN" sz="9600" b="1" dirty="0"/>
              <a:t>Approve Task </a:t>
            </a:r>
            <a:r>
              <a:rPr lang="en-IN" sz="9600" dirty="0"/>
              <a:t>button in the task details.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620126" y="10430122"/>
            <a:ext cx="8109666" cy="3071146"/>
            <a:chOff x="4620126" y="10430122"/>
            <a:chExt cx="8109666" cy="3071146"/>
          </a:xfrm>
        </p:grpSpPr>
        <p:grpSp>
          <p:nvGrpSpPr>
            <p:cNvPr id="40" name="Group 39"/>
            <p:cNvGrpSpPr/>
            <p:nvPr/>
          </p:nvGrpSpPr>
          <p:grpSpPr>
            <a:xfrm>
              <a:off x="9654667" y="10430122"/>
              <a:ext cx="3075125" cy="2155459"/>
              <a:chOff x="7109919" y="10560978"/>
              <a:chExt cx="3075125" cy="2155459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477195" y="10648219"/>
                <a:ext cx="2707849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2.a</a:t>
                </a:r>
              </a:p>
            </p:txBody>
          </p:sp>
        </p:grpSp>
        <p:cxnSp>
          <p:nvCxnSpPr>
            <p:cNvPr id="43" name="Straight Connector 42"/>
            <p:cNvCxnSpPr>
              <a:endCxn id="44" idx="2"/>
            </p:cNvCxnSpPr>
            <p:nvPr/>
          </p:nvCxnSpPr>
          <p:spPr>
            <a:xfrm flipV="1">
              <a:off x="4620126" y="11507852"/>
              <a:ext cx="5034541" cy="1993416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9149938" y="13985807"/>
            <a:ext cx="3764422" cy="5731718"/>
            <a:chOff x="19149938" y="13985807"/>
            <a:chExt cx="3764422" cy="5731718"/>
          </a:xfrm>
        </p:grpSpPr>
        <p:grpSp>
          <p:nvGrpSpPr>
            <p:cNvPr id="48" name="Group 47"/>
            <p:cNvGrpSpPr/>
            <p:nvPr/>
          </p:nvGrpSpPr>
          <p:grpSpPr>
            <a:xfrm>
              <a:off x="19149938" y="13985807"/>
              <a:ext cx="3764422" cy="2155459"/>
              <a:chOff x="7109919" y="10560978"/>
              <a:chExt cx="3764422" cy="21554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125308" y="10693897"/>
                <a:ext cx="3749033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2.b</a:t>
                </a: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 flipV="1">
              <a:off x="19932735" y="15962668"/>
              <a:ext cx="571127" cy="3754857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0912111" y="23218250"/>
            <a:ext cx="3192627" cy="258815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/>
          <p:cNvGrpSpPr/>
          <p:nvPr/>
        </p:nvGrpSpPr>
        <p:grpSpPr>
          <a:xfrm>
            <a:off x="30912111" y="16587714"/>
            <a:ext cx="2960392" cy="6630536"/>
            <a:chOff x="19149938" y="13985807"/>
            <a:chExt cx="2960392" cy="6630536"/>
          </a:xfrm>
        </p:grpSpPr>
        <p:grpSp>
          <p:nvGrpSpPr>
            <p:cNvPr id="54" name="Group 53"/>
            <p:cNvGrpSpPr/>
            <p:nvPr/>
          </p:nvGrpSpPr>
          <p:grpSpPr>
            <a:xfrm>
              <a:off x="19149938" y="13985807"/>
              <a:ext cx="2960392" cy="2155459"/>
              <a:chOff x="7109919" y="10560978"/>
              <a:chExt cx="2960392" cy="215545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2891" y="10560978"/>
                <a:ext cx="2467420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2.c</a:t>
                </a:r>
              </a:p>
            </p:txBody>
          </p:sp>
        </p:grpSp>
        <p:cxnSp>
          <p:nvCxnSpPr>
            <p:cNvPr id="55" name="Straight Connector 54"/>
            <p:cNvCxnSpPr>
              <a:stCxn id="52" idx="0"/>
            </p:cNvCxnSpPr>
            <p:nvPr/>
          </p:nvCxnSpPr>
          <p:spPr>
            <a:xfrm flipH="1" flipV="1">
              <a:off x="20503862" y="16267469"/>
              <a:ext cx="242390" cy="434887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5602296" y="8055185"/>
            <a:ext cx="2687381" cy="2107129"/>
            <a:chOff x="34296921" y="7304852"/>
            <a:chExt cx="2687381" cy="2107129"/>
          </a:xfrm>
        </p:grpSpPr>
        <p:sp>
          <p:nvSpPr>
            <p:cNvPr id="85" name="Oval 84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839287" y="7409221"/>
              <a:ext cx="2076076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2.a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8955296" y="8403301"/>
            <a:ext cx="12826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Enter the approval </a:t>
            </a:r>
            <a:r>
              <a:rPr lang="en-IN" sz="9600" b="1" dirty="0"/>
              <a:t>Comments</a:t>
            </a:r>
            <a:r>
              <a:rPr lang="en-IN" sz="96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955296" y="13466772"/>
            <a:ext cx="11143843" cy="304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Upload </a:t>
            </a:r>
            <a:r>
              <a:rPr lang="en-IN" sz="9600" b="1" dirty="0"/>
              <a:t>attachments</a:t>
            </a:r>
            <a:r>
              <a:rPr lang="en-IN" sz="9600" dirty="0"/>
              <a:t> if any.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955296" y="18708844"/>
            <a:ext cx="11002041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Click </a:t>
            </a:r>
            <a:r>
              <a:rPr lang="en-IN" sz="9600" b="1" dirty="0"/>
              <a:t>Approve</a:t>
            </a:r>
            <a:r>
              <a:rPr lang="en-IN" sz="9600" dirty="0"/>
              <a:t> button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35703648" y="13313606"/>
            <a:ext cx="2748220" cy="2107129"/>
            <a:chOff x="34296921" y="7304852"/>
            <a:chExt cx="2748220" cy="2107129"/>
          </a:xfrm>
        </p:grpSpPr>
        <p:sp>
          <p:nvSpPr>
            <p:cNvPr id="91" name="Oval 90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839287" y="7409221"/>
              <a:ext cx="2205854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2.b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5706127" y="18174102"/>
            <a:ext cx="2748220" cy="2107129"/>
            <a:chOff x="34296921" y="7304852"/>
            <a:chExt cx="2748220" cy="2107129"/>
          </a:xfrm>
        </p:grpSpPr>
        <p:sp>
          <p:nvSpPr>
            <p:cNvPr id="94" name="Oval 93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839287" y="7409221"/>
              <a:ext cx="2205854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4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5</a:t>
            </a:fld>
            <a:endParaRPr lang="en-IN" sz="1014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669" y="-21796568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Finance Officer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5" name="Rectangle 44"/>
          <p:cNvSpPr/>
          <p:nvPr/>
        </p:nvSpPr>
        <p:spPr>
          <a:xfrm>
            <a:off x="-2013" y="-19141701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Steps for Finance Account Creation Task - Continued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7906" y="11283688"/>
            <a:ext cx="19513990" cy="3192559"/>
            <a:chOff x="553770" y="11448160"/>
            <a:chExt cx="11537429" cy="1887565"/>
          </a:xfrm>
        </p:grpSpPr>
        <p:grpSp>
          <p:nvGrpSpPr>
            <p:cNvPr id="10" name="Group 9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158710" y="11534227"/>
              <a:ext cx="9932489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the Task approval notification.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Steps to Return a Task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97908" y="15165898"/>
            <a:ext cx="15962392" cy="3046988"/>
            <a:chOff x="553770" y="11430795"/>
            <a:chExt cx="9437586" cy="1801498"/>
          </a:xfrm>
        </p:grpSpPr>
        <p:grpSp>
          <p:nvGrpSpPr>
            <p:cNvPr id="18" name="Group 17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154223" y="11430795"/>
              <a:ext cx="7837133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Return task button in the task details page. 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06" y="2431736"/>
            <a:ext cx="27145294" cy="6140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066" y="7965225"/>
            <a:ext cx="34244087" cy="20307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" name="Group 22"/>
          <p:cNvGrpSpPr/>
          <p:nvPr/>
        </p:nvGrpSpPr>
        <p:grpSpPr>
          <a:xfrm>
            <a:off x="3668398" y="20809308"/>
            <a:ext cx="12079602" cy="4684296"/>
            <a:chOff x="553771" y="11459168"/>
            <a:chExt cx="7141930" cy="2769539"/>
          </a:xfrm>
        </p:grpSpPr>
        <p:sp>
          <p:nvSpPr>
            <p:cNvPr id="27" name="TextBox 26"/>
            <p:cNvSpPr txBox="1"/>
            <p:nvPr/>
          </p:nvSpPr>
          <p:spPr>
            <a:xfrm>
              <a:off x="874439" y="11459168"/>
              <a:ext cx="586117" cy="111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71" y="11553755"/>
              <a:ext cx="7141930" cy="26749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Review the task details and decide to Approve or Return the task.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793854" y="12952753"/>
            <a:ext cx="2946769" cy="5916555"/>
            <a:chOff x="16493710" y="14787800"/>
            <a:chExt cx="1742244" cy="3498097"/>
          </a:xfrm>
        </p:grpSpPr>
        <p:grpSp>
          <p:nvGrpSpPr>
            <p:cNvPr id="26" name="Group 25"/>
            <p:cNvGrpSpPr/>
            <p:nvPr/>
          </p:nvGrpSpPr>
          <p:grpSpPr>
            <a:xfrm>
              <a:off x="16751104" y="17140305"/>
              <a:ext cx="1227456" cy="1145592"/>
              <a:chOff x="11043719" y="12648682"/>
              <a:chExt cx="1227456" cy="114559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043719" y="12648682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299152" y="12669860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6493710" y="14787800"/>
              <a:ext cx="1742244" cy="99913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cxnSp>
          <p:nvCxnSpPr>
            <p:cNvPr id="30" name="Straight Connector 29"/>
            <p:cNvCxnSpPr>
              <a:stCxn id="29" idx="2"/>
              <a:endCxn id="31" idx="0"/>
            </p:cNvCxnSpPr>
            <p:nvPr/>
          </p:nvCxnSpPr>
          <p:spPr>
            <a:xfrm>
              <a:off x="17364832" y="15786939"/>
              <a:ext cx="0" cy="13533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18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6</a:t>
            </a:fld>
            <a:endParaRPr lang="en-IN" sz="10148" b="1" dirty="0"/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Steps to Return a Task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31121" y="2947395"/>
            <a:ext cx="42766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 Below ‘Return task’ pop-up is displayed upon user clicks the </a:t>
            </a:r>
            <a:r>
              <a:rPr lang="en-IN" sz="9600" b="1" dirty="0"/>
              <a:t>Return Task </a:t>
            </a:r>
            <a:r>
              <a:rPr lang="en-IN" sz="9600" dirty="0"/>
              <a:t>button in the task details.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" y="6193598"/>
            <a:ext cx="34425454" cy="19727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1" name="Group 50"/>
          <p:cNvGrpSpPr/>
          <p:nvPr/>
        </p:nvGrpSpPr>
        <p:grpSpPr>
          <a:xfrm>
            <a:off x="35602296" y="8055185"/>
            <a:ext cx="2687381" cy="2107129"/>
            <a:chOff x="34296921" y="7304852"/>
            <a:chExt cx="2687381" cy="2107129"/>
          </a:xfrm>
        </p:grpSpPr>
        <p:sp>
          <p:nvSpPr>
            <p:cNvPr id="52" name="Oval 51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839287" y="7409221"/>
              <a:ext cx="2076076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2.a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955296" y="8403301"/>
            <a:ext cx="12826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Enter the return </a:t>
            </a:r>
            <a:r>
              <a:rPr lang="en-IN" sz="9600" b="1" dirty="0"/>
              <a:t>Comments</a:t>
            </a:r>
            <a:r>
              <a:rPr lang="en-IN" sz="9600" dirty="0"/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955296" y="13466772"/>
            <a:ext cx="11143843" cy="304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Upload </a:t>
            </a:r>
            <a:r>
              <a:rPr lang="en-IN" sz="9600" b="1" dirty="0"/>
              <a:t>attachments</a:t>
            </a:r>
            <a:r>
              <a:rPr lang="en-IN" sz="9600" dirty="0"/>
              <a:t> if any.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955296" y="18708844"/>
            <a:ext cx="11002041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Click </a:t>
            </a:r>
            <a:r>
              <a:rPr lang="en-IN" sz="9600" b="1" dirty="0"/>
              <a:t>Return </a:t>
            </a:r>
            <a:r>
              <a:rPr lang="en-IN" sz="9600" dirty="0"/>
              <a:t>button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5703648" y="13313606"/>
            <a:ext cx="2748220" cy="2107129"/>
            <a:chOff x="34296921" y="7304852"/>
            <a:chExt cx="2748220" cy="2107129"/>
          </a:xfrm>
        </p:grpSpPr>
        <p:sp>
          <p:nvSpPr>
            <p:cNvPr id="58" name="Oval 57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839287" y="7409221"/>
              <a:ext cx="2205854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5706127" y="18174102"/>
            <a:ext cx="2748220" cy="2107129"/>
            <a:chOff x="34296921" y="7304852"/>
            <a:chExt cx="2748220" cy="2107129"/>
          </a:xfrm>
        </p:grpSpPr>
        <p:sp>
          <p:nvSpPr>
            <p:cNvPr id="61" name="Oval 60"/>
            <p:cNvSpPr/>
            <p:nvPr/>
          </p:nvSpPr>
          <p:spPr>
            <a:xfrm>
              <a:off x="34296921" y="7304852"/>
              <a:ext cx="2687381" cy="21071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39287" y="7409221"/>
              <a:ext cx="2205854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2.c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78400" y="10430122"/>
            <a:ext cx="7751392" cy="2155459"/>
            <a:chOff x="4978400" y="10430122"/>
            <a:chExt cx="7751392" cy="2155459"/>
          </a:xfrm>
        </p:grpSpPr>
        <p:grpSp>
          <p:nvGrpSpPr>
            <p:cNvPr id="74" name="Group 73"/>
            <p:cNvGrpSpPr/>
            <p:nvPr/>
          </p:nvGrpSpPr>
          <p:grpSpPr>
            <a:xfrm>
              <a:off x="9654667" y="10430122"/>
              <a:ext cx="3075125" cy="2155459"/>
              <a:chOff x="7109919" y="10560978"/>
              <a:chExt cx="3075125" cy="2155459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477195" y="10648219"/>
                <a:ext cx="2707849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2.a</a:t>
                </a:r>
              </a:p>
            </p:txBody>
          </p:sp>
        </p:grpSp>
        <p:cxnSp>
          <p:nvCxnSpPr>
            <p:cNvPr id="75" name="Straight Connector 74"/>
            <p:cNvCxnSpPr>
              <a:endCxn id="76" idx="2"/>
            </p:cNvCxnSpPr>
            <p:nvPr/>
          </p:nvCxnSpPr>
          <p:spPr>
            <a:xfrm flipV="1">
              <a:off x="4978400" y="11507852"/>
              <a:ext cx="4676267" cy="1077729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9149938" y="13985807"/>
            <a:ext cx="3764422" cy="5731718"/>
            <a:chOff x="19149938" y="13985807"/>
            <a:chExt cx="3764422" cy="5731718"/>
          </a:xfrm>
        </p:grpSpPr>
        <p:grpSp>
          <p:nvGrpSpPr>
            <p:cNvPr id="79" name="Group 78"/>
            <p:cNvGrpSpPr/>
            <p:nvPr/>
          </p:nvGrpSpPr>
          <p:grpSpPr>
            <a:xfrm>
              <a:off x="19149938" y="13985807"/>
              <a:ext cx="3764422" cy="2155459"/>
              <a:chOff x="7109919" y="10560978"/>
              <a:chExt cx="3764422" cy="21554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125308" y="10693897"/>
                <a:ext cx="3749033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2.b</a:t>
                </a: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flipV="1">
              <a:off x="19932735" y="15962668"/>
              <a:ext cx="571127" cy="3754857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30912111" y="23218250"/>
            <a:ext cx="3927179" cy="258815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4" name="Group 83"/>
          <p:cNvGrpSpPr/>
          <p:nvPr/>
        </p:nvGrpSpPr>
        <p:grpSpPr>
          <a:xfrm>
            <a:off x="30912111" y="16587714"/>
            <a:ext cx="2960392" cy="6630536"/>
            <a:chOff x="19149938" y="13985807"/>
            <a:chExt cx="2960392" cy="6630536"/>
          </a:xfrm>
        </p:grpSpPr>
        <p:grpSp>
          <p:nvGrpSpPr>
            <p:cNvPr id="85" name="Group 84"/>
            <p:cNvGrpSpPr/>
            <p:nvPr/>
          </p:nvGrpSpPr>
          <p:grpSpPr>
            <a:xfrm>
              <a:off x="19149938" y="13985807"/>
              <a:ext cx="2960392" cy="2155459"/>
              <a:chOff x="7109919" y="10560978"/>
              <a:chExt cx="2960392" cy="2155459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7109919" y="1056097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02891" y="10560978"/>
                <a:ext cx="2467420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2.c</a:t>
                </a:r>
              </a:p>
            </p:txBody>
          </p:sp>
        </p:grpSp>
        <p:cxnSp>
          <p:nvCxnSpPr>
            <p:cNvPr id="86" name="Straight Connector 85"/>
            <p:cNvCxnSpPr>
              <a:stCxn id="83" idx="0"/>
            </p:cNvCxnSpPr>
            <p:nvPr/>
          </p:nvCxnSpPr>
          <p:spPr>
            <a:xfrm flipH="1" flipV="1">
              <a:off x="20503862" y="16267469"/>
              <a:ext cx="609666" cy="434887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77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7</a:t>
            </a:fld>
            <a:endParaRPr lang="en-IN" sz="10148" b="1" dirty="0"/>
          </a:p>
        </p:txBody>
      </p: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View Task Approve or Return Comments and Previous Workflow Version(s)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080726" y="3114220"/>
            <a:ext cx="15637444" cy="1937612"/>
            <a:chOff x="553770" y="11448160"/>
            <a:chExt cx="9245464" cy="1145592"/>
          </a:xfrm>
        </p:grpSpPr>
        <p:grpSp>
          <p:nvGrpSpPr>
            <p:cNvPr id="31" name="Group 30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215523" y="11553755"/>
              <a:ext cx="7583711" cy="928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the </a:t>
              </a:r>
              <a:r>
                <a:rPr lang="en-IN" sz="9600" b="1" dirty="0"/>
                <a:t>Tasks</a:t>
              </a:r>
              <a:r>
                <a:rPr lang="en-IN" sz="9600" dirty="0"/>
                <a:t> Tab.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038509" y="6585562"/>
            <a:ext cx="22153594" cy="6180243"/>
            <a:chOff x="553770" y="11448160"/>
            <a:chExt cx="13098066" cy="3654001"/>
          </a:xfrm>
        </p:grpSpPr>
        <p:grpSp>
          <p:nvGrpSpPr>
            <p:cNvPr id="37" name="Group 36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275593" y="11553755"/>
              <a:ext cx="11376243" cy="3548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the </a:t>
              </a:r>
              <a:r>
                <a:rPr lang="en-IN" sz="9600" b="1" dirty="0"/>
                <a:t>Route Log </a:t>
              </a:r>
              <a:r>
                <a:rPr lang="en-IN" sz="9600" dirty="0"/>
                <a:t>tab. Route log details with the approval/return comments and attachments will be displayed.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9" y="2369616"/>
            <a:ext cx="25974180" cy="2594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9" name="Group 48"/>
          <p:cNvGrpSpPr/>
          <p:nvPr/>
        </p:nvGrpSpPr>
        <p:grpSpPr>
          <a:xfrm>
            <a:off x="28865510" y="22135530"/>
            <a:ext cx="21423931" cy="3225588"/>
            <a:chOff x="553770" y="11448160"/>
            <a:chExt cx="12666660" cy="1907094"/>
          </a:xfrm>
        </p:grpSpPr>
        <p:grpSp>
          <p:nvGrpSpPr>
            <p:cNvPr id="50" name="Group 49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215523" y="11553756"/>
              <a:ext cx="11004907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Users can view the comments and download attachments.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9080726" y="13261244"/>
            <a:ext cx="20834807" cy="9134900"/>
            <a:chOff x="553770" y="11448160"/>
            <a:chExt cx="12318347" cy="5400909"/>
          </a:xfrm>
        </p:grpSpPr>
        <p:grpSp>
          <p:nvGrpSpPr>
            <p:cNvPr id="55" name="Group 54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15523" y="11553756"/>
              <a:ext cx="10656594" cy="529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By default the current workflow version is displayed. Click the </a:t>
              </a:r>
              <a:r>
                <a:rPr lang="en-IN" sz="9600" b="1" dirty="0"/>
                <a:t>Workflow Version</a:t>
              </a:r>
              <a:r>
                <a:rPr lang="en-IN" sz="9600" dirty="0"/>
                <a:t> dropdown. Select the required </a:t>
              </a:r>
              <a:r>
                <a:rPr lang="en-IN" sz="9600" b="1" dirty="0"/>
                <a:t>previous version</a:t>
              </a:r>
              <a:r>
                <a:rPr lang="en-IN" sz="9600" dirty="0"/>
                <a:t> from the dropdown.</a:t>
              </a:r>
            </a:p>
            <a:p>
              <a:endParaRPr lang="en-IN" sz="9600" dirty="0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3188118" y="10389938"/>
            <a:ext cx="3199903" cy="121667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/>
          <p:cNvGrpSpPr/>
          <p:nvPr/>
        </p:nvGrpSpPr>
        <p:grpSpPr>
          <a:xfrm>
            <a:off x="3703738" y="5686432"/>
            <a:ext cx="2707849" cy="2155459"/>
            <a:chOff x="6952762" y="10807675"/>
            <a:chExt cx="2707849" cy="2155459"/>
          </a:xfrm>
        </p:grpSpPr>
        <p:sp>
          <p:nvSpPr>
            <p:cNvPr id="63" name="Oval 62"/>
            <p:cNvSpPr/>
            <p:nvPr/>
          </p:nvSpPr>
          <p:spPr>
            <a:xfrm>
              <a:off x="6952762" y="10807675"/>
              <a:ext cx="2707849" cy="2155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68625" y="10940594"/>
              <a:ext cx="1540042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62" name="Straight Connector 61"/>
          <p:cNvCxnSpPr>
            <a:stCxn id="60" idx="0"/>
            <a:endCxn id="63" idx="4"/>
          </p:cNvCxnSpPr>
          <p:nvPr/>
        </p:nvCxnSpPr>
        <p:spPr>
          <a:xfrm flipV="1">
            <a:off x="4788070" y="7841891"/>
            <a:ext cx="269593" cy="2548047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319698" y="12534489"/>
            <a:ext cx="5068323" cy="162016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1454709" y="9920545"/>
            <a:ext cx="2707849" cy="2155459"/>
            <a:chOff x="15317992" y="13009908"/>
            <a:chExt cx="2707849" cy="2155459"/>
          </a:xfrm>
        </p:grpSpPr>
        <p:sp>
          <p:nvSpPr>
            <p:cNvPr id="77" name="Oval 76"/>
            <p:cNvSpPr/>
            <p:nvPr/>
          </p:nvSpPr>
          <p:spPr>
            <a:xfrm>
              <a:off x="15317992" y="13009908"/>
              <a:ext cx="2707849" cy="2155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133855" y="13142827"/>
              <a:ext cx="1540042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79" name="Straight Connector 78"/>
          <p:cNvCxnSpPr>
            <a:endCxn id="77" idx="3"/>
          </p:cNvCxnSpPr>
          <p:nvPr/>
        </p:nvCxnSpPr>
        <p:spPr>
          <a:xfrm flipV="1">
            <a:off x="6453174" y="11760344"/>
            <a:ext cx="5398090" cy="16795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60764" y="16567740"/>
            <a:ext cx="24434486" cy="11857112"/>
            <a:chOff x="1060764" y="16567740"/>
            <a:chExt cx="24434486" cy="11857112"/>
          </a:xfrm>
        </p:grpSpPr>
        <p:sp>
          <p:nvSpPr>
            <p:cNvPr id="80" name="Rectangle 79"/>
            <p:cNvSpPr/>
            <p:nvPr/>
          </p:nvSpPr>
          <p:spPr>
            <a:xfrm>
              <a:off x="1060764" y="16567740"/>
              <a:ext cx="16903149" cy="11857112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2787401" y="19140171"/>
              <a:ext cx="2707849" cy="2155459"/>
              <a:chOff x="15317992" y="13009908"/>
              <a:chExt cx="2707849" cy="2155459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5317992" y="13009908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133855" y="13142827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cxnSp>
          <p:nvCxnSpPr>
            <p:cNvPr id="89" name="Straight Connector 88"/>
            <p:cNvCxnSpPr>
              <a:stCxn id="80" idx="3"/>
            </p:cNvCxnSpPr>
            <p:nvPr/>
          </p:nvCxnSpPr>
          <p:spPr>
            <a:xfrm flipV="1">
              <a:off x="17963913" y="20217900"/>
              <a:ext cx="4904797" cy="2278396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6978177" y="3829654"/>
            <a:ext cx="2743340" cy="150242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3" name="Group 92"/>
          <p:cNvGrpSpPr/>
          <p:nvPr/>
        </p:nvGrpSpPr>
        <p:grpSpPr>
          <a:xfrm>
            <a:off x="13791182" y="3514975"/>
            <a:ext cx="2707849" cy="2155459"/>
            <a:chOff x="15317992" y="13009908"/>
            <a:chExt cx="2707849" cy="2155459"/>
          </a:xfrm>
        </p:grpSpPr>
        <p:sp>
          <p:nvSpPr>
            <p:cNvPr id="94" name="Oval 93"/>
            <p:cNvSpPr/>
            <p:nvPr/>
          </p:nvSpPr>
          <p:spPr>
            <a:xfrm>
              <a:off x="15317992" y="13009908"/>
              <a:ext cx="2707849" cy="21554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679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032255" y="13142827"/>
              <a:ext cx="1540042" cy="18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96" name="Straight Connector 95"/>
          <p:cNvCxnSpPr/>
          <p:nvPr/>
        </p:nvCxnSpPr>
        <p:spPr>
          <a:xfrm flipV="1">
            <a:off x="9721517" y="4592706"/>
            <a:ext cx="4150974" cy="2010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2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358" y="101600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Approvers Help Guide</a:t>
            </a:r>
          </a:p>
        </p:txBody>
      </p:sp>
      <p:sp>
        <p:nvSpPr>
          <p:cNvPr id="34" name="Oval 33"/>
          <p:cNvSpPr/>
          <p:nvPr/>
        </p:nvSpPr>
        <p:spPr>
          <a:xfrm>
            <a:off x="2189431" y="6160883"/>
            <a:ext cx="3325338" cy="28620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Chord 34"/>
          <p:cNvSpPr/>
          <p:nvPr/>
        </p:nvSpPr>
        <p:spPr>
          <a:xfrm>
            <a:off x="2464628" y="6445752"/>
            <a:ext cx="2660272" cy="2289677"/>
          </a:xfrm>
          <a:prstGeom prst="chord">
            <a:avLst>
              <a:gd name="adj1" fmla="val 780812"/>
              <a:gd name="adj2" fmla="val 9971298"/>
            </a:avLst>
          </a:prstGeom>
          <a:solidFill>
            <a:srgbClr val="FFFF00"/>
          </a:solidFill>
          <a:ln>
            <a:solidFill>
              <a:srgbClr val="BAF46C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Freeform 35"/>
          <p:cNvSpPr/>
          <p:nvPr/>
        </p:nvSpPr>
        <p:spPr>
          <a:xfrm>
            <a:off x="6052317" y="6986418"/>
            <a:ext cx="8215235" cy="2848742"/>
          </a:xfrm>
          <a:custGeom>
            <a:avLst/>
            <a:gdLst>
              <a:gd name="connsiteX0" fmla="*/ 0 w 4077819"/>
              <a:gd name="connsiteY0" fmla="*/ 0 h 1378417"/>
              <a:gd name="connsiteX1" fmla="*/ 4077819 w 4077819"/>
              <a:gd name="connsiteY1" fmla="*/ 0 h 1378417"/>
              <a:gd name="connsiteX2" fmla="*/ 4077819 w 4077819"/>
              <a:gd name="connsiteY2" fmla="*/ 1378417 h 1378417"/>
              <a:gd name="connsiteX3" fmla="*/ 0 w 4077819"/>
              <a:gd name="connsiteY3" fmla="*/ 1378417 h 1378417"/>
              <a:gd name="connsiteX4" fmla="*/ 0 w 4077819"/>
              <a:gd name="connsiteY4" fmla="*/ 0 h 137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1378417">
                <a:moveTo>
                  <a:pt x="0" y="0"/>
                </a:moveTo>
                <a:lnTo>
                  <a:pt x="4077819" y="0"/>
                </a:lnTo>
                <a:lnTo>
                  <a:pt x="4077819" y="1378417"/>
                </a:lnTo>
                <a:lnTo>
                  <a:pt x="0" y="13784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b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8119" b="1" dirty="0"/>
              <a:t>Receive variation request approval</a:t>
            </a:r>
          </a:p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8119" b="1" dirty="0"/>
              <a:t>notification</a:t>
            </a:r>
            <a:endParaRPr lang="en-IN" sz="8119" dirty="0"/>
          </a:p>
        </p:txBody>
      </p:sp>
      <p:sp>
        <p:nvSpPr>
          <p:cNvPr id="37" name="Oval 36"/>
          <p:cNvSpPr/>
          <p:nvPr/>
        </p:nvSpPr>
        <p:spPr>
          <a:xfrm>
            <a:off x="15547830" y="6247362"/>
            <a:ext cx="3325338" cy="28620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Chord 37"/>
          <p:cNvSpPr/>
          <p:nvPr/>
        </p:nvSpPr>
        <p:spPr>
          <a:xfrm>
            <a:off x="15823030" y="6874637"/>
            <a:ext cx="2660272" cy="1947269"/>
          </a:xfrm>
          <a:prstGeom prst="chord">
            <a:avLst>
              <a:gd name="adj1" fmla="val 20587593"/>
              <a:gd name="adj2" fmla="val 1194318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19193712" y="6419228"/>
            <a:ext cx="4917926" cy="3552118"/>
          </a:xfrm>
          <a:custGeom>
            <a:avLst/>
            <a:gdLst>
              <a:gd name="connsiteX0" fmla="*/ 0 w 4077819"/>
              <a:gd name="connsiteY0" fmla="*/ 0 h 1378417"/>
              <a:gd name="connsiteX1" fmla="*/ 4077819 w 4077819"/>
              <a:gd name="connsiteY1" fmla="*/ 0 h 1378417"/>
              <a:gd name="connsiteX2" fmla="*/ 4077819 w 4077819"/>
              <a:gd name="connsiteY2" fmla="*/ 1378417 h 1378417"/>
              <a:gd name="connsiteX3" fmla="*/ 0 w 4077819"/>
              <a:gd name="connsiteY3" fmla="*/ 1378417 h 1378417"/>
              <a:gd name="connsiteX4" fmla="*/ 0 w 4077819"/>
              <a:gd name="connsiteY4" fmla="*/ 0 h 137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1378417">
                <a:moveTo>
                  <a:pt x="0" y="0"/>
                </a:moveTo>
                <a:lnTo>
                  <a:pt x="4077819" y="0"/>
                </a:lnTo>
                <a:lnTo>
                  <a:pt x="4077819" y="1378417"/>
                </a:lnTo>
                <a:lnTo>
                  <a:pt x="0" y="13784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b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8119" b="1" dirty="0"/>
              <a:t>View variation request details</a:t>
            </a:r>
            <a:endParaRPr lang="en-IN" sz="8119" dirty="0"/>
          </a:p>
        </p:txBody>
      </p:sp>
      <p:sp>
        <p:nvSpPr>
          <p:cNvPr id="40" name="Oval 39"/>
          <p:cNvSpPr/>
          <p:nvPr/>
        </p:nvSpPr>
        <p:spPr>
          <a:xfrm>
            <a:off x="26453985" y="6184841"/>
            <a:ext cx="3325338" cy="28620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Chord 40"/>
          <p:cNvSpPr/>
          <p:nvPr/>
        </p:nvSpPr>
        <p:spPr>
          <a:xfrm>
            <a:off x="26729183" y="6469712"/>
            <a:ext cx="2660272" cy="2289677"/>
          </a:xfrm>
          <a:prstGeom prst="chord">
            <a:avLst>
              <a:gd name="adj1" fmla="val 16200000"/>
              <a:gd name="adj2" fmla="val 162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30187392" y="7323951"/>
            <a:ext cx="5491265" cy="2848742"/>
          </a:xfrm>
          <a:custGeom>
            <a:avLst/>
            <a:gdLst>
              <a:gd name="connsiteX0" fmla="*/ 0 w 4077819"/>
              <a:gd name="connsiteY0" fmla="*/ 0 h 1378417"/>
              <a:gd name="connsiteX1" fmla="*/ 4077819 w 4077819"/>
              <a:gd name="connsiteY1" fmla="*/ 0 h 1378417"/>
              <a:gd name="connsiteX2" fmla="*/ 4077819 w 4077819"/>
              <a:gd name="connsiteY2" fmla="*/ 1378417 h 1378417"/>
              <a:gd name="connsiteX3" fmla="*/ 0 w 4077819"/>
              <a:gd name="connsiteY3" fmla="*/ 1378417 h 1378417"/>
              <a:gd name="connsiteX4" fmla="*/ 0 w 4077819"/>
              <a:gd name="connsiteY4" fmla="*/ 0 h 137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1378417">
                <a:moveTo>
                  <a:pt x="0" y="0"/>
                </a:moveTo>
                <a:lnTo>
                  <a:pt x="4077819" y="0"/>
                </a:lnTo>
                <a:lnTo>
                  <a:pt x="4077819" y="1378417"/>
                </a:lnTo>
                <a:lnTo>
                  <a:pt x="0" y="13784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b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8119" b="1" dirty="0"/>
              <a:t>Approve or return variation request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5014" y="10369059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Variation Request Approvers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5014" y="2756467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Variation Request Approval Process - Overview</a:t>
            </a:r>
          </a:p>
        </p:txBody>
      </p:sp>
    </p:spTree>
    <p:extLst>
      <p:ext uri="{BB962C8B-B14F-4D97-AF65-F5344CB8AC3E}">
        <p14:creationId xmlns:p14="http://schemas.microsoft.com/office/powerpoint/2010/main" val="21329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309" y="11064560"/>
            <a:ext cx="37500214" cy="14965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955296" y="47439558"/>
            <a:ext cx="11521440" cy="3854456"/>
          </a:xfrm>
        </p:spPr>
        <p:txBody>
          <a:bodyPr/>
          <a:lstStyle/>
          <a:p>
            <a:fld id="{84DD9DEB-28BC-427B-96C1-B0BDC83F07FD}" type="slidenum">
              <a:rPr lang="en-IN" sz="10148" b="1"/>
              <a:t>9</a:t>
            </a:fld>
            <a:endParaRPr lang="en-IN" sz="1014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669" y="-21796568"/>
            <a:ext cx="51205056" cy="2591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237" b="1" dirty="0"/>
              <a:t>Finance Officer Help Guide</a:t>
            </a:r>
          </a:p>
        </p:txBody>
      </p:sp>
      <p:sp>
        <p:nvSpPr>
          <p:cNvPr id="28" name="Freeform 27"/>
          <p:cNvSpPr/>
          <p:nvPr/>
        </p:nvSpPr>
        <p:spPr>
          <a:xfrm>
            <a:off x="-1031427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32" name="Freeform 31"/>
          <p:cNvSpPr/>
          <p:nvPr/>
        </p:nvSpPr>
        <p:spPr>
          <a:xfrm>
            <a:off x="11008592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 dirty="0"/>
          </a:p>
        </p:txBody>
      </p:sp>
      <p:sp>
        <p:nvSpPr>
          <p:cNvPr id="42" name="Freeform 41"/>
          <p:cNvSpPr/>
          <p:nvPr/>
        </p:nvSpPr>
        <p:spPr>
          <a:xfrm>
            <a:off x="47128650" y="-20495617"/>
            <a:ext cx="8141346" cy="11988465"/>
          </a:xfrm>
          <a:custGeom>
            <a:avLst/>
            <a:gdLst>
              <a:gd name="connsiteX0" fmla="*/ 0 w 4077819"/>
              <a:gd name="connsiteY0" fmla="*/ 0 h 5800841"/>
              <a:gd name="connsiteX1" fmla="*/ 4077819 w 4077819"/>
              <a:gd name="connsiteY1" fmla="*/ 0 h 5800841"/>
              <a:gd name="connsiteX2" fmla="*/ 4077819 w 4077819"/>
              <a:gd name="connsiteY2" fmla="*/ 5800841 h 5800841"/>
              <a:gd name="connsiteX3" fmla="*/ 0 w 4077819"/>
              <a:gd name="connsiteY3" fmla="*/ 5800841 h 5800841"/>
              <a:gd name="connsiteX4" fmla="*/ 0 w 4077819"/>
              <a:gd name="connsiteY4" fmla="*/ 0 h 58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819" h="5800841">
                <a:moveTo>
                  <a:pt x="0" y="0"/>
                </a:moveTo>
                <a:lnTo>
                  <a:pt x="4077819" y="0"/>
                </a:lnTo>
                <a:lnTo>
                  <a:pt x="4077819" y="5800841"/>
                </a:lnTo>
                <a:lnTo>
                  <a:pt x="0" y="58008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139" tIns="176139" rIns="176139" bIns="176139" numCol="1" spcCol="1270" anchor="t" anchorCtr="0">
            <a:noAutofit/>
          </a:bodyPr>
          <a:lstStyle/>
          <a:p>
            <a:pPr defTabSz="308249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6935"/>
          </a:p>
        </p:txBody>
      </p:sp>
      <p:sp>
        <p:nvSpPr>
          <p:cNvPr id="45" name="Rectangle 44"/>
          <p:cNvSpPr/>
          <p:nvPr/>
        </p:nvSpPr>
        <p:spPr>
          <a:xfrm>
            <a:off x="-2013" y="-19141701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178" b="1" dirty="0"/>
              <a:t>Steps for Finance Account Creation Task - Continued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19925" y="4164251"/>
            <a:ext cx="15962393" cy="3192559"/>
            <a:chOff x="553770" y="11448160"/>
            <a:chExt cx="9437587" cy="1887565"/>
          </a:xfrm>
        </p:grpSpPr>
        <p:grpSp>
          <p:nvGrpSpPr>
            <p:cNvPr id="10" name="Group 9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158710" y="11534227"/>
              <a:ext cx="7832647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the Variation request approval notification.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6400"/>
            <a:ext cx="51206401" cy="219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178" b="1" dirty="0"/>
              <a:t>Steps to Approve a Variation Request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19926" y="8229781"/>
            <a:ext cx="15962392" cy="3046988"/>
            <a:chOff x="553770" y="11430795"/>
            <a:chExt cx="9437586" cy="1801498"/>
          </a:xfrm>
        </p:grpSpPr>
        <p:grpSp>
          <p:nvGrpSpPr>
            <p:cNvPr id="18" name="Group 17"/>
            <p:cNvGrpSpPr/>
            <p:nvPr/>
          </p:nvGrpSpPr>
          <p:grpSpPr>
            <a:xfrm>
              <a:off x="553770" y="11448160"/>
              <a:ext cx="1227456" cy="1145592"/>
              <a:chOff x="10341578" y="12016021"/>
              <a:chExt cx="1227456" cy="11455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341578" y="12016021"/>
                <a:ext cx="1227456" cy="11455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662247" y="12027029"/>
                <a:ext cx="586117" cy="111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154223" y="11430795"/>
              <a:ext cx="7837133" cy="18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Click </a:t>
              </a:r>
              <a:r>
                <a:rPr lang="en-IN" sz="9600" b="1" dirty="0"/>
                <a:t>Approve</a:t>
              </a:r>
              <a:r>
                <a:rPr lang="en-IN" sz="9600" dirty="0"/>
                <a:t> button in the Award details page.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0953" y="17085200"/>
            <a:ext cx="12079602" cy="7638950"/>
            <a:chOff x="553771" y="11459168"/>
            <a:chExt cx="7141930" cy="4516446"/>
          </a:xfrm>
        </p:grpSpPr>
        <p:sp>
          <p:nvSpPr>
            <p:cNvPr id="27" name="TextBox 26"/>
            <p:cNvSpPr txBox="1"/>
            <p:nvPr/>
          </p:nvSpPr>
          <p:spPr>
            <a:xfrm>
              <a:off x="874439" y="11459168"/>
              <a:ext cx="586117" cy="111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679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771" y="11553755"/>
              <a:ext cx="7141930" cy="4421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9600" dirty="0"/>
                <a:t>Review the variation request details and decide to Approve or Return the variation request.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937" y="3274366"/>
            <a:ext cx="29430323" cy="6479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/>
          <p:nvPr/>
        </p:nvGrpSpPr>
        <p:grpSpPr>
          <a:xfrm>
            <a:off x="19809538" y="6596013"/>
            <a:ext cx="19915809" cy="3157587"/>
            <a:chOff x="15974395" y="6994631"/>
            <a:chExt cx="19915809" cy="3157587"/>
          </a:xfrm>
        </p:grpSpPr>
        <p:sp>
          <p:nvSpPr>
            <p:cNvPr id="29" name="Rectangle 28"/>
            <p:cNvSpPr/>
            <p:nvPr/>
          </p:nvSpPr>
          <p:spPr>
            <a:xfrm>
              <a:off x="15974395" y="7233144"/>
              <a:ext cx="12499261" cy="2919074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3182355" y="6994631"/>
              <a:ext cx="2707849" cy="2155459"/>
              <a:chOff x="25712946" y="13086074"/>
              <a:chExt cx="2707849" cy="215545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712946" y="13086074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365966" y="13162933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cxnSp>
          <p:nvCxnSpPr>
            <p:cNvPr id="31" name="Straight Connector 30"/>
            <p:cNvCxnSpPr/>
            <p:nvPr/>
          </p:nvCxnSpPr>
          <p:spPr>
            <a:xfrm flipV="1">
              <a:off x="28473656" y="8205280"/>
              <a:ext cx="4708699" cy="42312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4632359" y="14231424"/>
            <a:ext cx="3744700" cy="6673250"/>
            <a:chOff x="18506635" y="8288550"/>
            <a:chExt cx="3744700" cy="6592678"/>
          </a:xfrm>
        </p:grpSpPr>
        <p:sp>
          <p:nvSpPr>
            <p:cNvPr id="36" name="Rectangle 35"/>
            <p:cNvSpPr/>
            <p:nvPr/>
          </p:nvSpPr>
          <p:spPr>
            <a:xfrm>
              <a:off x="19250942" y="8288550"/>
              <a:ext cx="3000393" cy="1799388"/>
            </a:xfrm>
            <a:prstGeom prst="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8506635" y="12725769"/>
              <a:ext cx="2707849" cy="2155459"/>
              <a:chOff x="11037226" y="18817212"/>
              <a:chExt cx="2707849" cy="215545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1037226" y="18817212"/>
                <a:ext cx="2707849" cy="21554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679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984734" y="18897551"/>
                <a:ext cx="1540042" cy="188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679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flipH="1">
              <a:off x="19454143" y="10087937"/>
              <a:ext cx="343333" cy="3045359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08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8163</TotalTime>
  <Words>855</Words>
  <Application>Microsoft Office PowerPoint</Application>
  <PresentationFormat>Custom</PresentationFormat>
  <Paragraphs>215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</dc:creator>
  <cp:lastModifiedBy>Anson Raj</cp:lastModifiedBy>
  <cp:revision>158</cp:revision>
  <dcterms:created xsi:type="dcterms:W3CDTF">2020-04-20T10:09:40Z</dcterms:created>
  <dcterms:modified xsi:type="dcterms:W3CDTF">2020-06-02T11:33:18Z</dcterms:modified>
</cp:coreProperties>
</file>