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 are we going to learn next?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week’s topics will include:</a:t>
            </a:r>
          </a:p>
          <a:p>
            <a:pPr/>
          </a:p>
          <a:p>
            <a:pPr marL="264694" indent="-264694">
              <a:buSzPct val="75000"/>
              <a:buChar char="-"/>
            </a:pPr>
            <a:r>
              <a:t>First app</a:t>
            </a:r>
          </a:p>
          <a:p>
            <a:pPr marL="264694" indent="-264694">
              <a:buSzPct val="75000"/>
              <a:buChar char="-"/>
            </a:pPr>
            <a:r>
              <a:t>Functions</a:t>
            </a:r>
          </a:p>
          <a:p>
            <a:pPr marL="264694" indent="-264694">
              <a:buSzPct val="75000"/>
              <a:buChar char="-"/>
            </a:pPr>
            <a:r>
              <a:t>Constants and Variables </a:t>
            </a:r>
          </a:p>
          <a:p>
            <a:pPr/>
          </a:p>
          <a:p>
            <a:pPr/>
            <a:r>
              <a:t>The best way to learn how to code is by practicing every day and being curious on the possibilities of what code can do. Please complete some practice assignments.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ocuments.jpg" descr="documents.jpg"/>
          <p:cNvPicPr>
            <a:picLocks noChangeAspect="1"/>
          </p:cNvPicPr>
          <p:nvPr/>
        </p:nvPicPr>
        <p:blipFill>
          <a:blip r:embed="rId2">
            <a:alphaModFix amt="42887"/>
            <a:extLst/>
          </a:blip>
          <a:stretch>
            <a:fillRect/>
          </a:stretch>
        </p:blipFill>
        <p:spPr>
          <a:xfrm>
            <a:off x="-2274489" y="-60200"/>
            <a:ext cx="17553778" cy="987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ssion 5: BRD, FS, &amp; L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5: BRD, FS, &amp; LOE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chedules, Timelines, &amp; D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Schedules, Timelines, &amp; Deadlines</a:t>
            </a:r>
          </a:p>
        </p:txBody>
      </p:sp>
      <p:sp>
        <p:nvSpPr>
          <p:cNvPr id="147" name="Section that documents the schedules for development, QA, deployment, etc…"/>
          <p:cNvSpPr txBox="1"/>
          <p:nvPr>
            <p:ph type="body" idx="1"/>
          </p:nvPr>
        </p:nvSpPr>
        <p:spPr>
          <a:xfrm>
            <a:off x="952500" y="2590800"/>
            <a:ext cx="10207088" cy="6286500"/>
          </a:xfrm>
          <a:prstGeom prst="rect">
            <a:avLst/>
          </a:prstGeom>
        </p:spPr>
        <p:txBody>
          <a:bodyPr/>
          <a:lstStyle/>
          <a:p>
            <a:pPr/>
            <a:r>
              <a:t>Section that documents the schedules for development, QA, deployment, etc </a:t>
            </a:r>
          </a:p>
          <a:p>
            <a:pPr/>
            <a:r>
              <a:t>Document’s agreed about timelines and deadlines between stakeholders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mo - B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BRD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tional Specification (F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Specification (FS)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s.jpeg" descr="images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440" t="0" r="3440" b="0"/>
          <a:stretch>
            <a:fillRect/>
          </a:stretch>
        </p:blipFill>
        <p:spPr>
          <a:xfrm>
            <a:off x="7161251" y="4184538"/>
            <a:ext cx="4891049" cy="2576973"/>
          </a:xfrm>
          <a:prstGeom prst="rect">
            <a:avLst/>
          </a:prstGeom>
        </p:spPr>
      </p:pic>
      <p:sp>
        <p:nvSpPr>
          <p:cNvPr id="154" name="What is a F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FS?</a:t>
            </a:r>
          </a:p>
        </p:txBody>
      </p:sp>
      <p:sp>
        <p:nvSpPr>
          <p:cNvPr id="155" name="Functional Specification defines what developers are going to develop for a release &amp; the items QA is going to tes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Specification defines what developers are going to develop for a release &amp; the items QA is going to test</a:t>
            </a:r>
          </a:p>
          <a:p>
            <a:pPr/>
            <a:r>
              <a:t>It is like a blueprint for the dev &amp; QA teams</a:t>
            </a:r>
          </a:p>
          <a:p>
            <a:pPr/>
            <a:r>
              <a:t>Without FS, QA cannot proceed with any QA documentation or testing!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lements of a 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Elements of a FS</a:t>
            </a:r>
          </a:p>
        </p:txBody>
      </p:sp>
      <p:sp>
        <p:nvSpPr>
          <p:cNvPr id="158" name="Overview of the release…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Overview of the release </a:t>
            </a:r>
          </a:p>
          <a:p>
            <a:pPr/>
            <a:r>
              <a:t>Calls Outs &amp; Assumptions </a:t>
            </a:r>
          </a:p>
          <a:p>
            <a:pPr/>
            <a:r>
              <a:t>Features and bug fixes in scope for a release</a:t>
            </a:r>
          </a:p>
          <a:p>
            <a:pPr/>
            <a:r>
              <a:t>Out of Scope items</a:t>
            </a:r>
          </a:p>
          <a:p>
            <a:pPr/>
            <a:r>
              <a:t>Approved by?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erview of the rele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the release</a:t>
            </a:r>
          </a:p>
        </p:txBody>
      </p:sp>
      <p:sp>
        <p:nvSpPr>
          <p:cNvPr id="161" name="This is taken from the Requirements/Project Objectives section of the BRD. Mentions what is the purpose of the software release &amp; what will be included in the release.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This is taken from the Requirements/Project Objectives section of the BRD. Mentions what is the purpose of the software release &amp; what will be included in the release.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allouts and 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Callouts and Assumptions</a:t>
            </a:r>
          </a:p>
        </p:txBody>
      </p:sp>
      <p:sp>
        <p:nvSpPr>
          <p:cNvPr id="164" name="Overview of the release…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Overview of the release </a:t>
            </a:r>
          </a:p>
          <a:p>
            <a:pPr/>
            <a:r>
              <a:t>Calls Outs &amp; Assumptions </a:t>
            </a:r>
          </a:p>
          <a:p>
            <a:pPr/>
            <a:r>
              <a:t>Items that are in scope for a release</a:t>
            </a:r>
          </a:p>
          <a:p>
            <a:pPr/>
            <a:r>
              <a:t>Out of Scope items</a:t>
            </a:r>
          </a:p>
          <a:p>
            <a:pPr/>
            <a:r>
              <a:t>Approved by?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In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Scope</a:t>
            </a:r>
          </a:p>
        </p:txBody>
      </p:sp>
      <p:sp>
        <p:nvSpPr>
          <p:cNvPr id="167" name="Features that will be included in the software release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Features that will be included in the software release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ut of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 of Scope</a:t>
            </a:r>
          </a:p>
        </p:txBody>
      </p:sp>
      <p:sp>
        <p:nvSpPr>
          <p:cNvPr id="170" name="Features that won’t be included in the software release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Features that won’t be included in the software release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pproved B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Approved By</a:t>
            </a:r>
          </a:p>
        </p:txBody>
      </p:sp>
      <p:sp>
        <p:nvSpPr>
          <p:cNvPr id="173" name="List of stakeholders that approve and have signed off on the project"/>
          <p:cNvSpPr txBox="1"/>
          <p:nvPr>
            <p:ph type="body" idx="1"/>
          </p:nvPr>
        </p:nvSpPr>
        <p:spPr>
          <a:xfrm>
            <a:off x="952500" y="2590800"/>
            <a:ext cx="10425964" cy="6286500"/>
          </a:xfrm>
          <a:prstGeom prst="rect">
            <a:avLst/>
          </a:prstGeom>
        </p:spPr>
        <p:txBody>
          <a:bodyPr/>
          <a:lstStyle/>
          <a:p>
            <a:pPr/>
            <a:r>
              <a:t>List of stakeholders that approve and have signed off on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are we learning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learning today?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mo - 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does QA do with a F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What does QA do with a FS?</a:t>
            </a:r>
          </a:p>
        </p:txBody>
      </p:sp>
      <p:sp>
        <p:nvSpPr>
          <p:cNvPr id="178" name="Reviews the requirements and gets a clear understanding of what needs to be tested…"/>
          <p:cNvSpPr txBox="1"/>
          <p:nvPr>
            <p:ph type="body" idx="1"/>
          </p:nvPr>
        </p:nvSpPr>
        <p:spPr>
          <a:xfrm>
            <a:off x="952500" y="2590800"/>
            <a:ext cx="9745203" cy="6286500"/>
          </a:xfrm>
          <a:prstGeom prst="rect">
            <a:avLst/>
          </a:prstGeom>
        </p:spPr>
        <p:txBody>
          <a:bodyPr/>
          <a:lstStyle/>
          <a:p>
            <a:pPr/>
            <a:r>
              <a:t>Reviews the requirements and gets a clear understanding of what needs to be tested</a:t>
            </a:r>
          </a:p>
          <a:p>
            <a:pPr/>
            <a:r>
              <a:t>Important to ask devs as many questions </a:t>
            </a:r>
          </a:p>
          <a:p>
            <a:pPr/>
            <a:r>
              <a:t>Once FS is finalized, QA starts prep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A Pre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QA Prep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QA Pre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QA Prep</a:t>
            </a:r>
          </a:p>
        </p:txBody>
      </p:sp>
      <p:sp>
        <p:nvSpPr>
          <p:cNvPr id="183" name="Analyzes Functional Spec…"/>
          <p:cNvSpPr txBox="1"/>
          <p:nvPr>
            <p:ph type="body" idx="1"/>
          </p:nvPr>
        </p:nvSpPr>
        <p:spPr>
          <a:xfrm>
            <a:off x="952500" y="2590800"/>
            <a:ext cx="9745203" cy="6286500"/>
          </a:xfrm>
          <a:prstGeom prst="rect">
            <a:avLst/>
          </a:prstGeom>
        </p:spPr>
        <p:txBody>
          <a:bodyPr/>
          <a:lstStyle/>
          <a:p>
            <a:pPr marL="505326" indent="-505326">
              <a:buSzPct val="100000"/>
              <a:buAutoNum type="arabicPeriod" startAt="1"/>
            </a:pPr>
            <a:r>
              <a:t>Analyzes Functional Spec</a:t>
            </a:r>
          </a:p>
          <a:p>
            <a:pPr marL="505326" indent="-505326">
              <a:buSzPct val="100000"/>
              <a:buAutoNum type="arabicPeriod" startAt="1"/>
            </a:pPr>
            <a:r>
              <a:t>Identifies Test Scenarios &amp; Test Cases</a:t>
            </a:r>
          </a:p>
          <a:p>
            <a:pPr marL="505326" indent="-505326">
              <a:buSzPct val="100000"/>
              <a:buAutoNum type="arabicPeriod" startAt="1"/>
            </a:pPr>
            <a:r>
              <a:t>Creates the Test Plan</a:t>
            </a:r>
          </a:p>
          <a:p>
            <a:pPr marL="505326" indent="-505326">
              <a:buSzPct val="100000"/>
              <a:buAutoNum type="arabicPeriod" startAt="1"/>
            </a:pPr>
            <a:r>
              <a:t>Estimates the Level of Effort (LOE)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ands on Activity - Test Scenarios &amp; Test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Hands on Activity - Test Scenarios &amp; Test Cases</a:t>
            </a:r>
          </a:p>
        </p:txBody>
      </p:sp>
      <p:sp>
        <p:nvSpPr>
          <p:cNvPr id="186" name="Design test scenarios &amp; test cases by referencing a FS"/>
          <p:cNvSpPr txBox="1"/>
          <p:nvPr>
            <p:ph type="body" idx="1"/>
          </p:nvPr>
        </p:nvSpPr>
        <p:spPr>
          <a:xfrm>
            <a:off x="952500" y="2590800"/>
            <a:ext cx="10474882" cy="6286500"/>
          </a:xfrm>
          <a:prstGeom prst="rect">
            <a:avLst/>
          </a:prstGeom>
        </p:spPr>
        <p:txBody>
          <a:bodyPr/>
          <a:lstStyle/>
          <a:p>
            <a:pPr/>
            <a:r>
              <a:t>Design test scenarios &amp; test cases by referencing a FS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is LO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LOE?</a:t>
            </a:r>
          </a:p>
        </p:txBody>
      </p:sp>
      <p:sp>
        <p:nvSpPr>
          <p:cNvPr id="191" name="Level of Effort is a document that shows the level of effort that is required to complete testing for a releas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of Effort is a document that shows the level of effort that is required to complete testing for a release </a:t>
            </a:r>
          </a:p>
          <a:p>
            <a:pPr/>
            <a:r>
              <a:t>Estimations based off of test cases, test scenarios, and team resources </a:t>
            </a:r>
          </a:p>
          <a:p>
            <a:pPr/>
            <a:r>
              <a:t>Sent to dev for review</a:t>
            </a:r>
          </a:p>
        </p:txBody>
      </p:sp>
      <p:pic>
        <p:nvPicPr>
          <p:cNvPr id="192" name="effort.jpg" descr="effor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6278" y="4275442"/>
            <a:ext cx="5098044" cy="2917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mo - L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LOE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ands on Activity - L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 on Activity - LOE</a:t>
            </a:r>
          </a:p>
        </p:txBody>
      </p:sp>
      <p:sp>
        <p:nvSpPr>
          <p:cNvPr id="197" name="Create a LOE for the previously created test scenarios &amp; test cases"/>
          <p:cNvSpPr txBox="1"/>
          <p:nvPr>
            <p:ph type="body" idx="1"/>
          </p:nvPr>
        </p:nvSpPr>
        <p:spPr>
          <a:xfrm>
            <a:off x="952500" y="2590800"/>
            <a:ext cx="10474882" cy="6286500"/>
          </a:xfrm>
          <a:prstGeom prst="rect">
            <a:avLst/>
          </a:prstGeom>
        </p:spPr>
        <p:txBody>
          <a:bodyPr/>
          <a:lstStyle/>
          <a:p>
            <a:pPr/>
            <a:r>
              <a:t>Create a LOE for the previously created test scenarios &amp; 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activity-idea1.gif" descr="activity-idea1.gif"/>
          <p:cNvPicPr>
            <a:picLocks noChangeAspect="1"/>
          </p:cNvPicPr>
          <p:nvPr/>
        </p:nvPicPr>
        <p:blipFill>
          <a:blip r:embed="rId3">
            <a:alphaModFix amt="14000"/>
            <a:extLst/>
          </a:blip>
          <a:stretch>
            <a:fillRect/>
          </a:stretch>
        </p:blipFill>
        <p:spPr>
          <a:xfrm>
            <a:off x="-8065556" y="3128"/>
            <a:ext cx="29230306" cy="103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What are we going to learn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going to learn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a business requirement docume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business requirement document?</a:t>
            </a:r>
          </a:p>
          <a:p>
            <a:pPr/>
            <a:r>
              <a:t>What is a functional spec?</a:t>
            </a:r>
          </a:p>
          <a:p>
            <a:pPr/>
            <a:r>
              <a:t>How is a functional spec written?</a:t>
            </a:r>
          </a:p>
          <a:p>
            <a:pPr/>
            <a:r>
              <a:t>QA’s role after a functional spec is 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st Pl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Test Plan</a:t>
            </a:r>
          </a:p>
          <a:p>
            <a:pPr/>
            <a:r>
              <a:t>Execution phase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usiness Requirement Document (BR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Requirement Document (BRD)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1*JrHDbEdqGsVfnBYtxOitcw.jpeg" descr="1*JrHDbEdqGsVfnBYtxOitcw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731" t="0" r="4731" b="0"/>
          <a:stretch>
            <a:fillRect/>
          </a:stretch>
        </p:blipFill>
        <p:spPr>
          <a:xfrm>
            <a:off x="7161252" y="3898249"/>
            <a:ext cx="4891049" cy="3149552"/>
          </a:xfrm>
          <a:prstGeom prst="rect">
            <a:avLst/>
          </a:prstGeom>
        </p:spPr>
      </p:pic>
      <p:sp>
        <p:nvSpPr>
          <p:cNvPr id="131" name="What is a BR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BRD?</a:t>
            </a:r>
          </a:p>
        </p:txBody>
      </p:sp>
      <p:sp>
        <p:nvSpPr>
          <p:cNvPr id="132" name="High level document provided by business to the software engineering team which details the business solution for a projec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level document provided by business to the software engineering team which details the business solution for a project</a:t>
            </a:r>
          </a:p>
          <a:p>
            <a:pPr/>
            <a:r>
              <a:t>Indicates what business wants to achieve in a release</a:t>
            </a:r>
          </a:p>
          <a:p>
            <a:pPr/>
            <a:r>
              <a:t>PM &amp; Lead dev work with business to understand the BRD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ements of a B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Elements of a BRD</a:t>
            </a:r>
          </a:p>
        </p:txBody>
      </p:sp>
      <p:sp>
        <p:nvSpPr>
          <p:cNvPr id="135" name="Summary of the requirements of the project…"/>
          <p:cNvSpPr txBox="1"/>
          <p:nvPr>
            <p:ph type="body" idx="1"/>
          </p:nvPr>
        </p:nvSpPr>
        <p:spPr>
          <a:xfrm>
            <a:off x="952500" y="2590800"/>
            <a:ext cx="10207088" cy="6286500"/>
          </a:xfrm>
          <a:prstGeom prst="rect">
            <a:avLst/>
          </a:prstGeom>
        </p:spPr>
        <p:txBody>
          <a:bodyPr/>
          <a:lstStyle/>
          <a:p>
            <a:pPr/>
            <a:r>
              <a:t>Summary of the requirements of the project</a:t>
            </a:r>
          </a:p>
          <a:p>
            <a:pPr/>
            <a:r>
              <a:t>Project objectives</a:t>
            </a:r>
          </a:p>
          <a:p>
            <a:pPr/>
            <a:r>
              <a:t>Needs statement </a:t>
            </a:r>
          </a:p>
          <a:p>
            <a:pPr/>
            <a:r>
              <a:t>Project scope</a:t>
            </a:r>
          </a:p>
          <a:p>
            <a:pPr/>
            <a:r>
              <a:t>Schedules, timelines, and deadlines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quirements/Project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Requirements/Project Objectives</a:t>
            </a:r>
          </a:p>
        </p:txBody>
      </p:sp>
      <p:sp>
        <p:nvSpPr>
          <p:cNvPr id="138" name="Defines what the end user’s needs and expectations are for the software project…"/>
          <p:cNvSpPr txBox="1"/>
          <p:nvPr>
            <p:ph type="body" idx="1"/>
          </p:nvPr>
        </p:nvSpPr>
        <p:spPr>
          <a:xfrm>
            <a:off x="952500" y="2590800"/>
            <a:ext cx="10207088" cy="6286500"/>
          </a:xfrm>
          <a:prstGeom prst="rect">
            <a:avLst/>
          </a:prstGeom>
        </p:spPr>
        <p:txBody>
          <a:bodyPr/>
          <a:lstStyle/>
          <a:p>
            <a:pPr/>
            <a:r>
              <a:t>Defines what the end user’s needs and expectations are for the software project </a:t>
            </a:r>
          </a:p>
          <a:p>
            <a:pPr/>
            <a:r>
              <a:t>Documents the goals for the project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eeds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Needs Statement</a:t>
            </a:r>
          </a:p>
        </p:txBody>
      </p:sp>
      <p:sp>
        <p:nvSpPr>
          <p:cNvPr id="141" name="Provides reasoning for the software project to stakeholders…"/>
          <p:cNvSpPr txBox="1"/>
          <p:nvPr>
            <p:ph type="body" idx="1"/>
          </p:nvPr>
        </p:nvSpPr>
        <p:spPr>
          <a:xfrm>
            <a:off x="952500" y="2590800"/>
            <a:ext cx="10207088" cy="6286500"/>
          </a:xfrm>
          <a:prstGeom prst="rect">
            <a:avLst/>
          </a:prstGeom>
        </p:spPr>
        <p:txBody>
          <a:bodyPr/>
          <a:lstStyle/>
          <a:p>
            <a:pPr/>
            <a:r>
              <a:t>Provides reasoning for the software project to stakeholders </a:t>
            </a:r>
          </a:p>
          <a:p>
            <a:pPr/>
            <a:r>
              <a:t>Justifies the reason for funding the software project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Scope</a:t>
            </a:r>
          </a:p>
        </p:txBody>
      </p:sp>
      <p:sp>
        <p:nvSpPr>
          <p:cNvPr id="144" name="Defines features that will be included in the software project…"/>
          <p:cNvSpPr txBox="1"/>
          <p:nvPr>
            <p:ph type="body" idx="1"/>
          </p:nvPr>
        </p:nvSpPr>
        <p:spPr>
          <a:xfrm>
            <a:off x="952500" y="2590800"/>
            <a:ext cx="10207088" cy="6286500"/>
          </a:xfrm>
          <a:prstGeom prst="rect">
            <a:avLst/>
          </a:prstGeom>
        </p:spPr>
        <p:txBody>
          <a:bodyPr/>
          <a:lstStyle/>
          <a:p>
            <a:pPr/>
            <a:r>
              <a:t>Defines features that will be included in the software project </a:t>
            </a:r>
          </a:p>
          <a:p>
            <a:pPr/>
            <a:r>
              <a:t>Any items not mentioned in project scope should not be developed </a:t>
            </a:r>
          </a:p>
          <a:p>
            <a:pPr/>
            <a:r>
              <a:t>Keeps the project on track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