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hape 1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 what are we going to learn next?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812800" y="0"/>
            <a:ext cx="14630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00200" y="330200"/>
            <a:ext cx="9779001" cy="6519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21"/>
          </p:nvPr>
        </p:nvSpPr>
        <p:spPr>
          <a:xfrm>
            <a:off x="6642100" y="762000"/>
            <a:ext cx="5494867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6718300" y="1054100"/>
            <a:ext cx="5334000" cy="800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464300" y="5067300"/>
            <a:ext cx="5943600" cy="3962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464300" y="762000"/>
            <a:ext cx="584835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23"/>
          </p:nvPr>
        </p:nvSpPr>
        <p:spPr>
          <a:xfrm>
            <a:off x="723900" y="723900"/>
            <a:ext cx="5638801" cy="845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-tools@2x-1.png" descr="Google-tools@2x-1.png"/>
          <p:cNvPicPr>
            <a:picLocks noChangeAspect="1"/>
          </p:cNvPicPr>
          <p:nvPr/>
        </p:nvPicPr>
        <p:blipFill>
          <a:blip r:embed="rId2">
            <a:alphaModFix amt="33572"/>
            <a:extLst/>
          </a:blip>
          <a:stretch>
            <a:fillRect/>
          </a:stretch>
        </p:blipFill>
        <p:spPr>
          <a:xfrm>
            <a:off x="-474340" y="-10314"/>
            <a:ext cx="15430208" cy="9925378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ession 3: How does QA work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Session 3: How does QA work?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Demo - UAT Tes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 - UAT Testing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roup Activity - UAT Tes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Group Activity - UAT Testing</a:t>
            </a:r>
          </a:p>
        </p:txBody>
      </p:sp>
      <p:sp>
        <p:nvSpPr>
          <p:cNvPr id="144" name="5 minutes to find two examples each for UAT Test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 minutes to find two examples each for UAT Testing</a:t>
            </a:r>
          </a:p>
          <a:p>
            <a:pPr/>
            <a:r>
              <a:t>Share your findings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Various Phases of QA During Develop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Various Phases of QA During Development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QA Pha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QA Phases </a:t>
            </a:r>
          </a:p>
        </p:txBody>
      </p:sp>
      <p:sp>
        <p:nvSpPr>
          <p:cNvPr id="149" name="Analyze Functional Specification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505326" indent="-505326">
              <a:buSzPct val="100000"/>
              <a:buAutoNum type="arabicPeriod" startAt="1"/>
            </a:pPr>
            <a:r>
              <a:t>Analyze Functional Specification</a:t>
            </a:r>
          </a:p>
          <a:p>
            <a:pPr marL="505326" indent="-505326">
              <a:buSzPct val="100000"/>
              <a:buAutoNum type="arabicPeriod" startAt="1"/>
            </a:pPr>
            <a:r>
              <a:t>Create Level of Effort (LOE), Test Plan, &amp; Test Cases based off Functional Specification</a:t>
            </a:r>
          </a:p>
          <a:p>
            <a:pPr marL="505326" indent="-505326">
              <a:buSzPct val="100000"/>
              <a:buAutoNum type="arabicPeriod" startAt="1"/>
            </a:pPr>
            <a:r>
              <a:t>Execution </a:t>
            </a:r>
          </a:p>
          <a:p>
            <a:pPr marL="505326" indent="-505326">
              <a:buSzPct val="100000"/>
              <a:buAutoNum type="arabicPeriod" startAt="1"/>
            </a:pPr>
            <a:r>
              <a:t>Exit report &amp; signoff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nalyze FS"/>
          <p:cNvSpPr/>
          <p:nvPr/>
        </p:nvSpPr>
        <p:spPr>
          <a:xfrm>
            <a:off x="241789" y="4245768"/>
            <a:ext cx="1677761" cy="1262064"/>
          </a:xfrm>
          <a:prstGeom prst="rect">
            <a:avLst/>
          </a:prstGeom>
          <a:solidFill>
            <a:schemeClr val="accent4">
              <a:hueOff val="-241732"/>
              <a:satOff val="29417"/>
              <a:lumOff val="20730"/>
            </a:schemeClr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Analyze FS</a:t>
            </a:r>
          </a:p>
        </p:txBody>
      </p:sp>
      <p:sp>
        <p:nvSpPr>
          <p:cNvPr id="152" name="Line"/>
          <p:cNvSpPr/>
          <p:nvPr/>
        </p:nvSpPr>
        <p:spPr>
          <a:xfrm>
            <a:off x="2076939" y="4756199"/>
            <a:ext cx="113400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3" name="Create Level of Effort (LOE), Test Plan, &amp; Test Cases based off Functional Specification"/>
          <p:cNvSpPr/>
          <p:nvPr/>
        </p:nvSpPr>
        <p:spPr>
          <a:xfrm>
            <a:off x="3734289" y="4245768"/>
            <a:ext cx="1860742" cy="1262064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Create Level of Effort (LOE), Test Plan, &amp; Test Cases based off Functional Specification</a:t>
            </a:r>
          </a:p>
        </p:txBody>
      </p:sp>
      <p:sp>
        <p:nvSpPr>
          <p:cNvPr id="154" name="Execution"/>
          <p:cNvSpPr/>
          <p:nvPr/>
        </p:nvSpPr>
        <p:spPr>
          <a:xfrm>
            <a:off x="7409769" y="4245768"/>
            <a:ext cx="1677761" cy="1262064"/>
          </a:xfrm>
          <a:prstGeom prst="rect">
            <a:avLst/>
          </a:prstGeom>
          <a:solidFill>
            <a:schemeClr val="accent5">
              <a:hueOff val="243286"/>
              <a:satOff val="19694"/>
              <a:lumOff val="-13389"/>
            </a:schemeClr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Execution</a:t>
            </a:r>
          </a:p>
        </p:txBody>
      </p:sp>
      <p:sp>
        <p:nvSpPr>
          <p:cNvPr id="155" name="Line"/>
          <p:cNvSpPr/>
          <p:nvPr/>
        </p:nvSpPr>
        <p:spPr>
          <a:xfrm>
            <a:off x="5752419" y="4756199"/>
            <a:ext cx="113400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6" name="Line"/>
          <p:cNvSpPr/>
          <p:nvPr/>
        </p:nvSpPr>
        <p:spPr>
          <a:xfrm>
            <a:off x="9427900" y="4756199"/>
            <a:ext cx="113400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7" name="Exit report &amp; signoff"/>
          <p:cNvSpPr/>
          <p:nvPr/>
        </p:nvSpPr>
        <p:spPr>
          <a:xfrm>
            <a:off x="11085250" y="4245768"/>
            <a:ext cx="1677762" cy="1262064"/>
          </a:xfrm>
          <a:prstGeom prst="rect">
            <a:avLst/>
          </a:prstGeom>
          <a:solidFill>
            <a:schemeClr val="accent3">
              <a:lumOff val="-18390"/>
            </a:schemeClr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Exit report &amp; signoff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3"/>
      <p:bldP build="whole" bldLvl="1" animBg="1" rev="0" advAuto="0" spid="156" grpId="6"/>
      <p:bldP build="whole" bldLvl="1" animBg="1" rev="0" advAuto="0" spid="154" grpId="5"/>
      <p:bldP build="whole" bldLvl="1" animBg="1" rev="0" advAuto="0" spid="155" grpId="4"/>
      <p:bldP build="whole" bldLvl="1" animBg="1" rev="0" advAuto="0" spid="157" grpId="7"/>
      <p:bldP build="whole" bldLvl="1" animBg="1" rev="0" advAuto="0" spid="151" grpId="1"/>
      <p:bldP build="whole" bldLvl="1" animBg="1" rev="0" advAuto="0" spid="152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sting Environ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Testing Environments </a:t>
            </a:r>
          </a:p>
        </p:txBody>
      </p:sp>
      <p:sp>
        <p:nvSpPr>
          <p:cNvPr id="160" name="Development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Development </a:t>
            </a:r>
          </a:p>
          <a:p>
            <a:pPr/>
            <a:r>
              <a:t>UAT</a:t>
            </a:r>
          </a:p>
          <a:p>
            <a:pPr/>
            <a:r>
              <a:t>Staging </a:t>
            </a:r>
          </a:p>
          <a:p>
            <a:pPr/>
            <a:r>
              <a:t>QA</a:t>
            </a:r>
          </a:p>
          <a:p>
            <a:pPr/>
            <a:r>
              <a:t>Production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ersonalized Activ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Personalized Activity</a:t>
            </a:r>
          </a:p>
        </p:txBody>
      </p:sp>
      <p:sp>
        <p:nvSpPr>
          <p:cNvPr id="163" name="Find examples of UAT &amp; Smoke Testing…"/>
          <p:cNvSpPr txBox="1"/>
          <p:nvPr>
            <p:ph type="body" idx="1"/>
          </p:nvPr>
        </p:nvSpPr>
        <p:spPr>
          <a:xfrm>
            <a:off x="952500" y="2590800"/>
            <a:ext cx="11389546" cy="6286500"/>
          </a:xfrm>
          <a:prstGeom prst="rect">
            <a:avLst/>
          </a:prstGeom>
        </p:spPr>
        <p:txBody>
          <a:bodyPr/>
          <a:lstStyle/>
          <a:p>
            <a:pPr/>
            <a:r>
              <a:t>Find examples of UAT &amp; Smoke Testing</a:t>
            </a:r>
          </a:p>
          <a:p>
            <a:pPr/>
            <a:r>
              <a:t>Research what Unit Testing &amp; Integration testing 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activity-idea1.gif" descr="activity-idea1.gif"/>
          <p:cNvPicPr>
            <a:picLocks noChangeAspect="1"/>
          </p:cNvPicPr>
          <p:nvPr/>
        </p:nvPicPr>
        <p:blipFill>
          <a:blip r:embed="rId3">
            <a:alphaModFix amt="14000"/>
            <a:extLst/>
          </a:blip>
          <a:stretch>
            <a:fillRect/>
          </a:stretch>
        </p:blipFill>
        <p:spPr>
          <a:xfrm>
            <a:off x="-8065556" y="3128"/>
            <a:ext cx="29230306" cy="103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What are we going to learn nex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we going to learn next?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st Scenario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 Scenarios</a:t>
            </a:r>
          </a:p>
          <a:p>
            <a:pPr/>
            <a:r>
              <a:t>Test Cases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0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Q&amp;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Q&amp;A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hat are we learning today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we learning today?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moke Test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Smoke Testing</a:t>
            </a:r>
          </a:p>
          <a:p>
            <a:pPr/>
            <a:r>
              <a:t>UAT Testing</a:t>
            </a:r>
          </a:p>
          <a:p>
            <a:pPr/>
            <a:r>
              <a:t>Various types of testing in QA</a:t>
            </a:r>
          </a:p>
          <a:p>
            <a:pPr/>
            <a:r>
              <a:t>Test environments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moke Tes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Smoke Testing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2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moke Tes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Smoke Testing</a:t>
            </a:r>
          </a:p>
        </p:txBody>
      </p:sp>
      <p:sp>
        <p:nvSpPr>
          <p:cNvPr id="129" name="Process to verify that the new code deployed is stable enough to proceed with testing for QA…"/>
          <p:cNvSpPr txBox="1"/>
          <p:nvPr>
            <p:ph type="body" idx="1"/>
          </p:nvPr>
        </p:nvSpPr>
        <p:spPr>
          <a:xfrm>
            <a:off x="952500" y="2590800"/>
            <a:ext cx="10638590" cy="6286500"/>
          </a:xfrm>
          <a:prstGeom prst="rect">
            <a:avLst/>
          </a:prstGeom>
        </p:spPr>
        <p:txBody>
          <a:bodyPr/>
          <a:lstStyle/>
          <a:p>
            <a:pPr/>
            <a:r>
              <a:t>Process to verify that the new code deployed is stable enough to proceed with testing for QA</a:t>
            </a:r>
          </a:p>
          <a:p>
            <a:pPr/>
            <a:r>
              <a:t>Quick way to check the code is ready for testing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emo - Smoke Tes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 - Smoke Testing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roup Activity - Smoke Tes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Group Activity - Smoke Testing</a:t>
            </a:r>
          </a:p>
        </p:txBody>
      </p:sp>
      <p:sp>
        <p:nvSpPr>
          <p:cNvPr id="134" name="5 minutes to find two examples each for Smoke Test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 minutes to find two examples each for Smoke Testing</a:t>
            </a:r>
          </a:p>
          <a:p>
            <a:pPr/>
            <a:r>
              <a:t>Share your findings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UAT Tes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UAT Testing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2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UAT Tes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UAT Testing</a:t>
            </a:r>
          </a:p>
        </p:txBody>
      </p:sp>
      <p:sp>
        <p:nvSpPr>
          <p:cNvPr id="139" name="UAT = User acceptance testing…"/>
          <p:cNvSpPr txBox="1"/>
          <p:nvPr>
            <p:ph type="body" idx="1"/>
          </p:nvPr>
        </p:nvSpPr>
        <p:spPr>
          <a:xfrm>
            <a:off x="952500" y="2590800"/>
            <a:ext cx="10638590" cy="6286500"/>
          </a:xfrm>
          <a:prstGeom prst="rect">
            <a:avLst/>
          </a:prstGeom>
        </p:spPr>
        <p:txBody>
          <a:bodyPr/>
          <a:lstStyle/>
          <a:p>
            <a:pPr/>
            <a:r>
              <a:t>UAT = User acceptance testing </a:t>
            </a:r>
          </a:p>
          <a:p>
            <a:pPr/>
            <a:r>
              <a:t>Final step of the SDLC to ensure the software can perform as designed for the customer</a:t>
            </a:r>
          </a:p>
          <a:p>
            <a:pPr/>
            <a:r>
              <a:t>QA does not work on UAT testing, customers perform UAT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9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