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-tools@2x-1.png" descr="Google-tools@2x-1.png"/>
          <p:cNvPicPr>
            <a:picLocks noChangeAspect="1"/>
          </p:cNvPicPr>
          <p:nvPr/>
        </p:nvPicPr>
        <p:blipFill>
          <a:blip r:embed="rId2">
            <a:alphaModFix amt="33572"/>
            <a:extLst/>
          </a:blip>
          <a:stretch>
            <a:fillRect/>
          </a:stretch>
        </p:blipFill>
        <p:spPr>
          <a:xfrm>
            <a:off x="-474340" y="-10314"/>
            <a:ext cx="15430208" cy="992537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ession 2: How does QA work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Session 2: How does QA work?</a:t>
            </a:r>
          </a:p>
        </p:txBody>
      </p:sp>
      <p:sp>
        <p:nvSpPr>
          <p:cNvPr id="121" name="™ Enlilt Inc."/>
          <p:cNvSpPr txBox="1"/>
          <p:nvPr/>
        </p:nvSpPr>
        <p:spPr>
          <a:xfrm>
            <a:off x="10663890" y="942435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alysis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Phase</a:t>
            </a:r>
          </a:p>
        </p:txBody>
      </p:sp>
      <p:sp>
        <p:nvSpPr>
          <p:cNvPr id="155" name="Team analyzes the project requirements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Team analyzes the project requirements </a:t>
            </a:r>
          </a:p>
          <a:p>
            <a:pPr/>
            <a:r>
              <a:t>Provides feedback to stakeholders for project requirements</a:t>
            </a:r>
          </a:p>
          <a:p>
            <a:pPr/>
            <a:r>
              <a:t>Analyze the needs of the end user to ensure new software meets their expectations </a:t>
            </a:r>
          </a:p>
        </p:txBody>
      </p:sp>
      <p:pic>
        <p:nvPicPr>
          <p:cNvPr id="15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824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™ Enlilt Inc."/>
          <p:cNvSpPr txBox="1"/>
          <p:nvPr/>
        </p:nvSpPr>
        <p:spPr>
          <a:xfrm>
            <a:off x="10052762" y="914400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esign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Phase</a:t>
            </a:r>
          </a:p>
        </p:txBody>
      </p:sp>
      <p:sp>
        <p:nvSpPr>
          <p:cNvPr id="160" name="Document in detail the specifications and features of the new software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Document in detail the specifications and features of the new software </a:t>
            </a:r>
          </a:p>
          <a:p>
            <a:pPr/>
            <a:r>
              <a:t>Design how the new software is going to work</a:t>
            </a:r>
          </a:p>
        </p:txBody>
      </p:sp>
      <p:pic>
        <p:nvPicPr>
          <p:cNvPr id="161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824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™ Enlilt Inc."/>
          <p:cNvSpPr txBox="1"/>
          <p:nvPr/>
        </p:nvSpPr>
        <p:spPr>
          <a:xfrm>
            <a:off x="10590555" y="933956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mplementation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 Phase</a:t>
            </a:r>
          </a:p>
        </p:txBody>
      </p:sp>
      <p:sp>
        <p:nvSpPr>
          <p:cNvPr id="165" name="The phase in which the code for the software is developed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The phase in which the code for the software is developed </a:t>
            </a:r>
          </a:p>
          <a:p>
            <a:pPr/>
            <a:r>
              <a:t>No testing is done in this phase</a:t>
            </a:r>
          </a:p>
        </p:txBody>
      </p:sp>
      <p:pic>
        <p:nvPicPr>
          <p:cNvPr id="16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824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™ Enlilt Inc."/>
          <p:cNvSpPr txBox="1"/>
          <p:nvPr/>
        </p:nvSpPr>
        <p:spPr>
          <a:xfrm>
            <a:off x="10615000" y="933956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sting &amp; Integration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Testing &amp; Integration Phase</a:t>
            </a:r>
          </a:p>
        </p:txBody>
      </p:sp>
      <p:sp>
        <p:nvSpPr>
          <p:cNvPr id="170" name="This is the phase where QA gets involved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This is the phase where QA gets involved </a:t>
            </a:r>
          </a:p>
          <a:p>
            <a:pPr/>
            <a:r>
              <a:t>Phase in which testing is conducted</a:t>
            </a:r>
          </a:p>
          <a:p>
            <a:pPr/>
            <a:r>
              <a:t>Developers find out from QA whether or not the code works according to the requirements </a:t>
            </a:r>
          </a:p>
        </p:txBody>
      </p:sp>
      <p:pic>
        <p:nvPicPr>
          <p:cNvPr id="171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824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™ Enlilt Inc."/>
          <p:cNvSpPr txBox="1"/>
          <p:nvPr/>
        </p:nvSpPr>
        <p:spPr>
          <a:xfrm>
            <a:off x="10712780" y="9364006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aintenance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Maintenance Phase</a:t>
            </a:r>
          </a:p>
        </p:txBody>
      </p:sp>
      <p:sp>
        <p:nvSpPr>
          <p:cNvPr id="175" name="Continuous monitoring of the new software developed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Continuous monitoring of the new software developed</a:t>
            </a:r>
          </a:p>
          <a:p>
            <a:pPr/>
            <a:r>
              <a:t>Investigate any issues reported</a:t>
            </a:r>
          </a:p>
          <a:p>
            <a:pPr/>
            <a:r>
              <a:t>Upgrade developed functionality </a:t>
            </a:r>
          </a:p>
        </p:txBody>
      </p:sp>
      <p:pic>
        <p:nvPicPr>
          <p:cNvPr id="17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824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™ Enlilt Inc."/>
          <p:cNvSpPr txBox="1"/>
          <p:nvPr/>
        </p:nvSpPr>
        <p:spPr>
          <a:xfrm>
            <a:off x="10590555" y="9364006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aterfall vs AG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Waterfall vs AGILE</a:t>
            </a:r>
          </a:p>
        </p:txBody>
      </p:sp>
      <p:sp>
        <p:nvSpPr>
          <p:cNvPr id="180" name="™ Enlilt Inc."/>
          <p:cNvSpPr txBox="1"/>
          <p:nvPr/>
        </p:nvSpPr>
        <p:spPr>
          <a:xfrm>
            <a:off x="10761670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at is Waterfal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Waterfall?</a:t>
            </a:r>
          </a:p>
        </p:txBody>
      </p:sp>
      <p:sp>
        <p:nvSpPr>
          <p:cNvPr id="183" name="Waterfall is a software methodology of developing software in phases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Waterfall is a software methodology of developing software in phases </a:t>
            </a:r>
          </a:p>
          <a:p>
            <a:pPr/>
            <a:r>
              <a:t>Each phase must be completed before the next phase can begin </a:t>
            </a:r>
          </a:p>
          <a:p>
            <a:pPr/>
            <a:r>
              <a:t>Linear sequential phase</a:t>
            </a:r>
          </a:p>
          <a:p>
            <a:pPr/>
            <a:r>
              <a:t>Work on a large project at once</a:t>
            </a:r>
          </a:p>
        </p:txBody>
      </p:sp>
      <p:pic>
        <p:nvPicPr>
          <p:cNvPr id="184" name="1200px-Salto_del_Angel-Canaima-Venezuela08.JPG" descr="1200px-Salto_del_Angel-Canaima-Venezuela0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6166" y="3044002"/>
            <a:ext cx="4035072" cy="5380096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™ Enlilt Inc."/>
          <p:cNvSpPr txBox="1"/>
          <p:nvPr/>
        </p:nvSpPr>
        <p:spPr>
          <a:xfrm>
            <a:off x="10566109" y="938845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jira-waterfall-model.png" descr="jira-waterfall-model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90825" y="635000"/>
            <a:ext cx="7397751" cy="5918201"/>
          </a:xfrm>
          <a:prstGeom prst="rect">
            <a:avLst/>
          </a:prstGeom>
        </p:spPr>
      </p:pic>
      <p:sp>
        <p:nvSpPr>
          <p:cNvPr id="188" name="Waterfall Model"/>
          <p:cNvSpPr txBox="1"/>
          <p:nvPr>
            <p:ph type="title"/>
          </p:nvPr>
        </p:nvSpPr>
        <p:spPr>
          <a:xfrm>
            <a:off x="12573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Waterfall Model</a:t>
            </a:r>
          </a:p>
        </p:txBody>
      </p:sp>
      <p:sp>
        <p:nvSpPr>
          <p:cNvPr id="189" name="™ Enlilt Inc."/>
          <p:cNvSpPr txBox="1"/>
          <p:nvPr/>
        </p:nvSpPr>
        <p:spPr>
          <a:xfrm>
            <a:off x="10615000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What is AGI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AGILE?</a:t>
            </a:r>
          </a:p>
        </p:txBody>
      </p:sp>
      <p:sp>
        <p:nvSpPr>
          <p:cNvPr id="192" name="AGILE is a process of developing software in an iterative approach…"/>
          <p:cNvSpPr txBox="1"/>
          <p:nvPr>
            <p:ph type="body" sz="half" idx="1"/>
          </p:nvPr>
        </p:nvSpPr>
        <p:spPr>
          <a:xfrm>
            <a:off x="952500" y="2590800"/>
            <a:ext cx="6091402" cy="6286500"/>
          </a:xfrm>
          <a:prstGeom prst="rect">
            <a:avLst/>
          </a:prstGeom>
        </p:spPr>
        <p:txBody>
          <a:bodyPr/>
          <a:lstStyle/>
          <a:p>
            <a:pPr/>
            <a:r>
              <a:t>AGILE is a process of developing software in an iterative approach</a:t>
            </a:r>
          </a:p>
          <a:p>
            <a:pPr/>
            <a:r>
              <a:t>Work in small increments vs a massive launch</a:t>
            </a:r>
          </a:p>
          <a:p>
            <a:pPr/>
            <a:r>
              <a:t>Each release is categorized as Sprints</a:t>
            </a:r>
          </a:p>
          <a:p>
            <a:pPr/>
            <a:r>
              <a:t>Quick and efficient </a:t>
            </a:r>
          </a:p>
        </p:txBody>
      </p:sp>
      <p:pic>
        <p:nvPicPr>
          <p:cNvPr id="193" name="alt-594bf2ec5f26e-3865-43fd5316ed0c2a1aa1eebdb2f5ed8aca@1x.jpg" descr="alt-594bf2ec5f26e-3865-43fd5316ed0c2a1aa1eebdb2f5ed8aca@1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4984" y="4073906"/>
            <a:ext cx="4980432" cy="332028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™ Enlilt Inc."/>
          <p:cNvSpPr txBox="1"/>
          <p:nvPr/>
        </p:nvSpPr>
        <p:spPr>
          <a:xfrm>
            <a:off x="10639445" y="933956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1*Fzz56Ps_vQSTPHDO9IomXw.png" descr="1*Fzz56Ps_vQSTPHDO9IomXw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58462" y="634999"/>
            <a:ext cx="8062476" cy="5918201"/>
          </a:xfrm>
          <a:prstGeom prst="rect">
            <a:avLst/>
          </a:prstGeom>
        </p:spPr>
      </p:pic>
      <p:sp>
        <p:nvSpPr>
          <p:cNvPr id="197" name="AG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</a:t>
            </a:r>
          </a:p>
        </p:txBody>
      </p:sp>
      <p:sp>
        <p:nvSpPr>
          <p:cNvPr id="198" name="™ Enlilt Inc."/>
          <p:cNvSpPr txBox="1"/>
          <p:nvPr/>
        </p:nvSpPr>
        <p:spPr>
          <a:xfrm>
            <a:off x="10615000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are we learning toda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learning today?</a:t>
            </a:r>
          </a:p>
        </p:txBody>
      </p:sp>
      <p:sp>
        <p:nvSpPr>
          <p:cNvPr id="124" name="™ Enlilt Inc."/>
          <p:cNvSpPr txBox="1"/>
          <p:nvPr/>
        </p:nvSpPr>
        <p:spPr>
          <a:xfrm>
            <a:off x="10663890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mo - AGILE vs Waterf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AGILE vs Waterfall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roup Activity - AGILE vs Waterf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Group Activity - AGILE vs Waterfall</a:t>
            </a:r>
          </a:p>
        </p:txBody>
      </p:sp>
      <p:sp>
        <p:nvSpPr>
          <p:cNvPr id="203" name="10 minutes to find two examples each for AGILE &amp; Waterf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 minutes to find two examples each for AGILE &amp; Waterfall</a:t>
            </a:r>
          </a:p>
          <a:p>
            <a:pPr/>
            <a:r>
              <a:t>Share your findings</a:t>
            </a:r>
          </a:p>
        </p:txBody>
      </p:sp>
      <p:sp>
        <p:nvSpPr>
          <p:cNvPr id="204" name="™ Enlilt Inc."/>
          <p:cNvSpPr txBox="1"/>
          <p:nvPr/>
        </p:nvSpPr>
        <p:spPr>
          <a:xfrm>
            <a:off x="10615000" y="9437341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Table"/>
          <p:cNvGraphicFramePr/>
          <p:nvPr/>
        </p:nvGraphicFramePr>
        <p:xfrm>
          <a:off x="1276350" y="127635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6050"/>
                <a:gridCol w="5226050"/>
              </a:tblGrid>
              <a:tr h="18002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AGILE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Waterfall</a:t>
                      </a:r>
                    </a:p>
                  </a:txBody>
                  <a:tcPr marL="50800" marR="50800" marT="50800" marB="50800" anchor="ctr" anchorCtr="0" horzOverflow="overflow">
                    <a:gradFill flip="none" rotWithShape="1">
                      <a:gsLst>
                        <a:gs pos="0">
                          <a:schemeClr val="accent6">
                            <a:hueOff val="7068528"/>
                            <a:satOff val="-63217"/>
                            <a:lumOff val="21330"/>
                          </a:schemeClr>
                        </a:gs>
                        <a:gs pos="100000">
                          <a:schemeClr val="accent6">
                            <a:hueOff val="10811956"/>
                            <a:satOff val="-58544"/>
                            <a:lumOff val="-9736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8002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 New way of software development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Old way of software development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002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Allows for continuous development/testing &amp; manageable releases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Meant for large software releases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0022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Risk of poor code is reduced since testing starts with development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Delays testing until development is over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7" name="™ Enlilt Inc."/>
          <p:cNvSpPr txBox="1"/>
          <p:nvPr/>
        </p:nvSpPr>
        <p:spPr>
          <a:xfrm>
            <a:off x="10663890" y="9351019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dhoc vs Regression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Adhoc vs Regression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dhoc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Adhoc Testing</a:t>
            </a:r>
          </a:p>
        </p:txBody>
      </p:sp>
      <p:sp>
        <p:nvSpPr>
          <p:cNvPr id="212" name="Free form method of testing a website or mobile app…"/>
          <p:cNvSpPr txBox="1"/>
          <p:nvPr>
            <p:ph type="body" idx="1"/>
          </p:nvPr>
        </p:nvSpPr>
        <p:spPr>
          <a:xfrm>
            <a:off x="952500" y="2590800"/>
            <a:ext cx="11419039" cy="6286500"/>
          </a:xfrm>
          <a:prstGeom prst="rect">
            <a:avLst/>
          </a:prstGeom>
        </p:spPr>
        <p:txBody>
          <a:bodyPr/>
          <a:lstStyle/>
          <a:p>
            <a:pPr/>
            <a:r>
              <a:t>Free form method of testing a website or mobile app</a:t>
            </a:r>
          </a:p>
          <a:p>
            <a:pPr/>
            <a:r>
              <a:t>Testing the functionality in creative ways to break the system!</a:t>
            </a:r>
          </a:p>
          <a:p>
            <a:pPr/>
            <a:r>
              <a:t>No documentation or process required to test </a:t>
            </a:r>
          </a:p>
        </p:txBody>
      </p:sp>
      <p:sp>
        <p:nvSpPr>
          <p:cNvPr id="213" name="™ Enlilt Inc."/>
          <p:cNvSpPr txBox="1"/>
          <p:nvPr/>
        </p:nvSpPr>
        <p:spPr>
          <a:xfrm>
            <a:off x="10663890" y="9364005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gression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Testing</a:t>
            </a:r>
          </a:p>
        </p:txBody>
      </p:sp>
      <p:sp>
        <p:nvSpPr>
          <p:cNvPr id="216" name="Defined way of testing to ensure existing features after a code change still work as expected…"/>
          <p:cNvSpPr txBox="1"/>
          <p:nvPr>
            <p:ph type="body" idx="1"/>
          </p:nvPr>
        </p:nvSpPr>
        <p:spPr>
          <a:xfrm>
            <a:off x="952500" y="2590800"/>
            <a:ext cx="11200428" cy="6286500"/>
          </a:xfrm>
          <a:prstGeom prst="rect">
            <a:avLst/>
          </a:prstGeom>
        </p:spPr>
        <p:txBody>
          <a:bodyPr/>
          <a:lstStyle/>
          <a:p>
            <a:pPr/>
            <a:r>
              <a:t>Defined way of testing to ensure existing features after a code change still work as expected </a:t>
            </a:r>
          </a:p>
          <a:p>
            <a:pPr/>
            <a:r>
              <a:t>Purpose is to ensure new code changes does not impact existing functionalities </a:t>
            </a:r>
          </a:p>
          <a:p>
            <a:pPr/>
            <a:r>
              <a:t>Should be performed when code is modified </a:t>
            </a:r>
          </a:p>
        </p:txBody>
      </p:sp>
      <p:sp>
        <p:nvSpPr>
          <p:cNvPr id="217" name="™ Enlilt Inc."/>
          <p:cNvSpPr txBox="1"/>
          <p:nvPr/>
        </p:nvSpPr>
        <p:spPr>
          <a:xfrm>
            <a:off x="10663890" y="938845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emo - Adhoc Testing vs Regression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Adhoc Testing vs Regression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roup Activity - Adhoc vs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Group Activity - Adhoc vs Regression</a:t>
            </a:r>
          </a:p>
        </p:txBody>
      </p:sp>
      <p:sp>
        <p:nvSpPr>
          <p:cNvPr id="222" name="10 minutes to find two examples each for AGILE &amp; Waterf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 minutes to find two examples each for AGILE &amp; Waterfall</a:t>
            </a:r>
          </a:p>
          <a:p>
            <a:pPr/>
            <a:r>
              <a:t>Share your findings</a:t>
            </a:r>
          </a:p>
        </p:txBody>
      </p:sp>
      <p:sp>
        <p:nvSpPr>
          <p:cNvPr id="223" name="™ Enlilt Inc."/>
          <p:cNvSpPr txBox="1"/>
          <p:nvPr/>
        </p:nvSpPr>
        <p:spPr>
          <a:xfrm>
            <a:off x="10492774" y="933956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Whitebox vs Blackbox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Whitebox vs Blackbox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Whitebox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Whitebox Testing</a:t>
            </a:r>
          </a:p>
        </p:txBody>
      </p:sp>
      <p:sp>
        <p:nvSpPr>
          <p:cNvPr id="228" name="Way of testing software in which the tester has knowledge about the internal structure/cod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Way of testing software in which the tester has knowledge about the internal structure/code </a:t>
            </a:r>
          </a:p>
          <a:p>
            <a:pPr/>
            <a:r>
              <a:t>Internal software testing </a:t>
            </a:r>
          </a:p>
          <a:p>
            <a:pPr/>
            <a:r>
              <a:t>Usually developers test</a:t>
            </a:r>
          </a:p>
        </p:txBody>
      </p:sp>
      <p:pic>
        <p:nvPicPr>
          <p:cNvPr id="229" name="white-box-testing.png" descr="white-box-test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9051" y="4388709"/>
            <a:ext cx="5316723" cy="269068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™ Enlilt Inc."/>
          <p:cNvSpPr txBox="1"/>
          <p:nvPr/>
        </p:nvSpPr>
        <p:spPr>
          <a:xfrm>
            <a:off x="10101652" y="914400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oftware engineering org struc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engineering org structure</a:t>
            </a:r>
          </a:p>
          <a:p>
            <a:pPr/>
            <a:r>
              <a:t>Software releases</a:t>
            </a:r>
          </a:p>
          <a:p>
            <a:pPr/>
            <a:r>
              <a:t>SDLC</a:t>
            </a:r>
          </a:p>
          <a:p>
            <a:pPr/>
            <a:r>
              <a:t>Waterfall vs AGILE</a:t>
            </a:r>
          </a:p>
          <a:p>
            <a:pPr/>
            <a:r>
              <a:t>Adhoc vs Regression testing</a:t>
            </a:r>
          </a:p>
          <a:p>
            <a:pPr/>
            <a:r>
              <a:t>Blackbox vs Whitebox testing </a:t>
            </a:r>
          </a:p>
        </p:txBody>
      </p:sp>
      <p:sp>
        <p:nvSpPr>
          <p:cNvPr id="127" name="™ Enlilt Inc."/>
          <p:cNvSpPr txBox="1"/>
          <p:nvPr/>
        </p:nvSpPr>
        <p:spPr>
          <a:xfrm>
            <a:off x="10810561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Blackbox 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Blackbox Testing</a:t>
            </a:r>
          </a:p>
        </p:txBody>
      </p:sp>
      <p:sp>
        <p:nvSpPr>
          <p:cNvPr id="233" name="Way of testing software where the internal structure of the program or the code is hidde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Way of testing software where the internal structure of the program or the code is hidden </a:t>
            </a:r>
          </a:p>
          <a:p>
            <a:pPr/>
            <a:r>
              <a:t>It is functional testing!</a:t>
            </a:r>
          </a:p>
          <a:p>
            <a:pPr/>
            <a:r>
              <a:t>Should always be done by QA</a:t>
            </a:r>
          </a:p>
        </p:txBody>
      </p:sp>
      <p:pic>
        <p:nvPicPr>
          <p:cNvPr id="234" name="Black-box-testing.jpg" descr="Black-box-testing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0131" y="3638550"/>
            <a:ext cx="4343401" cy="4191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™ Enlilt Inc."/>
          <p:cNvSpPr txBox="1"/>
          <p:nvPr/>
        </p:nvSpPr>
        <p:spPr>
          <a:xfrm>
            <a:off x="10468329" y="9364005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emo - Whitebox Testing vs Black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- Whitebox Testing vs Blackbox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Hands on Activity - Whitebox vs Blacbo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Hands on Activity - Whitebox vs Blacbox</a:t>
            </a:r>
          </a:p>
        </p:txBody>
      </p:sp>
      <p:sp>
        <p:nvSpPr>
          <p:cNvPr id="240" name="10 minutes to find two examples each for Whitebox and Blackbox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 minutes to find two examples each for Whitebox and Blackbox testing</a:t>
            </a:r>
          </a:p>
          <a:p>
            <a:pPr/>
            <a:r>
              <a:t>Share your findings</a:t>
            </a:r>
          </a:p>
        </p:txBody>
      </p:sp>
      <p:sp>
        <p:nvSpPr>
          <p:cNvPr id="241" name="™ Enlilt Inc."/>
          <p:cNvSpPr txBox="1"/>
          <p:nvPr/>
        </p:nvSpPr>
        <p:spPr>
          <a:xfrm>
            <a:off x="10443884" y="9388450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Table"/>
          <p:cNvGraphicFramePr/>
          <p:nvPr/>
        </p:nvGraphicFramePr>
        <p:xfrm>
          <a:off x="1270000" y="1270000"/>
          <a:ext cx="10464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26050"/>
                <a:gridCol w="5226050"/>
              </a:tblGrid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2600"/>
                          </a:solidFill>
                        </a:rPr>
                        <a:t>White Box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Black Box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Code remains visible to testers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Code is hidden to testers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Usually done by developers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Done by functional QA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Tests the logic and implementation of software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Tests the behavior &amp; functionality of software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4018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Programming knowledge is required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No programming knowledge is required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44" name="™ Enlilt Inc."/>
          <p:cNvSpPr txBox="1"/>
          <p:nvPr/>
        </p:nvSpPr>
        <p:spPr>
          <a:xfrm>
            <a:off x="10492774" y="9351019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ersonalized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Personalized Activity</a:t>
            </a:r>
          </a:p>
        </p:txBody>
      </p:sp>
      <p:sp>
        <p:nvSpPr>
          <p:cNvPr id="247" name="Research examples for Waterfall &amp; AGILE software development…"/>
          <p:cNvSpPr txBox="1"/>
          <p:nvPr>
            <p:ph type="body" idx="1"/>
          </p:nvPr>
        </p:nvSpPr>
        <p:spPr>
          <a:xfrm>
            <a:off x="952500" y="2590800"/>
            <a:ext cx="8981541" cy="6286500"/>
          </a:xfrm>
          <a:prstGeom prst="rect">
            <a:avLst/>
          </a:prstGeom>
        </p:spPr>
        <p:txBody>
          <a:bodyPr/>
          <a:lstStyle/>
          <a:p>
            <a:pPr/>
            <a:r>
              <a:t>Research examples for Waterfall &amp; AGILE software development </a:t>
            </a:r>
          </a:p>
          <a:p>
            <a:pPr/>
            <a:r>
              <a:t>Research examples for whitebox vs blackbox testing </a:t>
            </a:r>
          </a:p>
        </p:txBody>
      </p:sp>
      <p:sp>
        <p:nvSpPr>
          <p:cNvPr id="248" name="™ Enlilt Inc."/>
          <p:cNvSpPr txBox="1"/>
          <p:nvPr/>
        </p:nvSpPr>
        <p:spPr>
          <a:xfrm>
            <a:off x="10492774" y="932657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activity-idea1.gif" descr="activity-idea1.gif"/>
          <p:cNvPicPr>
            <a:picLocks noChangeAspect="1"/>
          </p:cNvPicPr>
          <p:nvPr/>
        </p:nvPicPr>
        <p:blipFill>
          <a:blip r:embed="rId2">
            <a:alphaModFix amt="14000"/>
            <a:extLst/>
          </a:blip>
          <a:stretch>
            <a:fillRect/>
          </a:stretch>
        </p:blipFill>
        <p:spPr>
          <a:xfrm>
            <a:off x="-8065556" y="3128"/>
            <a:ext cx="29230306" cy="103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What are we going to learn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we going to learn next?</a:t>
            </a:r>
          </a:p>
        </p:txBody>
      </p:sp>
      <p:sp>
        <p:nvSpPr>
          <p:cNvPr id="252" name="™ Enlilt Inc."/>
          <p:cNvSpPr txBox="1"/>
          <p:nvPr/>
        </p:nvSpPr>
        <p:spPr>
          <a:xfrm>
            <a:off x="10101652" y="922879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moke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Smoke Testing</a:t>
            </a:r>
          </a:p>
          <a:p>
            <a:pPr/>
            <a:r>
              <a:t>UAT Testing</a:t>
            </a:r>
          </a:p>
          <a:p>
            <a:pPr/>
            <a:r>
              <a:t>Various phases of QA</a:t>
            </a:r>
          </a:p>
          <a:p>
            <a:pPr/>
            <a:r>
              <a:t>Test Environments </a:t>
            </a:r>
          </a:p>
        </p:txBody>
      </p:sp>
      <p:sp>
        <p:nvSpPr>
          <p:cNvPr id="255" name="™ Enlilt Inc."/>
          <p:cNvSpPr txBox="1"/>
          <p:nvPr/>
        </p:nvSpPr>
        <p:spPr>
          <a:xfrm>
            <a:off x="10394994" y="932657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258" name="™ Enlilt Inc."/>
          <p:cNvSpPr txBox="1"/>
          <p:nvPr/>
        </p:nvSpPr>
        <p:spPr>
          <a:xfrm>
            <a:off x="10126097" y="9253239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oftware Engineering Org Structure"/>
          <p:cNvSpPr txBox="1"/>
          <p:nvPr>
            <p:ph type="title"/>
          </p:nvPr>
        </p:nvSpPr>
        <p:spPr>
          <a:xfrm>
            <a:off x="1257300" y="7691397"/>
            <a:ext cx="10464800" cy="1422401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Software Engineering Org Structure</a:t>
            </a:r>
          </a:p>
        </p:txBody>
      </p:sp>
      <p:pic>
        <p:nvPicPr>
          <p:cNvPr id="130" name="Screen Shot 2020-05-28 at 1.18.20 PM.png" descr="Screen Shot 2020-05-28 at 1.18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0" y="312709"/>
            <a:ext cx="10083800" cy="75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™ Enlilt Inc."/>
          <p:cNvSpPr txBox="1"/>
          <p:nvPr/>
        </p:nvSpPr>
        <p:spPr>
          <a:xfrm>
            <a:off x="10835006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oftware Rele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Releases</a:t>
            </a:r>
          </a:p>
        </p:txBody>
      </p:sp>
      <p:sp>
        <p:nvSpPr>
          <p:cNvPr id="134" name="™ Enlilt Inc."/>
          <p:cNvSpPr txBox="1"/>
          <p:nvPr/>
        </p:nvSpPr>
        <p:spPr>
          <a:xfrm>
            <a:off x="10761670" y="9399909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What is a software relea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What is a software release?</a:t>
            </a:r>
          </a:p>
        </p:txBody>
      </p:sp>
      <p:sp>
        <p:nvSpPr>
          <p:cNvPr id="137" name="New version of an app or operating system (OS)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New version of an app or operating system (OS)</a:t>
            </a:r>
          </a:p>
          <a:p>
            <a:pPr/>
            <a:r>
              <a:t>Every new version of a software release follows SDLC before it is shipped to customers</a:t>
            </a:r>
          </a:p>
        </p:txBody>
      </p:sp>
      <p:pic>
        <p:nvPicPr>
          <p:cNvPr id="138" name="ios-settings-icon.png" descr="ios-settings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5300" y="4464050"/>
            <a:ext cx="2540000" cy="25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™ Enlilt Inc."/>
          <p:cNvSpPr txBox="1"/>
          <p:nvPr/>
        </p:nvSpPr>
        <p:spPr>
          <a:xfrm>
            <a:off x="10615000" y="9412895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D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SDLC</a:t>
            </a:r>
          </a:p>
        </p:txBody>
      </p:sp>
      <p:sp>
        <p:nvSpPr>
          <p:cNvPr id="142" name="™ Enlilt Inc."/>
          <p:cNvSpPr txBox="1"/>
          <p:nvPr/>
        </p:nvSpPr>
        <p:spPr>
          <a:xfrm>
            <a:off x="10835006" y="9375464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hat is SDLC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SDLC?</a:t>
            </a:r>
          </a:p>
        </p:txBody>
      </p:sp>
      <p:sp>
        <p:nvSpPr>
          <p:cNvPr id="145" name="SDLC = Software Development Life Cycle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SDLC = Software Development Life Cycle</a:t>
            </a:r>
          </a:p>
          <a:p>
            <a:pPr/>
            <a:r>
              <a:t>The process used in the software industry to develop software</a:t>
            </a:r>
          </a:p>
          <a:p>
            <a:pPr/>
            <a:r>
              <a:t>Phases of SDLC - </a:t>
            </a:r>
          </a:p>
          <a:p>
            <a:pPr lvl="1"/>
            <a:r>
              <a:t>Planning, Analysis, Design, &amp; Implementation, Testing, &amp; Maintenance </a:t>
            </a:r>
          </a:p>
        </p:txBody>
      </p:sp>
      <p:pic>
        <p:nvPicPr>
          <p:cNvPr id="146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4065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™ Enlilt Inc."/>
          <p:cNvSpPr txBox="1"/>
          <p:nvPr/>
        </p:nvSpPr>
        <p:spPr>
          <a:xfrm>
            <a:off x="10786116" y="9364005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nning Ph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Planning Phase</a:t>
            </a:r>
          </a:p>
        </p:txBody>
      </p:sp>
      <p:sp>
        <p:nvSpPr>
          <p:cNvPr id="150" name="Project goals are determined for the software project…"/>
          <p:cNvSpPr txBox="1"/>
          <p:nvPr>
            <p:ph type="body" sz="half" idx="1"/>
          </p:nvPr>
        </p:nvSpPr>
        <p:spPr>
          <a:xfrm>
            <a:off x="952500" y="2590800"/>
            <a:ext cx="5679434" cy="6286500"/>
          </a:xfrm>
          <a:prstGeom prst="rect">
            <a:avLst/>
          </a:prstGeom>
        </p:spPr>
        <p:txBody>
          <a:bodyPr/>
          <a:lstStyle/>
          <a:p>
            <a:pPr/>
            <a:r>
              <a:t>Project goals are determined for the software project </a:t>
            </a:r>
          </a:p>
          <a:p>
            <a:pPr/>
            <a:r>
              <a:t>Project plans &amp; cost estimations for software development are identified</a:t>
            </a:r>
          </a:p>
          <a:p>
            <a:pPr/>
            <a:r>
              <a:t>Gather feedback from stakeholders</a:t>
            </a:r>
          </a:p>
        </p:txBody>
      </p:sp>
      <p:pic>
        <p:nvPicPr>
          <p:cNvPr id="151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824" y="3331570"/>
            <a:ext cx="5180952" cy="480496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™ Enlilt Inc."/>
          <p:cNvSpPr txBox="1"/>
          <p:nvPr/>
        </p:nvSpPr>
        <p:spPr>
          <a:xfrm>
            <a:off x="10737225" y="9364005"/>
            <a:ext cx="298631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™ Enlilt Inc.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